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47" r:id="rId2"/>
    <p:sldId id="257" r:id="rId3"/>
    <p:sldId id="350" r:id="rId4"/>
    <p:sldId id="339" r:id="rId5"/>
    <p:sldId id="346" r:id="rId6"/>
    <p:sldId id="349" r:id="rId7"/>
    <p:sldId id="348" r:id="rId8"/>
    <p:sldId id="357" r:id="rId9"/>
    <p:sldId id="361" r:id="rId10"/>
    <p:sldId id="351" r:id="rId11"/>
    <p:sldId id="360" r:id="rId12"/>
    <p:sldId id="359" r:id="rId13"/>
    <p:sldId id="358" r:id="rId14"/>
    <p:sldId id="352" r:id="rId15"/>
    <p:sldId id="376" r:id="rId16"/>
    <p:sldId id="362" r:id="rId17"/>
    <p:sldId id="363" r:id="rId18"/>
    <p:sldId id="364" r:id="rId19"/>
    <p:sldId id="345" r:id="rId20"/>
    <p:sldId id="365" r:id="rId21"/>
    <p:sldId id="366" r:id="rId22"/>
    <p:sldId id="367" r:id="rId23"/>
    <p:sldId id="368" r:id="rId24"/>
    <p:sldId id="369" r:id="rId25"/>
    <p:sldId id="341" r:id="rId26"/>
    <p:sldId id="343" r:id="rId27"/>
    <p:sldId id="342" r:id="rId28"/>
    <p:sldId id="372" r:id="rId29"/>
    <p:sldId id="380" r:id="rId30"/>
    <p:sldId id="353" r:id="rId31"/>
    <p:sldId id="371" r:id="rId32"/>
    <p:sldId id="377" r:id="rId33"/>
    <p:sldId id="375" r:id="rId34"/>
    <p:sldId id="354" r:id="rId35"/>
    <p:sldId id="355" r:id="rId36"/>
    <p:sldId id="379" r:id="rId37"/>
    <p:sldId id="344" r:id="rId38"/>
    <p:sldId id="373" r:id="rId39"/>
    <p:sldId id="356" r:id="rId40"/>
    <p:sldId id="374" r:id="rId41"/>
  </p:sldIdLst>
  <p:sldSz cx="12192000" cy="6858000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62CA"/>
    <a:srgbClr val="96CAB5"/>
    <a:srgbClr val="BD03A7"/>
    <a:srgbClr val="FFCC66"/>
    <a:srgbClr val="B477B9"/>
    <a:srgbClr val="F07832"/>
    <a:srgbClr val="FF9933"/>
    <a:srgbClr val="FF3300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2" d="100"/>
          <a:sy n="102" d="100"/>
        </p:scale>
        <p:origin x="259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B3831AF-AD00-4DDC-8EF3-A709A59224E2}" type="datetimeFigureOut">
              <a:rPr lang="sv-SE" smtClean="0"/>
              <a:t>2015-10-14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DE74CCE-CA87-4EAC-974C-A9736C4F46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59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2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5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9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7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5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8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9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8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406708" y="6394450"/>
            <a:ext cx="7346641" cy="365125"/>
          </a:xfrm>
        </p:spPr>
        <p:txBody>
          <a:bodyPr/>
          <a:lstStyle>
            <a:lvl1pPr algn="l">
              <a:defRPr sz="1000">
                <a:latin typeface="Akzidenz-Grotesk Std Light" panose="02000506040000020003" pitchFamily="50" charset="0"/>
              </a:defRPr>
            </a:lvl1pPr>
          </a:lstStyle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9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0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2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prstClr val="black">
                    <a:tint val="75000"/>
                  </a:prstClr>
                </a:solidFill>
              </a:rPr>
              <a:t>X: &gt; Uppdragsadm &gt; Stad och land &gt; På stan-luncher &gt; 2015-05-11 &gt; PÅ STAN 2015-05-11.pptx</a:t>
            </a: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07A9C-0F8E-4FA4-A9E6-F5689C797547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3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ubrik 1"/>
          <p:cNvSpPr txBox="1">
            <a:spLocks/>
          </p:cNvSpPr>
          <p:nvPr/>
        </p:nvSpPr>
        <p:spPr>
          <a:xfrm>
            <a:off x="188883" y="2761217"/>
            <a:ext cx="5520153" cy="808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Säkerhet och god ljudmiljö</a:t>
            </a:r>
            <a:br>
              <a:rPr lang="sv-SE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det urbana stationssamhället</a:t>
            </a: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8884" y="3767230"/>
            <a:ext cx="4546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sv-SE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 Linn, arkitekt SAR/MSA</a:t>
            </a:r>
          </a:p>
          <a:p>
            <a:pPr>
              <a:buFont typeface="Arial" charset="0"/>
              <a:buNone/>
            </a:pPr>
            <a:r>
              <a:rPr lang="sv-SE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Mistra Urban Lunch-time 2015-10-15</a:t>
            </a:r>
            <a:endParaRPr lang="sv-SE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3606141" y="5953545"/>
            <a:ext cx="4989219" cy="755897"/>
            <a:chOff x="2154804" y="5764647"/>
            <a:chExt cx="6236024" cy="944795"/>
          </a:xfrm>
        </p:grpSpPr>
        <p:pic>
          <p:nvPicPr>
            <p:cNvPr id="10" name="Bildobjekt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804" y="5986709"/>
              <a:ext cx="2321490" cy="457108"/>
            </a:xfrm>
            <a:prstGeom prst="rect">
              <a:avLst/>
            </a:prstGeom>
          </p:spPr>
        </p:pic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1" y="6014371"/>
              <a:ext cx="1229977" cy="348584"/>
            </a:xfrm>
            <a:prstGeom prst="rect">
              <a:avLst/>
            </a:prstGeom>
          </p:spPr>
        </p:pic>
        <p:pic>
          <p:nvPicPr>
            <p:cNvPr id="3" name="Bildobjekt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467" y="5982567"/>
              <a:ext cx="1293750" cy="461250"/>
            </a:xfrm>
            <a:prstGeom prst="rect">
              <a:avLst/>
            </a:prstGeom>
          </p:spPr>
        </p:pic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390" y="5764647"/>
              <a:ext cx="613288" cy="944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84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/>
        </p:nvGrpSpPr>
        <p:grpSpPr>
          <a:xfrm>
            <a:off x="828192" y="2112799"/>
            <a:ext cx="11012905" cy="6113386"/>
            <a:chOff x="1346667" y="1748569"/>
            <a:chExt cx="9144000" cy="5075936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667" y="1748569"/>
              <a:ext cx="9144000" cy="50759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649" y="3151221"/>
              <a:ext cx="4591050" cy="22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30" y="93257"/>
            <a:ext cx="2423343" cy="303394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650052" y="401690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Stationssamhällets spelplan</a:t>
            </a:r>
            <a:endParaRPr lang="sv-S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ruta 16"/>
          <p:cNvSpPr txBox="1"/>
          <p:nvPr/>
        </p:nvSpPr>
        <p:spPr>
          <a:xfrm>
            <a:off x="3529608" y="2112799"/>
            <a:ext cx="362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av marken (6 ha) inom en km radie från stationen faller inom 150 m-avståndet från spåren.</a:t>
            </a:r>
            <a:endParaRPr lang="sv-SE" sz="12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0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/>
        </p:nvGrpSpPr>
        <p:grpSpPr>
          <a:xfrm>
            <a:off x="828192" y="2112799"/>
            <a:ext cx="11012905" cy="6113386"/>
            <a:chOff x="1346667" y="1748569"/>
            <a:chExt cx="9144000" cy="5075936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667" y="1748569"/>
              <a:ext cx="9144000" cy="50759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649" y="3151221"/>
              <a:ext cx="4591050" cy="22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30" y="93257"/>
            <a:ext cx="2423343" cy="303394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650052" y="401690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Stationssamhällets spelplan</a:t>
            </a:r>
            <a:endParaRPr lang="sv-S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1128799" y="3651751"/>
            <a:ext cx="2100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närliggande motorväg kan innebära en ljudmatta som i praktiken omöjliggör ny bebyggelse.</a:t>
            </a:r>
            <a:endParaRPr lang="sv-SE" sz="12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6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/>
        </p:nvGrpSpPr>
        <p:grpSpPr>
          <a:xfrm>
            <a:off x="828192" y="2112799"/>
            <a:ext cx="11012905" cy="6113386"/>
            <a:chOff x="1346667" y="1748569"/>
            <a:chExt cx="9144000" cy="5075936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667" y="1748569"/>
              <a:ext cx="9144000" cy="50759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649" y="3151221"/>
              <a:ext cx="4591050" cy="22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30" y="93257"/>
            <a:ext cx="2423343" cy="303394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650052" y="401690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Stationssamhällets spelplan</a:t>
            </a:r>
            <a:endParaRPr lang="sv-S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4128721" y="5993355"/>
            <a:ext cx="109998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sv-SE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omvandling</a:t>
            </a:r>
            <a:endParaRPr lang="sv-SE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7022635" y="5993355"/>
            <a:ext cx="1677062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funktionsblandning</a:t>
            </a:r>
            <a:endParaRPr lang="sv-SE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9386100" y="5992302"/>
            <a:ext cx="930063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förtätning</a:t>
            </a:r>
            <a:endParaRPr lang="sv-SE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4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/>
        </p:nvGrpSpPr>
        <p:grpSpPr>
          <a:xfrm>
            <a:off x="828192" y="2112799"/>
            <a:ext cx="11012905" cy="6113386"/>
            <a:chOff x="1346667" y="1748569"/>
            <a:chExt cx="9144000" cy="5075936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667" y="1748569"/>
              <a:ext cx="9144000" cy="50759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649" y="3151221"/>
              <a:ext cx="4591050" cy="22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30" y="93257"/>
            <a:ext cx="2423343" cy="303394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805344" y="1033045"/>
            <a:ext cx="1944763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Exploatör – byggherre</a:t>
            </a:r>
            <a:endParaRPr lang="sv-SE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650052" y="401690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Stationssamhällets spelplan</a:t>
            </a:r>
            <a:endParaRPr lang="sv-S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805344" y="1416500"/>
            <a:ext cx="901209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</a:t>
            </a:r>
            <a:endParaRPr lang="sv-SE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1803271" y="1805022"/>
            <a:ext cx="1289135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Länsstyrelsen</a:t>
            </a:r>
            <a:endParaRPr lang="sv-SE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1803270" y="2193544"/>
            <a:ext cx="2353529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Boverket, Naturvårdsverket</a:t>
            </a:r>
            <a:endParaRPr lang="sv-SE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803271" y="2587816"/>
            <a:ext cx="1105880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Trafikverket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803271" y="3261587"/>
            <a:ext cx="1160895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v-SE" sz="14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Riksintresse</a:t>
            </a:r>
          </a:p>
        </p:txBody>
      </p:sp>
    </p:spTree>
    <p:extLst>
      <p:ext uri="{BB962C8B-B14F-4D97-AF65-F5344CB8AC3E}">
        <p14:creationId xmlns:p14="http://schemas.microsoft.com/office/powerpoint/2010/main" val="397132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" y="0"/>
            <a:ext cx="12184013" cy="68580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9" y="1018095"/>
            <a:ext cx="2450445" cy="347544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61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" y="0"/>
            <a:ext cx="12184013" cy="6858000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782426" y="5769204"/>
            <a:ext cx="154599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Alingsås</a:t>
            </a:r>
            <a:endParaRPr lang="sv-S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0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" y="0"/>
            <a:ext cx="12184013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82426" y="5769204"/>
            <a:ext cx="154599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Nödinge</a:t>
            </a:r>
            <a:endParaRPr lang="sv-S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0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" y="0"/>
            <a:ext cx="12184013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82426" y="5769204"/>
            <a:ext cx="154599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Hjärup</a:t>
            </a:r>
            <a:endParaRPr lang="sv-S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7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" y="0"/>
            <a:ext cx="12184013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82426" y="5769204"/>
            <a:ext cx="154599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Hässleholm</a:t>
            </a:r>
            <a:endParaRPr lang="sv-S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4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13103" y="401690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områden</a:t>
            </a:r>
            <a:endParaRPr lang="sv-S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613103" y="1265045"/>
            <a:ext cx="3050675" cy="2675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 och </a:t>
            </a: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regler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Beräkningsmodeller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och </a:t>
            </a: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attityder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Styrning och </a:t>
            </a: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finansiering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 utveckling och innovation</a:t>
            </a:r>
          </a:p>
        </p:txBody>
      </p:sp>
    </p:spTree>
    <p:extLst>
      <p:ext uri="{BB962C8B-B14F-4D97-AF65-F5344CB8AC3E}">
        <p14:creationId xmlns:p14="http://schemas.microsoft.com/office/powerpoint/2010/main" val="381607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88" y="1518699"/>
            <a:ext cx="4959753" cy="3504695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9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13103" y="401690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områden</a:t>
            </a:r>
            <a:endParaRPr lang="sv-S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613103" y="1265045"/>
            <a:ext cx="3050675" cy="2675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 och </a:t>
            </a: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regler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Beräkningsmodeller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attityder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Styrning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finansiering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 utveckling och innovation</a:t>
            </a:r>
          </a:p>
        </p:txBody>
      </p:sp>
      <p:sp>
        <p:nvSpPr>
          <p:cNvPr id="7" name="Rektangel 6"/>
          <p:cNvSpPr/>
          <p:nvPr/>
        </p:nvSpPr>
        <p:spPr>
          <a:xfrm>
            <a:off x="5128181" y="975928"/>
            <a:ext cx="5986020" cy="45953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>
          <a:xfrm>
            <a:off x="5646668" y="1283650"/>
            <a:ext cx="5200650" cy="3498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mängd lagar och regler som inte alltid är </a:t>
            </a: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samordnade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2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Plan- </a:t>
            </a:r>
            <a:r>
              <a:rPr lang="sv-SE" sz="1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 bygglagen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Miljöbalken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Väglagen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Lagen om byggande av </a:t>
            </a:r>
            <a:r>
              <a:rPr lang="sv-SE" sz="12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järnväg </a:t>
            </a:r>
            <a:r>
              <a:rPr lang="sv-SE" sz="12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sv-SE" sz="12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Acceptabla bullernivåer tolkas olika och skiljer mellan       </a:t>
            </a:r>
            <a:r>
              <a:rPr lang="sv-SE" sz="14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</a:t>
            </a: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bebyggelse och nybyggnation - </a:t>
            </a: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trovärdighet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Kraven fokuserade på </a:t>
            </a: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immission</a:t>
            </a: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 emission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Nationella</a:t>
            </a: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</a:t>
            </a: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internationella</a:t>
            </a: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bestämmelser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Kunna </a:t>
            </a: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tillgodoräkna sig åtgärder </a:t>
            </a: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 bygglov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Samordning</a:t>
            </a:r>
            <a:r>
              <a:rPr lang="sv-SE" sz="1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</a:t>
            </a:r>
            <a:r>
              <a:rPr lang="sv-SE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förutsägbarhet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0234650" y="4274668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242312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13103" y="401690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områden</a:t>
            </a:r>
            <a:endParaRPr lang="sv-S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613103" y="1265045"/>
            <a:ext cx="3050675" cy="2675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Beräkningsmodeller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attityder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Styrning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finansiering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 utveckling och innovation</a:t>
            </a:r>
          </a:p>
        </p:txBody>
      </p:sp>
      <p:sp>
        <p:nvSpPr>
          <p:cNvPr id="5" name="Rektangel 4"/>
          <p:cNvSpPr/>
          <p:nvPr/>
        </p:nvSpPr>
        <p:spPr>
          <a:xfrm>
            <a:off x="5128181" y="985355"/>
            <a:ext cx="5986020" cy="45953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5646655" y="1283650"/>
            <a:ext cx="4812373" cy="3498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Modellerna innehåller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förenklingar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och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osäkerhetsfaktorer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ljudmiljö - buller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Riskhantering saknas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Vibrationer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lika stor fråga som buller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Beräkningsbara parametrar (exv buller och farligt gods) hamnar i fokus vid lovgivning </a:t>
            </a:r>
            <a:endParaRPr lang="sv-SE" sz="1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ruta 6"/>
              <p:cNvSpPr txBox="1"/>
              <p:nvPr/>
            </p:nvSpPr>
            <p:spPr>
              <a:xfrm>
                <a:off x="8644555" y="4512233"/>
                <a:ext cx="21420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sv-SE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1!</m:t>
                          </m:r>
                        </m:den>
                      </m:f>
                      <m:r>
                        <a:rPr lang="sv-SE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v-SE" sz="20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v-SE" sz="20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sv-SE" sz="20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v-S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r>
                        <a:rPr lang="sv-SE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sv-SE" sz="200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7" name="textrut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555" y="4512233"/>
                <a:ext cx="2142060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00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13103" y="401690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områden</a:t>
            </a:r>
            <a:endParaRPr lang="sv-S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613103" y="1265045"/>
            <a:ext cx="3050675" cy="2675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Beräkningsmodeller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och </a:t>
            </a: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attityder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Styrning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finansiering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 utveckling och innovation</a:t>
            </a:r>
          </a:p>
        </p:txBody>
      </p:sp>
      <p:sp>
        <p:nvSpPr>
          <p:cNvPr id="5" name="Rektangel 4"/>
          <p:cNvSpPr/>
          <p:nvPr/>
        </p:nvSpPr>
        <p:spPr>
          <a:xfrm>
            <a:off x="5128181" y="975928"/>
            <a:ext cx="5986020" cy="45953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5646655" y="1283650"/>
            <a:ext cx="5260157" cy="3498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Regionala skillnader 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 kommuner men 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också </a:t>
            </a:r>
            <a:r>
              <a:rPr lang="sv-SE" sz="14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 Länsstyrelser</a:t>
            </a:r>
            <a:endParaRPr lang="sv-SE" sz="140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Olika krav 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befintlig och ny bebyggelse ger låg problem-förståelse hos inblandade aktörer.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Olika budskap 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från statliga företrädare, och oftast med en kritisk hållning till nybyggnadsprojekt.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Allmänhetens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kunskapsläge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Informations- och kommunikationstekniska möjligheter (IKT)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direktiv - information</a:t>
            </a:r>
            <a:endParaRPr lang="sv-SE" sz="1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95" y="4092203"/>
            <a:ext cx="1329195" cy="13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9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13103" y="401690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områden</a:t>
            </a:r>
            <a:endParaRPr lang="sv-S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613103" y="1265045"/>
            <a:ext cx="3050675" cy="2675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Beräkningsmodeller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attityder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Styrning och </a:t>
            </a: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finansiering</a:t>
            </a:r>
            <a:endParaRPr lang="sv-S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 utveckling och innovation</a:t>
            </a:r>
          </a:p>
        </p:txBody>
      </p:sp>
      <p:sp>
        <p:nvSpPr>
          <p:cNvPr id="5" name="Rektangel 4"/>
          <p:cNvSpPr/>
          <p:nvPr/>
        </p:nvSpPr>
        <p:spPr>
          <a:xfrm>
            <a:off x="5128181" y="975928"/>
            <a:ext cx="5986020" cy="45953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5646656" y="1283650"/>
            <a:ext cx="5200650" cy="3498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Åtgärder så nära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källan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 möjligt är effektivast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Fördelning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kostnader på fler än de som bygger nytt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Beskattning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Bulleravgifter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det bör kosta att åstadkomma ljud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Möjlighet att använda bullerreducering i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offentlig upphandling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för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suboptimering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när PBL prövar enskilda projekt och inte helheten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Behov för ökad grad av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incitament</a:t>
            </a:r>
            <a:endParaRPr lang="sv-SE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7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13103" y="401690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områden</a:t>
            </a:r>
            <a:endParaRPr lang="sv-S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613103" y="1265045"/>
            <a:ext cx="3050675" cy="2675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Beräkningsmodeller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attityder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Styrning och </a:t>
            </a:r>
            <a:r>
              <a:rPr lang="sv-SE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finansiering</a:t>
            </a:r>
            <a:endParaRPr lang="sv-SE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 utveckling och innovation</a:t>
            </a:r>
          </a:p>
        </p:txBody>
      </p:sp>
      <p:sp>
        <p:nvSpPr>
          <p:cNvPr id="5" name="Rektangel 4"/>
          <p:cNvSpPr/>
          <p:nvPr/>
        </p:nvSpPr>
        <p:spPr>
          <a:xfrm>
            <a:off x="5128181" y="975928"/>
            <a:ext cx="5986020" cy="45953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5646655" y="1283650"/>
            <a:ext cx="4812373" cy="3498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Dämpa ljudet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nära källan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Motverka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ljudutbredning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dämpa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reflektioner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Kunna räkna in </a:t>
            </a:r>
            <a:r>
              <a:rPr lang="sv-SE" sz="1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innovativa åtgärder 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 bygglov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Funktionsintegrering</a:t>
            </a:r>
            <a:endParaRPr lang="sv-SE" sz="1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333" y="3789575"/>
            <a:ext cx="1021712" cy="10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3808" cy="6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4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8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"/>
            <a:ext cx="12192910" cy="685748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9964493" y="6331150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Bild: Wikimedia</a:t>
            </a:r>
            <a:endParaRPr lang="sv-SE" sz="12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2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3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56182" y="636563"/>
            <a:ext cx="5401558" cy="54531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"/>
          <p:cNvSpPr txBox="1">
            <a:spLocks/>
          </p:cNvSpPr>
          <p:nvPr/>
        </p:nvSpPr>
        <p:spPr>
          <a:xfrm>
            <a:off x="829905" y="1251535"/>
            <a:ext cx="4958153" cy="42232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8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kartläggning av förutsättningar, regelverk och aktörer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180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8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Behov för </a:t>
            </a:r>
            <a:r>
              <a:rPr lang="sv-SE" sz="18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helhetstänkande</a:t>
            </a:r>
            <a:r>
              <a:rPr lang="sv-SE" sz="18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buller, vibrationer och risker berör hela samhället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Kommunala möjligheterna många gånger begränsade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Incitamenten</a:t>
            </a:r>
            <a:r>
              <a:rPr lang="sv-SE" sz="18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 att söka lösningar behöver öka</a:t>
            </a:r>
          </a:p>
        </p:txBody>
      </p:sp>
    </p:spTree>
    <p:extLst>
      <p:ext uri="{BB962C8B-B14F-4D97-AF65-F5344CB8AC3E}">
        <p14:creationId xmlns:p14="http://schemas.microsoft.com/office/powerpoint/2010/main" val="226172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5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upp 5"/>
          <p:cNvGrpSpPr/>
          <p:nvPr/>
        </p:nvGrpSpPr>
        <p:grpSpPr>
          <a:xfrm>
            <a:off x="2288100" y="1139284"/>
            <a:ext cx="7615799" cy="2289716"/>
            <a:chOff x="2714920" y="1337247"/>
            <a:chExt cx="7615799" cy="2289716"/>
          </a:xfrm>
        </p:grpSpPr>
        <p:pic>
          <p:nvPicPr>
            <p:cNvPr id="3" name="Bildobjekt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4920" y="1337247"/>
              <a:ext cx="4651146" cy="2289716"/>
            </a:xfrm>
            <a:prstGeom prst="rect">
              <a:avLst/>
            </a:prstGeom>
            <a:ln w="38100">
              <a:solidFill>
                <a:schemeClr val="bg1"/>
              </a:solidFill>
              <a:miter lim="800000"/>
            </a:ln>
          </p:spPr>
        </p:pic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8004" y="1337247"/>
              <a:ext cx="2732715" cy="2289716"/>
            </a:xfrm>
            <a:prstGeom prst="rect">
              <a:avLst/>
            </a:prstGeom>
            <a:ln w="38100">
              <a:solidFill>
                <a:schemeClr val="bg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24333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836"/>
            <a:ext cx="12192000" cy="8097672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608551" y="6331150"/>
            <a:ext cx="229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Bild: Stockholms läns landsting</a:t>
            </a:r>
            <a:endParaRPr lang="sv-SE" sz="12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6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645"/>
            <a:ext cx="12192000" cy="7707326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9012386" y="6331150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Bild: Vvsforum / Klas Sörbo</a:t>
            </a:r>
            <a:endParaRPr lang="sv-SE" sz="12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8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38" y="909470"/>
            <a:ext cx="10005071" cy="496381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661871" y="6159429"/>
            <a:ext cx="2731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projekt: </a:t>
            </a:r>
            <a:r>
              <a:rPr lang="sv-SE" sz="1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Hosanna</a:t>
            </a:r>
            <a:r>
              <a:rPr lang="sv-SE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www.greener-cities.eu </a:t>
            </a:r>
          </a:p>
        </p:txBody>
      </p:sp>
    </p:spTree>
    <p:extLst>
      <p:ext uri="{BB962C8B-B14F-4D97-AF65-F5344CB8AC3E}">
        <p14:creationId xmlns:p14="http://schemas.microsoft.com/office/powerpoint/2010/main" val="292808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393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4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393"/>
            <a:ext cx="12192000" cy="914400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399">
            <a:off x="767117" y="489147"/>
            <a:ext cx="5156994" cy="5048710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ruta 3"/>
          <p:cNvSpPr txBox="1"/>
          <p:nvPr/>
        </p:nvSpPr>
        <p:spPr>
          <a:xfrm rot="21359399">
            <a:off x="605111" y="293321"/>
            <a:ext cx="1499370" cy="28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 2014-12-10</a:t>
            </a:r>
            <a:endParaRPr lang="sv-SE" sz="1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1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966"/>
            <a:ext cx="12192000" cy="84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6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966"/>
            <a:ext cx="12192000" cy="8452966"/>
          </a:xfrm>
          <a:prstGeom prst="rect">
            <a:avLst/>
          </a:prstGeom>
        </p:spPr>
      </p:pic>
      <p:grpSp>
        <p:nvGrpSpPr>
          <p:cNvPr id="3" name="Grupp 2"/>
          <p:cNvGrpSpPr/>
          <p:nvPr/>
        </p:nvGrpSpPr>
        <p:grpSpPr>
          <a:xfrm>
            <a:off x="5770439" y="376601"/>
            <a:ext cx="4947906" cy="3755312"/>
            <a:chOff x="3800237" y="1234440"/>
            <a:chExt cx="4947906" cy="3755312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237" y="1234440"/>
              <a:ext cx="4947906" cy="3755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ktangel 5"/>
            <p:cNvSpPr/>
            <p:nvPr/>
          </p:nvSpPr>
          <p:spPr>
            <a:xfrm>
              <a:off x="3800237" y="1234440"/>
              <a:ext cx="4947906" cy="3755312"/>
            </a:xfrm>
            <a:prstGeom prst="rect">
              <a:avLst/>
            </a:prstGeom>
            <a:noFill/>
            <a:ln w="63500">
              <a:solidFill>
                <a:srgbClr val="FFC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95658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" y="0"/>
            <a:ext cx="12191079" cy="685851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159497" y="872232"/>
            <a:ext cx="5637229" cy="4991239"/>
          </a:xfrm>
          <a:prstGeom prst="rect">
            <a:avLst/>
          </a:prstGeom>
          <a:solidFill>
            <a:schemeClr val="dk1">
              <a:alpha val="6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innehåll 2"/>
          <p:cNvSpPr txBox="1">
            <a:spLocks/>
          </p:cNvSpPr>
          <p:nvPr/>
        </p:nvSpPr>
        <p:spPr>
          <a:xfrm>
            <a:off x="1402816" y="1520999"/>
            <a:ext cx="5200650" cy="3693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sv-SE" sz="1400" u="sng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Slutsatser</a:t>
            </a:r>
          </a:p>
          <a:p>
            <a:pPr algn="l">
              <a:lnSpc>
                <a:spcPct val="150000"/>
              </a:lnSpc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 möjligheter för utveckling av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tekniska innovationer – angripa problemen närmare källan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processer – kunna tillgodoräkna sig åtgärder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bredare modeller för både beräkning och finansiering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140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Komplexa problem kräver fler och 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bredare </a:t>
            </a:r>
            <a:r>
              <a:rPr lang="sv-SE" sz="14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incitament så </a:t>
            </a: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 tydliga mål kan uppnås.</a:t>
            </a:r>
          </a:p>
          <a:p>
            <a:pPr algn="l">
              <a:lnSpc>
                <a:spcPct val="150000"/>
              </a:lnSpc>
            </a:pPr>
            <a:r>
              <a:rPr lang="sv-SE" sz="1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Ansvaret behöver koordineras och fördelas på aktörer och berörda.</a:t>
            </a:r>
          </a:p>
        </p:txBody>
      </p:sp>
    </p:spTree>
    <p:extLst>
      <p:ext uri="{BB962C8B-B14F-4D97-AF65-F5344CB8AC3E}">
        <p14:creationId xmlns:p14="http://schemas.microsoft.com/office/powerpoint/2010/main" val="349559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71" y="1371853"/>
            <a:ext cx="2743200" cy="3884690"/>
          </a:xfrm>
          <a:prstGeom prst="rect">
            <a:avLst/>
          </a:prstGeom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ktangel 6"/>
          <p:cNvSpPr/>
          <p:nvPr/>
        </p:nvSpPr>
        <p:spPr>
          <a:xfrm>
            <a:off x="4741683" y="1371853"/>
            <a:ext cx="5731496" cy="3878875"/>
          </a:xfrm>
          <a:prstGeom prst="rect">
            <a:avLst/>
          </a:prstGeom>
          <a:solidFill>
            <a:schemeClr val="dk1">
              <a:alpha val="3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1"/>
          <p:cNvSpPr txBox="1">
            <a:spLocks/>
          </p:cNvSpPr>
          <p:nvPr/>
        </p:nvSpPr>
        <p:spPr>
          <a:xfrm>
            <a:off x="4836299" y="1462137"/>
            <a:ext cx="5278662" cy="3788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1993: ¼ av de förvärvsarbetande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2011: ⅓</a:t>
            </a:r>
            <a:endParaRPr lang="sv-SE" sz="200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sv-SE" sz="200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20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Orsaker: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strukturomvandling av arbetsmarknad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ökad benägenhet att pendla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förbättrad infrastruktur</a:t>
            </a:r>
            <a:endParaRPr lang="sv-SE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0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" y="0"/>
            <a:ext cx="12191079" cy="6858518"/>
          </a:xfrm>
          <a:prstGeom prst="rect">
            <a:avLst/>
          </a:prstGeom>
        </p:spPr>
      </p:pic>
      <p:grpSp>
        <p:nvGrpSpPr>
          <p:cNvPr id="3" name="Grupp 2"/>
          <p:cNvGrpSpPr/>
          <p:nvPr/>
        </p:nvGrpSpPr>
        <p:grpSpPr>
          <a:xfrm>
            <a:off x="3606141" y="5953545"/>
            <a:ext cx="4989219" cy="755897"/>
            <a:chOff x="2154804" y="5764647"/>
            <a:chExt cx="6236024" cy="944795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804" y="5986709"/>
              <a:ext cx="2321490" cy="457108"/>
            </a:xfrm>
            <a:prstGeom prst="rect">
              <a:avLst/>
            </a:prstGeom>
          </p:spPr>
        </p:pic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851" y="6014371"/>
              <a:ext cx="1229977" cy="348584"/>
            </a:xfrm>
            <a:prstGeom prst="rect">
              <a:avLst/>
            </a:prstGeom>
          </p:spPr>
        </p:pic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467" y="5982567"/>
              <a:ext cx="1293750" cy="461250"/>
            </a:xfrm>
            <a:prstGeom prst="rect">
              <a:avLst/>
            </a:prstGeom>
          </p:spPr>
        </p:pic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390" y="5764647"/>
              <a:ext cx="613288" cy="944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0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6" y="0"/>
            <a:ext cx="11709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8" y="1374300"/>
            <a:ext cx="4131346" cy="4109400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ubrik 1"/>
          <p:cNvSpPr txBox="1">
            <a:spLocks/>
          </p:cNvSpPr>
          <p:nvPr/>
        </p:nvSpPr>
        <p:spPr>
          <a:xfrm>
            <a:off x="5826112" y="2649914"/>
            <a:ext cx="3176485" cy="1714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5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lang="sv-S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7" y="811611"/>
            <a:ext cx="7252551" cy="552041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921" y="3286440"/>
            <a:ext cx="2147042" cy="3045584"/>
          </a:xfrm>
          <a:prstGeom prst="rect">
            <a:avLst/>
          </a:prstGeom>
          <a:effectLst>
            <a:outerShdw blurRad="1016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32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7" y="811611"/>
            <a:ext cx="7252551" cy="5520413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7067092" y="811611"/>
            <a:ext cx="4113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2,7% av svenskarna = </a:t>
            </a:r>
            <a:r>
              <a:rPr lang="sv-S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250 000 </a:t>
            </a:r>
            <a:r>
              <a:rPr lang="sv-SE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 störda av järnvägsbuller.</a:t>
            </a:r>
            <a:endParaRPr lang="sv-SE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Boverket </a:t>
            </a:r>
            <a:r>
              <a:rPr lang="sv-SE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anger att </a:t>
            </a:r>
            <a:r>
              <a:rPr lang="sv-S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miljoner</a:t>
            </a:r>
            <a:r>
              <a:rPr lang="sv-SE" sz="2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svenskar är störda av allmänt buller.</a:t>
            </a:r>
            <a:endParaRPr lang="sv-SE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921" y="3286440"/>
            <a:ext cx="2147042" cy="3045584"/>
          </a:xfrm>
          <a:prstGeom prst="rect">
            <a:avLst/>
          </a:prstGeom>
          <a:effectLst>
            <a:outerShdw blurRad="1016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47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/>
        </p:nvGrpSpPr>
        <p:grpSpPr>
          <a:xfrm>
            <a:off x="828192" y="2112799"/>
            <a:ext cx="11012905" cy="6113386"/>
            <a:chOff x="1346667" y="1748569"/>
            <a:chExt cx="9144000" cy="5075936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667" y="1748569"/>
              <a:ext cx="9144000" cy="50759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649" y="3151221"/>
              <a:ext cx="4591050" cy="22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ruta 5"/>
          <p:cNvSpPr txBox="1"/>
          <p:nvPr/>
        </p:nvSpPr>
        <p:spPr>
          <a:xfrm>
            <a:off x="1650052" y="401690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Stationssamhällets spelplan</a:t>
            </a:r>
            <a:endParaRPr lang="sv-S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9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</TotalTime>
  <Words>527</Words>
  <Application>Microsoft Office PowerPoint</Application>
  <PresentationFormat>Bredbild</PresentationFormat>
  <Paragraphs>123</Paragraphs>
  <Slides>40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40</vt:i4>
      </vt:variant>
    </vt:vector>
  </HeadingPairs>
  <TitlesOfParts>
    <vt:vector size="46" baseType="lpstr">
      <vt:lpstr>Akzidenz-Grotesk Std Light</vt:lpstr>
      <vt:lpstr>Arial</vt:lpstr>
      <vt:lpstr>Calibri</vt:lpstr>
      <vt:lpstr>Calibri Light</vt:lpstr>
      <vt:lpstr>Cambria Math</vt:lpstr>
      <vt:lpstr>1_Office-tema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White arkitekter 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Erik Linn</dc:creator>
  <cp:lastModifiedBy>Erik Linn</cp:lastModifiedBy>
  <cp:revision>217</cp:revision>
  <cp:lastPrinted>2015-05-07T10:51:16Z</cp:lastPrinted>
  <dcterms:created xsi:type="dcterms:W3CDTF">2015-04-26T12:38:24Z</dcterms:created>
  <dcterms:modified xsi:type="dcterms:W3CDTF">2015-10-15T08:16:46Z</dcterms:modified>
</cp:coreProperties>
</file>