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1"/>
    <p:sldMasterId id="2147483744" r:id="rId2"/>
    <p:sldMasterId id="2147483810" r:id="rId3"/>
    <p:sldMasterId id="2147483821" r:id="rId4"/>
    <p:sldMasterId id="2147483832" r:id="rId5"/>
    <p:sldMasterId id="2147483843" r:id="rId6"/>
    <p:sldMasterId id="2147483854" r:id="rId7"/>
    <p:sldMasterId id="2147483882" r:id="rId8"/>
  </p:sldMasterIdLst>
  <p:notesMasterIdLst>
    <p:notesMasterId r:id="rId37"/>
  </p:notesMasterIdLst>
  <p:handoutMasterIdLst>
    <p:handoutMasterId r:id="rId38"/>
  </p:handoutMasterIdLst>
  <p:sldIdLst>
    <p:sldId id="313" r:id="rId9"/>
    <p:sldId id="340" r:id="rId10"/>
    <p:sldId id="341"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77" r:id="rId24"/>
    <p:sldId id="361" r:id="rId25"/>
    <p:sldId id="345" r:id="rId26"/>
    <p:sldId id="337" r:id="rId27"/>
    <p:sldId id="376" r:id="rId28"/>
    <p:sldId id="372" r:id="rId29"/>
    <p:sldId id="363" r:id="rId30"/>
    <p:sldId id="364" r:id="rId31"/>
    <p:sldId id="366" r:id="rId32"/>
    <p:sldId id="368" r:id="rId33"/>
    <p:sldId id="367" r:id="rId34"/>
    <p:sldId id="369" r:id="rId35"/>
    <p:sldId id="365" r:id="rId36"/>
  </p:sldIdLst>
  <p:sldSz cx="9144000" cy="6858000" type="screen4x3"/>
  <p:notesSz cx="6742113" cy="9872663"/>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Instruktion av ppt-mallen" id="{55D86A81-7526-4CB2-AD27-B3EF5E673B66}">
          <p14:sldIdLst>
            <p14:sldId id="256"/>
            <p14:sldId id="270"/>
          </p14:sldIdLst>
        </p14:section>
        <p14:section name="Exempel på Layouter" id="{ADF40A6D-7FF3-41DA-948E-93F4E8FFB569}">
          <p14:sldIdLst>
            <p14:sldId id="269"/>
            <p14:sldId id="257"/>
            <p14:sldId id="258"/>
            <p14:sldId id="271"/>
            <p14:sldId id="259"/>
            <p14:sldId id="267"/>
            <p14:sldId id="260"/>
            <p14:sldId id="262"/>
            <p14:sldId id="261"/>
            <p14:sldId id="266"/>
            <p14:sldId id="263"/>
            <p14:sldId id="265"/>
            <p14:sldId id="264"/>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B45693"/>
    <a:srgbClr val="2C2C2C"/>
    <a:srgbClr val="275269"/>
    <a:srgbClr val="88CDD0"/>
    <a:srgbClr val="C3C300"/>
    <a:srgbClr val="F18700"/>
    <a:srgbClr val="000000"/>
    <a:srgbClr val="3F5564"/>
    <a:srgbClr val="F2B700"/>
    <a:srgbClr val="F7BF3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66" autoAdjust="0"/>
    <p:restoredTop sz="85843" autoAdjust="0"/>
  </p:normalViewPr>
  <p:slideViewPr>
    <p:cSldViewPr snapToGrid="0" snapToObjects="1">
      <p:cViewPr>
        <p:scale>
          <a:sx n="60" d="100"/>
          <a:sy n="60" d="100"/>
        </p:scale>
        <p:origin x="-1476" y="-28"/>
      </p:cViewPr>
      <p:guideLst>
        <p:guide orient="horz" pos="3943"/>
        <p:guide/>
      </p:guideLst>
    </p:cSldViewPr>
  </p:slideViewPr>
  <p:notesTextViewPr>
    <p:cViewPr>
      <p:scale>
        <a:sx n="100" d="100"/>
        <a:sy n="100" d="100"/>
      </p:scale>
      <p:origin x="0" y="540"/>
    </p:cViewPr>
  </p:notesTextViewPr>
  <p:sorterViewPr>
    <p:cViewPr>
      <p:scale>
        <a:sx n="66" d="100"/>
        <a:sy n="66" d="100"/>
      </p:scale>
      <p:origin x="0" y="0"/>
    </p:cViewPr>
  </p:sorterViewPr>
  <p:notesViewPr>
    <p:cSldViewPr snapToGrid="0" snapToObjects="1">
      <p:cViewPr>
        <p:scale>
          <a:sx n="100" d="100"/>
          <a:sy n="100" d="100"/>
        </p:scale>
        <p:origin x="-1648" y="-52"/>
      </p:cViewPr>
      <p:guideLst>
        <p:guide orient="horz" pos="3109"/>
        <p:guide pos="2123"/>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71BB06-236E-4379-9FBC-109CA023A9D1}"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sv-SE"/>
        </a:p>
      </dgm:t>
    </dgm:pt>
    <dgm:pt modelId="{563CA7F0-E2E6-478D-AC51-BD60400D89B3}">
      <dgm:prSet phldrT="[Text]" custT="1"/>
      <dgm:spPr>
        <a:solidFill>
          <a:srgbClr val="92D050"/>
        </a:solidFill>
      </dgm:spPr>
      <dgm:t>
        <a:bodyPr/>
        <a:lstStyle/>
        <a:p>
          <a:r>
            <a:rPr lang="sv-SE" sz="2000" dirty="0" smtClean="0"/>
            <a:t>Utvärdering av aktivitet: resurser, antal deltagare </a:t>
          </a:r>
          <a:r>
            <a:rPr lang="sv-SE" sz="2000" dirty="0" err="1" smtClean="0"/>
            <a:t>etc</a:t>
          </a:r>
          <a:endParaRPr lang="sv-SE" sz="2000" dirty="0"/>
        </a:p>
      </dgm:t>
    </dgm:pt>
    <dgm:pt modelId="{742C80B6-B989-4A35-AF7F-0D0541C91005}" type="parTrans" cxnId="{B8A85A97-0EDC-4CA0-86CA-98210C13016B}">
      <dgm:prSet/>
      <dgm:spPr/>
      <dgm:t>
        <a:bodyPr/>
        <a:lstStyle/>
        <a:p>
          <a:endParaRPr lang="sv-SE"/>
        </a:p>
      </dgm:t>
    </dgm:pt>
    <dgm:pt modelId="{DD7344A4-D98D-40CF-ABA3-C908195E5C31}" type="sibTrans" cxnId="{B8A85A97-0EDC-4CA0-86CA-98210C13016B}">
      <dgm:prSet/>
      <dgm:spPr/>
      <dgm:t>
        <a:bodyPr/>
        <a:lstStyle/>
        <a:p>
          <a:endParaRPr lang="sv-SE"/>
        </a:p>
      </dgm:t>
    </dgm:pt>
    <dgm:pt modelId="{6574A21B-78D9-4323-B15A-DB814CC0DEFD}">
      <dgm:prSet phldrT="[Text]" custT="1"/>
      <dgm:spPr/>
      <dgm:t>
        <a:bodyPr/>
        <a:lstStyle/>
        <a:p>
          <a:r>
            <a:rPr lang="sv-SE" sz="1600" dirty="0" smtClean="0"/>
            <a:t>Bred </a:t>
          </a:r>
          <a:r>
            <a:rPr lang="sv-SE" sz="1600" dirty="0" err="1" smtClean="0"/>
            <a:t>informations-kampanj</a:t>
          </a:r>
          <a:endParaRPr lang="sv-SE" sz="1600" dirty="0"/>
        </a:p>
      </dgm:t>
    </dgm:pt>
    <dgm:pt modelId="{5A806E14-34FD-4D9F-A3BA-58928F5E665A}" type="parTrans" cxnId="{2C248A12-95D8-4F37-9556-CE3B0F4154DC}">
      <dgm:prSet/>
      <dgm:spPr/>
      <dgm:t>
        <a:bodyPr/>
        <a:lstStyle/>
        <a:p>
          <a:endParaRPr lang="sv-SE"/>
        </a:p>
      </dgm:t>
    </dgm:pt>
    <dgm:pt modelId="{537E63E2-EE79-4D89-85FA-C68F5952283A}" type="sibTrans" cxnId="{2C248A12-95D8-4F37-9556-CE3B0F4154DC}">
      <dgm:prSet/>
      <dgm:spPr/>
      <dgm:t>
        <a:bodyPr/>
        <a:lstStyle/>
        <a:p>
          <a:endParaRPr lang="sv-SE"/>
        </a:p>
      </dgm:t>
    </dgm:pt>
    <dgm:pt modelId="{C3F1EE2D-8B23-453D-9E7C-6DFE71AC4D0F}">
      <dgm:prSet phldrT="[Text]" custT="1"/>
      <dgm:spPr/>
      <dgm:t>
        <a:bodyPr/>
        <a:lstStyle/>
        <a:p>
          <a:r>
            <a:rPr lang="sv-SE" sz="1600" dirty="0" smtClean="0"/>
            <a:t>Riktad information/</a:t>
          </a:r>
        </a:p>
        <a:p>
          <a:r>
            <a:rPr lang="sv-SE" sz="1600" dirty="0" smtClean="0"/>
            <a:t>utbildning</a:t>
          </a:r>
          <a:endParaRPr lang="sv-SE" sz="1600" dirty="0"/>
        </a:p>
      </dgm:t>
    </dgm:pt>
    <dgm:pt modelId="{357F40E7-4766-430B-A55B-693802D529D9}" type="parTrans" cxnId="{2A38EF4C-C855-4ADB-AFA7-D0888F6BD479}">
      <dgm:prSet/>
      <dgm:spPr/>
      <dgm:t>
        <a:bodyPr/>
        <a:lstStyle/>
        <a:p>
          <a:endParaRPr lang="sv-SE"/>
        </a:p>
      </dgm:t>
    </dgm:pt>
    <dgm:pt modelId="{09882398-3652-404F-9260-AC6910BB3F27}" type="sibTrans" cxnId="{2A38EF4C-C855-4ADB-AFA7-D0888F6BD479}">
      <dgm:prSet/>
      <dgm:spPr/>
      <dgm:t>
        <a:bodyPr/>
        <a:lstStyle/>
        <a:p>
          <a:endParaRPr lang="sv-SE"/>
        </a:p>
      </dgm:t>
    </dgm:pt>
    <dgm:pt modelId="{27D6701B-683D-4BA9-93F4-A37B1C4DD3C8}">
      <dgm:prSet phldrT="[Text]" custT="1"/>
      <dgm:spPr/>
      <dgm:t>
        <a:bodyPr/>
        <a:lstStyle/>
        <a:p>
          <a:r>
            <a:rPr lang="sv-SE" sz="1600" dirty="0" err="1" smtClean="0"/>
            <a:t>Nudging</a:t>
          </a:r>
          <a:endParaRPr lang="sv-SE" sz="1600" dirty="0"/>
        </a:p>
      </dgm:t>
    </dgm:pt>
    <dgm:pt modelId="{CD8FB45C-8EDB-4630-A1B6-7F9B3830E92F}" type="parTrans" cxnId="{04DDDE03-79A7-4390-A15D-FC6CEBD61144}">
      <dgm:prSet/>
      <dgm:spPr/>
      <dgm:t>
        <a:bodyPr/>
        <a:lstStyle/>
        <a:p>
          <a:endParaRPr lang="sv-SE"/>
        </a:p>
      </dgm:t>
    </dgm:pt>
    <dgm:pt modelId="{ADDCE989-0463-40F8-AECD-FEF04E5B0035}" type="sibTrans" cxnId="{04DDDE03-79A7-4390-A15D-FC6CEBD61144}">
      <dgm:prSet/>
      <dgm:spPr/>
      <dgm:t>
        <a:bodyPr/>
        <a:lstStyle/>
        <a:p>
          <a:endParaRPr lang="sv-SE"/>
        </a:p>
      </dgm:t>
    </dgm:pt>
    <dgm:pt modelId="{D66D25E9-7719-4904-BAC3-4C6C532AE9C5}">
      <dgm:prSet phldrT="[Text]" custT="1"/>
      <dgm:spPr/>
      <dgm:t>
        <a:bodyPr/>
        <a:lstStyle/>
        <a:p>
          <a:r>
            <a:rPr lang="sv-SE" sz="1600" dirty="0" smtClean="0"/>
            <a:t>Ökad användning av tjänst/ service</a:t>
          </a:r>
          <a:endParaRPr lang="sv-SE" sz="1600" dirty="0"/>
        </a:p>
      </dgm:t>
    </dgm:pt>
    <dgm:pt modelId="{1DD6D350-9C35-4B52-B53D-A31F13876090}" type="parTrans" cxnId="{7D5468B2-7AC0-4BAE-8EF8-DE5A83A994E0}">
      <dgm:prSet/>
      <dgm:spPr/>
      <dgm:t>
        <a:bodyPr/>
        <a:lstStyle/>
        <a:p>
          <a:endParaRPr lang="sv-SE"/>
        </a:p>
      </dgm:t>
    </dgm:pt>
    <dgm:pt modelId="{C57E8E8E-1F89-40AE-94BA-A5674A0827CF}" type="sibTrans" cxnId="{7D5468B2-7AC0-4BAE-8EF8-DE5A83A994E0}">
      <dgm:prSet/>
      <dgm:spPr/>
      <dgm:t>
        <a:bodyPr/>
        <a:lstStyle/>
        <a:p>
          <a:endParaRPr lang="sv-SE"/>
        </a:p>
      </dgm:t>
    </dgm:pt>
    <dgm:pt modelId="{4729E6BC-0808-43B7-8C52-132B83EDEE32}">
      <dgm:prSet phldrT="[Text]" custRadScaleRad="118495" custRadScaleInc="109065"/>
      <dgm:spPr/>
      <dgm:t>
        <a:bodyPr/>
        <a:lstStyle/>
        <a:p>
          <a:endParaRPr lang="sv-SE"/>
        </a:p>
      </dgm:t>
    </dgm:pt>
    <dgm:pt modelId="{F722E93E-B765-47E5-86D8-86DC7F0D9C2E}" type="parTrans" cxnId="{13BADFD1-85E2-4CDA-A34E-A63BC912DEAF}">
      <dgm:prSet/>
      <dgm:spPr/>
      <dgm:t>
        <a:bodyPr/>
        <a:lstStyle/>
        <a:p>
          <a:endParaRPr lang="sv-SE"/>
        </a:p>
      </dgm:t>
    </dgm:pt>
    <dgm:pt modelId="{A1F42207-E2A6-4F62-B4B3-90526F745C01}" type="sibTrans" cxnId="{13BADFD1-85E2-4CDA-A34E-A63BC912DEAF}">
      <dgm:prSet/>
      <dgm:spPr/>
      <dgm:t>
        <a:bodyPr/>
        <a:lstStyle/>
        <a:p>
          <a:endParaRPr lang="sv-SE"/>
        </a:p>
      </dgm:t>
    </dgm:pt>
    <dgm:pt modelId="{1520BEA6-306E-4A35-AD92-3C39E467E1C7}">
      <dgm:prSet phldrT="[Text]" custT="1"/>
      <dgm:spPr/>
      <dgm:t>
        <a:bodyPr/>
        <a:lstStyle/>
        <a:p>
          <a:r>
            <a:rPr lang="sv-SE" sz="1800" dirty="0" smtClean="0"/>
            <a:t>???</a:t>
          </a:r>
          <a:endParaRPr lang="sv-SE" sz="1800" dirty="0"/>
        </a:p>
      </dgm:t>
    </dgm:pt>
    <dgm:pt modelId="{0186F7CF-A9D8-479E-9E8C-594E7F82867A}" type="parTrans" cxnId="{C6E8EC7D-657A-40B5-832D-12AEF865001C}">
      <dgm:prSet/>
      <dgm:spPr/>
      <dgm:t>
        <a:bodyPr/>
        <a:lstStyle/>
        <a:p>
          <a:endParaRPr lang="sv-SE"/>
        </a:p>
      </dgm:t>
    </dgm:pt>
    <dgm:pt modelId="{ED9FFAC3-130D-4BC9-ABAB-F28739C6B40D}" type="sibTrans" cxnId="{C6E8EC7D-657A-40B5-832D-12AEF865001C}">
      <dgm:prSet/>
      <dgm:spPr/>
      <dgm:t>
        <a:bodyPr/>
        <a:lstStyle/>
        <a:p>
          <a:endParaRPr lang="sv-SE"/>
        </a:p>
      </dgm:t>
    </dgm:pt>
    <dgm:pt modelId="{0BFCB0E8-4BFC-4718-97A3-910859C1665E}">
      <dgm:prSet phldrT="[Text]" custT="1"/>
      <dgm:spPr/>
      <dgm:t>
        <a:bodyPr/>
        <a:lstStyle/>
        <a:p>
          <a:r>
            <a:rPr lang="sv-SE" sz="1600" i="1" dirty="0" err="1" smtClean="0"/>
            <a:t>Fördjupnings-spår</a:t>
          </a:r>
          <a:r>
            <a:rPr lang="sv-SE" sz="1600" i="1" dirty="0" smtClean="0"/>
            <a:t> för utvärdering av olika metoder</a:t>
          </a:r>
          <a:endParaRPr lang="sv-SE" sz="1600" i="1" dirty="0"/>
        </a:p>
      </dgm:t>
    </dgm:pt>
    <dgm:pt modelId="{5BA76751-5297-4226-B1E6-423DEDB9ACD1}" type="sibTrans" cxnId="{7B8C6868-7B62-415F-97E7-432121038A21}">
      <dgm:prSet/>
      <dgm:spPr/>
      <dgm:t>
        <a:bodyPr/>
        <a:lstStyle/>
        <a:p>
          <a:endParaRPr lang="sv-SE"/>
        </a:p>
      </dgm:t>
    </dgm:pt>
    <dgm:pt modelId="{781416AD-F5F9-4BF6-AAB8-765ECFB87B12}" type="parTrans" cxnId="{7B8C6868-7B62-415F-97E7-432121038A21}">
      <dgm:prSet/>
      <dgm:spPr/>
      <dgm:t>
        <a:bodyPr/>
        <a:lstStyle/>
        <a:p>
          <a:endParaRPr lang="sv-SE"/>
        </a:p>
      </dgm:t>
    </dgm:pt>
    <dgm:pt modelId="{7D48479F-A1CA-4FFB-A959-A2CBDAB1F4BE}" type="pres">
      <dgm:prSet presAssocID="{2571BB06-236E-4379-9FBC-109CA023A9D1}" presName="Name0" presStyleCnt="0">
        <dgm:presLayoutVars>
          <dgm:chMax val="1"/>
          <dgm:dir/>
          <dgm:animLvl val="ctr"/>
          <dgm:resizeHandles val="exact"/>
        </dgm:presLayoutVars>
      </dgm:prSet>
      <dgm:spPr/>
      <dgm:t>
        <a:bodyPr/>
        <a:lstStyle/>
        <a:p>
          <a:endParaRPr lang="sv-SE"/>
        </a:p>
      </dgm:t>
    </dgm:pt>
    <dgm:pt modelId="{9574C1B9-E7F2-4DBC-A5DE-4FC327045B8E}" type="pres">
      <dgm:prSet presAssocID="{563CA7F0-E2E6-478D-AC51-BD60400D89B3}" presName="centerShape" presStyleLbl="node0" presStyleIdx="0" presStyleCnt="1" custScaleX="194024" custScaleY="194605"/>
      <dgm:spPr/>
      <dgm:t>
        <a:bodyPr/>
        <a:lstStyle/>
        <a:p>
          <a:endParaRPr lang="sv-SE"/>
        </a:p>
      </dgm:t>
    </dgm:pt>
    <dgm:pt modelId="{A094981F-383F-4B49-A690-CFC0F140A209}" type="pres">
      <dgm:prSet presAssocID="{5A806E14-34FD-4D9F-A3BA-58928F5E665A}" presName="parTrans" presStyleLbl="sibTrans2D1" presStyleIdx="0" presStyleCnt="6"/>
      <dgm:spPr/>
      <dgm:t>
        <a:bodyPr/>
        <a:lstStyle/>
        <a:p>
          <a:endParaRPr lang="sv-SE"/>
        </a:p>
      </dgm:t>
    </dgm:pt>
    <dgm:pt modelId="{EB67F4FD-1DE5-459C-B3D8-3EF81530E4F5}" type="pres">
      <dgm:prSet presAssocID="{5A806E14-34FD-4D9F-A3BA-58928F5E665A}" presName="connectorText" presStyleLbl="sibTrans2D1" presStyleIdx="0" presStyleCnt="6"/>
      <dgm:spPr/>
      <dgm:t>
        <a:bodyPr/>
        <a:lstStyle/>
        <a:p>
          <a:endParaRPr lang="sv-SE"/>
        </a:p>
      </dgm:t>
    </dgm:pt>
    <dgm:pt modelId="{1335C19C-8698-42DD-8436-8A03305BC53D}" type="pres">
      <dgm:prSet presAssocID="{6574A21B-78D9-4323-B15A-DB814CC0DEFD}" presName="node" presStyleLbl="node1" presStyleIdx="0" presStyleCnt="6" custScaleX="111532" custScaleY="107213" custRadScaleRad="116025" custRadScaleInc="129668">
        <dgm:presLayoutVars>
          <dgm:bulletEnabled val="1"/>
        </dgm:presLayoutVars>
      </dgm:prSet>
      <dgm:spPr/>
      <dgm:t>
        <a:bodyPr/>
        <a:lstStyle/>
        <a:p>
          <a:endParaRPr lang="sv-SE"/>
        </a:p>
      </dgm:t>
    </dgm:pt>
    <dgm:pt modelId="{E3CCD5A6-E6C8-42E4-8A4E-E4DAA575EE32}" type="pres">
      <dgm:prSet presAssocID="{357F40E7-4766-430B-A55B-693802D529D9}" presName="parTrans" presStyleLbl="sibTrans2D1" presStyleIdx="1" presStyleCnt="6"/>
      <dgm:spPr/>
      <dgm:t>
        <a:bodyPr/>
        <a:lstStyle/>
        <a:p>
          <a:endParaRPr lang="sv-SE"/>
        </a:p>
      </dgm:t>
    </dgm:pt>
    <dgm:pt modelId="{F830EFB0-8563-42F3-A238-8F95C2F1E871}" type="pres">
      <dgm:prSet presAssocID="{357F40E7-4766-430B-A55B-693802D529D9}" presName="connectorText" presStyleLbl="sibTrans2D1" presStyleIdx="1" presStyleCnt="6"/>
      <dgm:spPr/>
      <dgm:t>
        <a:bodyPr/>
        <a:lstStyle/>
        <a:p>
          <a:endParaRPr lang="sv-SE"/>
        </a:p>
      </dgm:t>
    </dgm:pt>
    <dgm:pt modelId="{8F3FF48C-AB91-448B-B868-289A0ABB1085}" type="pres">
      <dgm:prSet presAssocID="{C3F1EE2D-8B23-453D-9E7C-6DFE71AC4D0F}" presName="node" presStyleLbl="node1" presStyleIdx="1" presStyleCnt="6" custScaleX="110207" custScaleY="111574" custRadScaleRad="121430" custRadScaleInc="121695">
        <dgm:presLayoutVars>
          <dgm:bulletEnabled val="1"/>
        </dgm:presLayoutVars>
      </dgm:prSet>
      <dgm:spPr/>
      <dgm:t>
        <a:bodyPr/>
        <a:lstStyle/>
        <a:p>
          <a:endParaRPr lang="sv-SE"/>
        </a:p>
      </dgm:t>
    </dgm:pt>
    <dgm:pt modelId="{130B936E-1F7B-49B7-B49F-C52DC2F00A97}" type="pres">
      <dgm:prSet presAssocID="{CD8FB45C-8EDB-4630-A1B6-7F9B3830E92F}" presName="parTrans" presStyleLbl="sibTrans2D1" presStyleIdx="2" presStyleCnt="6"/>
      <dgm:spPr/>
      <dgm:t>
        <a:bodyPr/>
        <a:lstStyle/>
        <a:p>
          <a:endParaRPr lang="sv-SE"/>
        </a:p>
      </dgm:t>
    </dgm:pt>
    <dgm:pt modelId="{9F0DA03D-2E76-4F66-A50E-4E19FCD91490}" type="pres">
      <dgm:prSet presAssocID="{CD8FB45C-8EDB-4630-A1B6-7F9B3830E92F}" presName="connectorText" presStyleLbl="sibTrans2D1" presStyleIdx="2" presStyleCnt="6"/>
      <dgm:spPr/>
      <dgm:t>
        <a:bodyPr/>
        <a:lstStyle/>
        <a:p>
          <a:endParaRPr lang="sv-SE"/>
        </a:p>
      </dgm:t>
    </dgm:pt>
    <dgm:pt modelId="{F6428138-FFE1-4427-81F0-CB80702E3FE1}" type="pres">
      <dgm:prSet presAssocID="{27D6701B-683D-4BA9-93F4-A37B1C4DD3C8}" presName="node" presStyleLbl="node1" presStyleIdx="2" presStyleCnt="6" custScaleX="111459" custScaleY="110408" custRadScaleRad="120378" custRadScaleInc="102419">
        <dgm:presLayoutVars>
          <dgm:bulletEnabled val="1"/>
        </dgm:presLayoutVars>
      </dgm:prSet>
      <dgm:spPr/>
      <dgm:t>
        <a:bodyPr/>
        <a:lstStyle/>
        <a:p>
          <a:endParaRPr lang="sv-SE"/>
        </a:p>
      </dgm:t>
    </dgm:pt>
    <dgm:pt modelId="{1A0AA84E-BD14-4D78-B4D7-47595CF8A735}" type="pres">
      <dgm:prSet presAssocID="{1DD6D350-9C35-4B52-B53D-A31F13876090}" presName="parTrans" presStyleLbl="sibTrans2D1" presStyleIdx="3" presStyleCnt="6"/>
      <dgm:spPr/>
      <dgm:t>
        <a:bodyPr/>
        <a:lstStyle/>
        <a:p>
          <a:endParaRPr lang="sv-SE"/>
        </a:p>
      </dgm:t>
    </dgm:pt>
    <dgm:pt modelId="{AF736EED-A219-4456-BB4B-7B3902C546B5}" type="pres">
      <dgm:prSet presAssocID="{1DD6D350-9C35-4B52-B53D-A31F13876090}" presName="connectorText" presStyleLbl="sibTrans2D1" presStyleIdx="3" presStyleCnt="6"/>
      <dgm:spPr/>
      <dgm:t>
        <a:bodyPr/>
        <a:lstStyle/>
        <a:p>
          <a:endParaRPr lang="sv-SE"/>
        </a:p>
      </dgm:t>
    </dgm:pt>
    <dgm:pt modelId="{52BEB214-1A1F-4183-8CD5-92AF3FA9C136}" type="pres">
      <dgm:prSet presAssocID="{D66D25E9-7719-4904-BAC3-4C6C532AE9C5}" presName="node" presStyleLbl="node1" presStyleIdx="3" presStyleCnt="6" custScaleX="105945" custRadScaleRad="106724" custRadScaleInc="94583">
        <dgm:presLayoutVars>
          <dgm:bulletEnabled val="1"/>
        </dgm:presLayoutVars>
      </dgm:prSet>
      <dgm:spPr/>
      <dgm:t>
        <a:bodyPr/>
        <a:lstStyle/>
        <a:p>
          <a:endParaRPr lang="sv-SE"/>
        </a:p>
      </dgm:t>
    </dgm:pt>
    <dgm:pt modelId="{7914457E-E035-476B-B03A-61541AC2253E}" type="pres">
      <dgm:prSet presAssocID="{0186F7CF-A9D8-479E-9E8C-594E7F82867A}" presName="parTrans" presStyleLbl="sibTrans2D1" presStyleIdx="4" presStyleCnt="6"/>
      <dgm:spPr/>
      <dgm:t>
        <a:bodyPr/>
        <a:lstStyle/>
        <a:p>
          <a:endParaRPr lang="sv-SE"/>
        </a:p>
      </dgm:t>
    </dgm:pt>
    <dgm:pt modelId="{C3973195-8466-49A9-8996-814CDB05E3F9}" type="pres">
      <dgm:prSet presAssocID="{0186F7CF-A9D8-479E-9E8C-594E7F82867A}" presName="connectorText" presStyleLbl="sibTrans2D1" presStyleIdx="4" presStyleCnt="6"/>
      <dgm:spPr/>
      <dgm:t>
        <a:bodyPr/>
        <a:lstStyle/>
        <a:p>
          <a:endParaRPr lang="sv-SE"/>
        </a:p>
      </dgm:t>
    </dgm:pt>
    <dgm:pt modelId="{ADAD8AE2-63DB-432D-AB81-4A6F94F6D542}" type="pres">
      <dgm:prSet presAssocID="{1520BEA6-306E-4A35-AD92-3C39E467E1C7}" presName="node" presStyleLbl="node1" presStyleIdx="4" presStyleCnt="6" custScaleX="105518" custScaleY="107665" custRadScaleRad="110508" custRadScaleInc="74419">
        <dgm:presLayoutVars>
          <dgm:bulletEnabled val="1"/>
        </dgm:presLayoutVars>
      </dgm:prSet>
      <dgm:spPr/>
      <dgm:t>
        <a:bodyPr/>
        <a:lstStyle/>
        <a:p>
          <a:endParaRPr lang="sv-SE"/>
        </a:p>
      </dgm:t>
    </dgm:pt>
    <dgm:pt modelId="{42AD29DC-58DE-43B6-BC5B-E86981411C80}" type="pres">
      <dgm:prSet presAssocID="{781416AD-F5F9-4BF6-AAB8-765ECFB87B12}" presName="parTrans" presStyleLbl="sibTrans2D1" presStyleIdx="5" presStyleCnt="6"/>
      <dgm:spPr/>
      <dgm:t>
        <a:bodyPr/>
        <a:lstStyle/>
        <a:p>
          <a:endParaRPr lang="sv-SE"/>
        </a:p>
      </dgm:t>
    </dgm:pt>
    <dgm:pt modelId="{DF48ECFD-12B6-456F-9C97-F41A9C226A33}" type="pres">
      <dgm:prSet presAssocID="{781416AD-F5F9-4BF6-AAB8-765ECFB87B12}" presName="connectorText" presStyleLbl="sibTrans2D1" presStyleIdx="5" presStyleCnt="6"/>
      <dgm:spPr/>
      <dgm:t>
        <a:bodyPr/>
        <a:lstStyle/>
        <a:p>
          <a:endParaRPr lang="sv-SE"/>
        </a:p>
      </dgm:t>
    </dgm:pt>
    <dgm:pt modelId="{2BBFC17B-35C0-4BA9-802C-EF10F1F5D934}" type="pres">
      <dgm:prSet presAssocID="{0BFCB0E8-4BFC-4718-97A3-910859C1665E}" presName="node" presStyleLbl="node1" presStyleIdx="5" presStyleCnt="6" custScaleX="121750" custScaleY="120303" custRadScaleRad="112349" custRadScaleInc="90151">
        <dgm:presLayoutVars>
          <dgm:bulletEnabled val="1"/>
        </dgm:presLayoutVars>
      </dgm:prSet>
      <dgm:spPr/>
      <dgm:t>
        <a:bodyPr/>
        <a:lstStyle/>
        <a:p>
          <a:endParaRPr lang="sv-SE"/>
        </a:p>
      </dgm:t>
    </dgm:pt>
  </dgm:ptLst>
  <dgm:cxnLst>
    <dgm:cxn modelId="{10FE0957-9692-435D-A2E6-9A5B2F5AAA62}" type="presOf" srcId="{0186F7CF-A9D8-479E-9E8C-594E7F82867A}" destId="{7914457E-E035-476B-B03A-61541AC2253E}" srcOrd="0" destOrd="0" presId="urn:microsoft.com/office/officeart/2005/8/layout/radial5"/>
    <dgm:cxn modelId="{7B8C6868-7B62-415F-97E7-432121038A21}" srcId="{563CA7F0-E2E6-478D-AC51-BD60400D89B3}" destId="{0BFCB0E8-4BFC-4718-97A3-910859C1665E}" srcOrd="5" destOrd="0" parTransId="{781416AD-F5F9-4BF6-AAB8-765ECFB87B12}" sibTransId="{5BA76751-5297-4226-B1E6-423DEDB9ACD1}"/>
    <dgm:cxn modelId="{764B535D-7ECC-4790-9E7D-3D350B3AA8B0}" type="presOf" srcId="{CD8FB45C-8EDB-4630-A1B6-7F9B3830E92F}" destId="{9F0DA03D-2E76-4F66-A50E-4E19FCD91490}" srcOrd="1" destOrd="0" presId="urn:microsoft.com/office/officeart/2005/8/layout/radial5"/>
    <dgm:cxn modelId="{B8A85A97-0EDC-4CA0-86CA-98210C13016B}" srcId="{2571BB06-236E-4379-9FBC-109CA023A9D1}" destId="{563CA7F0-E2E6-478D-AC51-BD60400D89B3}" srcOrd="0" destOrd="0" parTransId="{742C80B6-B989-4A35-AF7F-0D0541C91005}" sibTransId="{DD7344A4-D98D-40CF-ABA3-C908195E5C31}"/>
    <dgm:cxn modelId="{4BFA2F70-6B2B-4CA8-9C23-DE74B8F1F182}" type="presOf" srcId="{6574A21B-78D9-4323-B15A-DB814CC0DEFD}" destId="{1335C19C-8698-42DD-8436-8A03305BC53D}" srcOrd="0" destOrd="0" presId="urn:microsoft.com/office/officeart/2005/8/layout/radial5"/>
    <dgm:cxn modelId="{2C248A12-95D8-4F37-9556-CE3B0F4154DC}" srcId="{563CA7F0-E2E6-478D-AC51-BD60400D89B3}" destId="{6574A21B-78D9-4323-B15A-DB814CC0DEFD}" srcOrd="0" destOrd="0" parTransId="{5A806E14-34FD-4D9F-A3BA-58928F5E665A}" sibTransId="{537E63E2-EE79-4D89-85FA-C68F5952283A}"/>
    <dgm:cxn modelId="{7ECFE5D0-E276-4BBE-8E07-7C06FD30DF87}" type="presOf" srcId="{5A806E14-34FD-4D9F-A3BA-58928F5E665A}" destId="{EB67F4FD-1DE5-459C-B3D8-3EF81530E4F5}" srcOrd="1" destOrd="0" presId="urn:microsoft.com/office/officeart/2005/8/layout/radial5"/>
    <dgm:cxn modelId="{C4F4309C-37EB-46AD-ABCC-B991F7F10B79}" type="presOf" srcId="{1DD6D350-9C35-4B52-B53D-A31F13876090}" destId="{AF736EED-A219-4456-BB4B-7B3902C546B5}" srcOrd="1" destOrd="0" presId="urn:microsoft.com/office/officeart/2005/8/layout/radial5"/>
    <dgm:cxn modelId="{13BADFD1-85E2-4CDA-A34E-A63BC912DEAF}" srcId="{2571BB06-236E-4379-9FBC-109CA023A9D1}" destId="{4729E6BC-0808-43B7-8C52-132B83EDEE32}" srcOrd="1" destOrd="0" parTransId="{F722E93E-B765-47E5-86D8-86DC7F0D9C2E}" sibTransId="{A1F42207-E2A6-4F62-B4B3-90526F745C01}"/>
    <dgm:cxn modelId="{C6E8EC7D-657A-40B5-832D-12AEF865001C}" srcId="{563CA7F0-E2E6-478D-AC51-BD60400D89B3}" destId="{1520BEA6-306E-4A35-AD92-3C39E467E1C7}" srcOrd="4" destOrd="0" parTransId="{0186F7CF-A9D8-479E-9E8C-594E7F82867A}" sibTransId="{ED9FFAC3-130D-4BC9-ABAB-F28739C6B40D}"/>
    <dgm:cxn modelId="{D2BF126E-EAF5-4C83-835A-A607E8FA4719}" type="presOf" srcId="{781416AD-F5F9-4BF6-AAB8-765ECFB87B12}" destId="{DF48ECFD-12B6-456F-9C97-F41A9C226A33}" srcOrd="1" destOrd="0" presId="urn:microsoft.com/office/officeart/2005/8/layout/radial5"/>
    <dgm:cxn modelId="{98CAC9D9-7DC7-4B6C-94E3-3348FAF78A68}" type="presOf" srcId="{357F40E7-4766-430B-A55B-693802D529D9}" destId="{E3CCD5A6-E6C8-42E4-8A4E-E4DAA575EE32}" srcOrd="0" destOrd="0" presId="urn:microsoft.com/office/officeart/2005/8/layout/radial5"/>
    <dgm:cxn modelId="{42BFD121-CD8A-4EA2-9557-8523DC5B8972}" type="presOf" srcId="{27D6701B-683D-4BA9-93F4-A37B1C4DD3C8}" destId="{F6428138-FFE1-4427-81F0-CB80702E3FE1}" srcOrd="0" destOrd="0" presId="urn:microsoft.com/office/officeart/2005/8/layout/radial5"/>
    <dgm:cxn modelId="{E754CE7F-1FBE-4A9B-9D1B-9D21CC291F7D}" type="presOf" srcId="{5A806E14-34FD-4D9F-A3BA-58928F5E665A}" destId="{A094981F-383F-4B49-A690-CFC0F140A209}" srcOrd="0" destOrd="0" presId="urn:microsoft.com/office/officeart/2005/8/layout/radial5"/>
    <dgm:cxn modelId="{C598695B-80E4-4D96-BA4F-D337C69DDB3B}" type="presOf" srcId="{0186F7CF-A9D8-479E-9E8C-594E7F82867A}" destId="{C3973195-8466-49A9-8996-814CDB05E3F9}" srcOrd="1" destOrd="0" presId="urn:microsoft.com/office/officeart/2005/8/layout/radial5"/>
    <dgm:cxn modelId="{EC9C161F-0B80-430A-A202-CAA9307C1ED7}" type="presOf" srcId="{D66D25E9-7719-4904-BAC3-4C6C532AE9C5}" destId="{52BEB214-1A1F-4183-8CD5-92AF3FA9C136}" srcOrd="0" destOrd="0" presId="urn:microsoft.com/office/officeart/2005/8/layout/radial5"/>
    <dgm:cxn modelId="{1058D4DC-D154-4FA3-A7D8-A6FAA0E9AD18}" type="presOf" srcId="{0BFCB0E8-4BFC-4718-97A3-910859C1665E}" destId="{2BBFC17B-35C0-4BA9-802C-EF10F1F5D934}" srcOrd="0" destOrd="0" presId="urn:microsoft.com/office/officeart/2005/8/layout/radial5"/>
    <dgm:cxn modelId="{21D654E1-3BD8-4678-B816-8D0E98CF36EE}" type="presOf" srcId="{C3F1EE2D-8B23-453D-9E7C-6DFE71AC4D0F}" destId="{8F3FF48C-AB91-448B-B868-289A0ABB1085}" srcOrd="0" destOrd="0" presId="urn:microsoft.com/office/officeart/2005/8/layout/radial5"/>
    <dgm:cxn modelId="{1CD6D87A-5C0F-4CC5-B192-A2D0D1A6B3CF}" type="presOf" srcId="{2571BB06-236E-4379-9FBC-109CA023A9D1}" destId="{7D48479F-A1CA-4FFB-A959-A2CBDAB1F4BE}" srcOrd="0" destOrd="0" presId="urn:microsoft.com/office/officeart/2005/8/layout/radial5"/>
    <dgm:cxn modelId="{BD5F6EFD-4F3E-48BF-BE96-E892C836B7CA}" type="presOf" srcId="{563CA7F0-E2E6-478D-AC51-BD60400D89B3}" destId="{9574C1B9-E7F2-4DBC-A5DE-4FC327045B8E}" srcOrd="0" destOrd="0" presId="urn:microsoft.com/office/officeart/2005/8/layout/radial5"/>
    <dgm:cxn modelId="{95659B7D-650D-42F2-96E7-AA2B8FBA62FB}" type="presOf" srcId="{781416AD-F5F9-4BF6-AAB8-765ECFB87B12}" destId="{42AD29DC-58DE-43B6-BC5B-E86981411C80}" srcOrd="0" destOrd="0" presId="urn:microsoft.com/office/officeart/2005/8/layout/radial5"/>
    <dgm:cxn modelId="{3545F6F7-FEDC-4744-A136-44B20FE1F640}" type="presOf" srcId="{CD8FB45C-8EDB-4630-A1B6-7F9B3830E92F}" destId="{130B936E-1F7B-49B7-B49F-C52DC2F00A97}" srcOrd="0" destOrd="0" presId="urn:microsoft.com/office/officeart/2005/8/layout/radial5"/>
    <dgm:cxn modelId="{6D464FE0-BCB4-48B7-B986-8694A5E07B80}" type="presOf" srcId="{357F40E7-4766-430B-A55B-693802D529D9}" destId="{F830EFB0-8563-42F3-A238-8F95C2F1E871}" srcOrd="1" destOrd="0" presId="urn:microsoft.com/office/officeart/2005/8/layout/radial5"/>
    <dgm:cxn modelId="{D580BA60-C440-4BA8-BF95-B5BC213908A9}" type="presOf" srcId="{1520BEA6-306E-4A35-AD92-3C39E467E1C7}" destId="{ADAD8AE2-63DB-432D-AB81-4A6F94F6D542}" srcOrd="0" destOrd="0" presId="urn:microsoft.com/office/officeart/2005/8/layout/radial5"/>
    <dgm:cxn modelId="{25515FD0-223C-4961-B23E-FAB430A1A3FF}" type="presOf" srcId="{1DD6D350-9C35-4B52-B53D-A31F13876090}" destId="{1A0AA84E-BD14-4D78-B4D7-47595CF8A735}" srcOrd="0" destOrd="0" presId="urn:microsoft.com/office/officeart/2005/8/layout/radial5"/>
    <dgm:cxn modelId="{2A38EF4C-C855-4ADB-AFA7-D0888F6BD479}" srcId="{563CA7F0-E2E6-478D-AC51-BD60400D89B3}" destId="{C3F1EE2D-8B23-453D-9E7C-6DFE71AC4D0F}" srcOrd="1" destOrd="0" parTransId="{357F40E7-4766-430B-A55B-693802D529D9}" sibTransId="{09882398-3652-404F-9260-AC6910BB3F27}"/>
    <dgm:cxn modelId="{7D5468B2-7AC0-4BAE-8EF8-DE5A83A994E0}" srcId="{563CA7F0-E2E6-478D-AC51-BD60400D89B3}" destId="{D66D25E9-7719-4904-BAC3-4C6C532AE9C5}" srcOrd="3" destOrd="0" parTransId="{1DD6D350-9C35-4B52-B53D-A31F13876090}" sibTransId="{C57E8E8E-1F89-40AE-94BA-A5674A0827CF}"/>
    <dgm:cxn modelId="{04DDDE03-79A7-4390-A15D-FC6CEBD61144}" srcId="{563CA7F0-E2E6-478D-AC51-BD60400D89B3}" destId="{27D6701B-683D-4BA9-93F4-A37B1C4DD3C8}" srcOrd="2" destOrd="0" parTransId="{CD8FB45C-8EDB-4630-A1B6-7F9B3830E92F}" sibTransId="{ADDCE989-0463-40F8-AECD-FEF04E5B0035}"/>
    <dgm:cxn modelId="{4923039F-8DA3-4C99-8D82-C49DA3A6A9DA}" type="presParOf" srcId="{7D48479F-A1CA-4FFB-A959-A2CBDAB1F4BE}" destId="{9574C1B9-E7F2-4DBC-A5DE-4FC327045B8E}" srcOrd="0" destOrd="0" presId="urn:microsoft.com/office/officeart/2005/8/layout/radial5"/>
    <dgm:cxn modelId="{F5A37AA7-A6B7-436A-BCD5-FC8C4DFBB436}" type="presParOf" srcId="{7D48479F-A1CA-4FFB-A959-A2CBDAB1F4BE}" destId="{A094981F-383F-4B49-A690-CFC0F140A209}" srcOrd="1" destOrd="0" presId="urn:microsoft.com/office/officeart/2005/8/layout/radial5"/>
    <dgm:cxn modelId="{63D30747-D7A9-484D-BE29-BDDE798C2C03}" type="presParOf" srcId="{A094981F-383F-4B49-A690-CFC0F140A209}" destId="{EB67F4FD-1DE5-459C-B3D8-3EF81530E4F5}" srcOrd="0" destOrd="0" presId="urn:microsoft.com/office/officeart/2005/8/layout/radial5"/>
    <dgm:cxn modelId="{66DC1CC4-9CA8-46AC-9885-3B85D054C35D}" type="presParOf" srcId="{7D48479F-A1CA-4FFB-A959-A2CBDAB1F4BE}" destId="{1335C19C-8698-42DD-8436-8A03305BC53D}" srcOrd="2" destOrd="0" presId="urn:microsoft.com/office/officeart/2005/8/layout/radial5"/>
    <dgm:cxn modelId="{CD8F3CBF-7069-4C40-A8AF-DF8A08A14703}" type="presParOf" srcId="{7D48479F-A1CA-4FFB-A959-A2CBDAB1F4BE}" destId="{E3CCD5A6-E6C8-42E4-8A4E-E4DAA575EE32}" srcOrd="3" destOrd="0" presId="urn:microsoft.com/office/officeart/2005/8/layout/radial5"/>
    <dgm:cxn modelId="{C83A5A7F-BEB7-43BE-AB1F-E999D2A74B1B}" type="presParOf" srcId="{E3CCD5A6-E6C8-42E4-8A4E-E4DAA575EE32}" destId="{F830EFB0-8563-42F3-A238-8F95C2F1E871}" srcOrd="0" destOrd="0" presId="urn:microsoft.com/office/officeart/2005/8/layout/radial5"/>
    <dgm:cxn modelId="{993DAC86-D1B5-4D1A-8736-C1A883ECE06E}" type="presParOf" srcId="{7D48479F-A1CA-4FFB-A959-A2CBDAB1F4BE}" destId="{8F3FF48C-AB91-448B-B868-289A0ABB1085}" srcOrd="4" destOrd="0" presId="urn:microsoft.com/office/officeart/2005/8/layout/radial5"/>
    <dgm:cxn modelId="{11950D07-F5C3-4BE7-A627-F70B190F6A56}" type="presParOf" srcId="{7D48479F-A1CA-4FFB-A959-A2CBDAB1F4BE}" destId="{130B936E-1F7B-49B7-B49F-C52DC2F00A97}" srcOrd="5" destOrd="0" presId="urn:microsoft.com/office/officeart/2005/8/layout/radial5"/>
    <dgm:cxn modelId="{86595557-46FC-4951-9ABA-5D20FD83C36B}" type="presParOf" srcId="{130B936E-1F7B-49B7-B49F-C52DC2F00A97}" destId="{9F0DA03D-2E76-4F66-A50E-4E19FCD91490}" srcOrd="0" destOrd="0" presId="urn:microsoft.com/office/officeart/2005/8/layout/radial5"/>
    <dgm:cxn modelId="{99F47A12-1796-49F2-8845-A7D14320FF0F}" type="presParOf" srcId="{7D48479F-A1CA-4FFB-A959-A2CBDAB1F4BE}" destId="{F6428138-FFE1-4427-81F0-CB80702E3FE1}" srcOrd="6" destOrd="0" presId="urn:microsoft.com/office/officeart/2005/8/layout/radial5"/>
    <dgm:cxn modelId="{66AED6B8-826D-488C-A598-EFCE47CA81EB}" type="presParOf" srcId="{7D48479F-A1CA-4FFB-A959-A2CBDAB1F4BE}" destId="{1A0AA84E-BD14-4D78-B4D7-47595CF8A735}" srcOrd="7" destOrd="0" presId="urn:microsoft.com/office/officeart/2005/8/layout/radial5"/>
    <dgm:cxn modelId="{E3BE74EA-284D-4DF7-A2DD-C4A972C72A24}" type="presParOf" srcId="{1A0AA84E-BD14-4D78-B4D7-47595CF8A735}" destId="{AF736EED-A219-4456-BB4B-7B3902C546B5}" srcOrd="0" destOrd="0" presId="urn:microsoft.com/office/officeart/2005/8/layout/radial5"/>
    <dgm:cxn modelId="{184D504A-65AE-40FC-95B1-E946DA8BD59A}" type="presParOf" srcId="{7D48479F-A1CA-4FFB-A959-A2CBDAB1F4BE}" destId="{52BEB214-1A1F-4183-8CD5-92AF3FA9C136}" srcOrd="8" destOrd="0" presId="urn:microsoft.com/office/officeart/2005/8/layout/radial5"/>
    <dgm:cxn modelId="{E657B3B7-06AB-42B7-A3C9-EB37B8882899}" type="presParOf" srcId="{7D48479F-A1CA-4FFB-A959-A2CBDAB1F4BE}" destId="{7914457E-E035-476B-B03A-61541AC2253E}" srcOrd="9" destOrd="0" presId="urn:microsoft.com/office/officeart/2005/8/layout/radial5"/>
    <dgm:cxn modelId="{B0DA0946-30EC-4F7B-BB43-C0623207E0F7}" type="presParOf" srcId="{7914457E-E035-476B-B03A-61541AC2253E}" destId="{C3973195-8466-49A9-8996-814CDB05E3F9}" srcOrd="0" destOrd="0" presId="urn:microsoft.com/office/officeart/2005/8/layout/radial5"/>
    <dgm:cxn modelId="{D1FDF1C5-641B-4A3F-8049-C0AB17664957}" type="presParOf" srcId="{7D48479F-A1CA-4FFB-A959-A2CBDAB1F4BE}" destId="{ADAD8AE2-63DB-432D-AB81-4A6F94F6D542}" srcOrd="10" destOrd="0" presId="urn:microsoft.com/office/officeart/2005/8/layout/radial5"/>
    <dgm:cxn modelId="{A712CA23-1FDB-4783-9ADC-DB826174C3D4}" type="presParOf" srcId="{7D48479F-A1CA-4FFB-A959-A2CBDAB1F4BE}" destId="{42AD29DC-58DE-43B6-BC5B-E86981411C80}" srcOrd="11" destOrd="0" presId="urn:microsoft.com/office/officeart/2005/8/layout/radial5"/>
    <dgm:cxn modelId="{A54D0DEF-1D75-4918-A6DC-97D888F5DE0B}" type="presParOf" srcId="{42AD29DC-58DE-43B6-BC5B-E86981411C80}" destId="{DF48ECFD-12B6-456F-9C97-F41A9C226A33}" srcOrd="0" destOrd="0" presId="urn:microsoft.com/office/officeart/2005/8/layout/radial5"/>
    <dgm:cxn modelId="{1BF7DDAA-63FA-4984-8F6F-85B5CF46E6B7}" type="presParOf" srcId="{7D48479F-A1CA-4FFB-A959-A2CBDAB1F4BE}" destId="{2BBFC17B-35C0-4BA9-802C-EF10F1F5D934}" srcOrd="12"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74C1B9-E7F2-4DBC-A5DE-4FC327045B8E}">
      <dsp:nvSpPr>
        <dsp:cNvPr id="0" name=""/>
        <dsp:cNvSpPr/>
      </dsp:nvSpPr>
      <dsp:spPr>
        <a:xfrm>
          <a:off x="3054205" y="1663805"/>
          <a:ext cx="2737542" cy="2745740"/>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sv-SE" sz="2000" kern="1200" dirty="0" smtClean="0"/>
            <a:t>Utvärdering av aktivitet: resurser, antal deltagare </a:t>
          </a:r>
          <a:r>
            <a:rPr lang="sv-SE" sz="2000" kern="1200" dirty="0" err="1" smtClean="0"/>
            <a:t>etc</a:t>
          </a:r>
          <a:endParaRPr lang="sv-SE" sz="2000" kern="1200" dirty="0"/>
        </a:p>
      </dsp:txBody>
      <dsp:txXfrm>
        <a:off x="3054205" y="1663805"/>
        <a:ext cx="2737542" cy="2745740"/>
      </dsp:txXfrm>
    </dsp:sp>
    <dsp:sp modelId="{A094981F-383F-4B49-A690-CFC0F140A209}">
      <dsp:nvSpPr>
        <dsp:cNvPr id="0" name=""/>
        <dsp:cNvSpPr/>
      </dsp:nvSpPr>
      <dsp:spPr>
        <a:xfrm rot="18534024">
          <a:off x="5297324" y="1574324"/>
          <a:ext cx="177445" cy="5376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sv-SE" sz="2400" kern="1200"/>
        </a:p>
      </dsp:txBody>
      <dsp:txXfrm rot="18534024">
        <a:off x="5297324" y="1574324"/>
        <a:ext cx="177445" cy="537644"/>
      </dsp:txXfrm>
    </dsp:sp>
    <dsp:sp modelId="{1335C19C-8698-42DD-8436-8A03305BC53D}">
      <dsp:nvSpPr>
        <dsp:cNvPr id="0" name=""/>
        <dsp:cNvSpPr/>
      </dsp:nvSpPr>
      <dsp:spPr>
        <a:xfrm>
          <a:off x="5152965" y="191471"/>
          <a:ext cx="1763662" cy="16953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sv-SE" sz="1600" kern="1200" dirty="0" smtClean="0"/>
            <a:t>Bred </a:t>
          </a:r>
          <a:r>
            <a:rPr lang="sv-SE" sz="1600" kern="1200" dirty="0" err="1" smtClean="0"/>
            <a:t>informations-kampanj</a:t>
          </a:r>
          <a:endParaRPr lang="sv-SE" sz="1600" kern="1200" dirty="0"/>
        </a:p>
      </dsp:txBody>
      <dsp:txXfrm>
        <a:off x="5152965" y="191471"/>
        <a:ext cx="1763662" cy="1695365"/>
      </dsp:txXfrm>
    </dsp:sp>
    <dsp:sp modelId="{E3CCD5A6-E6C8-42E4-8A4E-E4DAA575EE32}">
      <dsp:nvSpPr>
        <dsp:cNvPr id="0" name=""/>
        <dsp:cNvSpPr/>
      </dsp:nvSpPr>
      <dsp:spPr>
        <a:xfrm rot="390510">
          <a:off x="5879699" y="2947528"/>
          <a:ext cx="236367" cy="5376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sv-SE" sz="2400" kern="1200"/>
        </a:p>
      </dsp:txBody>
      <dsp:txXfrm rot="390510">
        <a:off x="5879699" y="2947528"/>
        <a:ext cx="236367" cy="537644"/>
      </dsp:txXfrm>
    </dsp:sp>
    <dsp:sp modelId="{8F3FF48C-AB91-448B-B868-289A0ABB1085}">
      <dsp:nvSpPr>
        <dsp:cNvPr id="0" name=""/>
        <dsp:cNvSpPr/>
      </dsp:nvSpPr>
      <dsp:spPr>
        <a:xfrm>
          <a:off x="6220599" y="2459005"/>
          <a:ext cx="1742710" cy="17643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sv-SE" sz="1600" kern="1200" dirty="0" smtClean="0"/>
            <a:t>Riktad information/</a:t>
          </a:r>
        </a:p>
        <a:p>
          <a:pPr lvl="0" algn="ctr" defTabSz="711200">
            <a:lnSpc>
              <a:spcPct val="90000"/>
            </a:lnSpc>
            <a:spcBef>
              <a:spcPct val="0"/>
            </a:spcBef>
            <a:spcAft>
              <a:spcPct val="35000"/>
            </a:spcAft>
          </a:pPr>
          <a:r>
            <a:rPr lang="sv-SE" sz="1600" kern="1200" dirty="0" smtClean="0"/>
            <a:t>utbildning</a:t>
          </a:r>
          <a:endParaRPr lang="sv-SE" sz="1600" kern="1200" dirty="0"/>
        </a:p>
      </dsp:txBody>
      <dsp:txXfrm>
        <a:off x="6220599" y="2459005"/>
        <a:ext cx="1742710" cy="1764326"/>
      </dsp:txXfrm>
    </dsp:sp>
    <dsp:sp modelId="{130B936E-1F7B-49B7-B49F-C52DC2F00A97}">
      <dsp:nvSpPr>
        <dsp:cNvPr id="0" name=""/>
        <dsp:cNvSpPr/>
      </dsp:nvSpPr>
      <dsp:spPr>
        <a:xfrm rot="3496740">
          <a:off x="5141915" y="4029446"/>
          <a:ext cx="121751" cy="5376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sv-SE" sz="2400" kern="1200"/>
        </a:p>
      </dsp:txBody>
      <dsp:txXfrm rot="3496740">
        <a:off x="5141915" y="4029446"/>
        <a:ext cx="121751" cy="537644"/>
      </dsp:txXfrm>
    </dsp:sp>
    <dsp:sp modelId="{F6428138-FFE1-4427-81F0-CB80702E3FE1}">
      <dsp:nvSpPr>
        <dsp:cNvPr id="0" name=""/>
        <dsp:cNvSpPr/>
      </dsp:nvSpPr>
      <dsp:spPr>
        <a:xfrm>
          <a:off x="4843915" y="4270433"/>
          <a:ext cx="1762507" cy="17458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sv-SE" sz="1600" kern="1200" dirty="0" err="1" smtClean="0"/>
            <a:t>Nudging</a:t>
          </a:r>
          <a:endParaRPr lang="sv-SE" sz="1600" kern="1200" dirty="0"/>
        </a:p>
      </dsp:txBody>
      <dsp:txXfrm>
        <a:off x="4843915" y="4270433"/>
        <a:ext cx="1762507" cy="1745888"/>
      </dsp:txXfrm>
    </dsp:sp>
    <dsp:sp modelId="{1A0AA84E-BD14-4D78-B4D7-47595CF8A735}">
      <dsp:nvSpPr>
        <dsp:cNvPr id="0" name=""/>
        <dsp:cNvSpPr/>
      </dsp:nvSpPr>
      <dsp:spPr>
        <a:xfrm rot="7102494">
          <a:off x="3677603" y="4055381"/>
          <a:ext cx="99876" cy="5376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sv-SE" sz="2400" kern="1200"/>
        </a:p>
      </dsp:txBody>
      <dsp:txXfrm rot="7102494">
        <a:off x="3677603" y="4055381"/>
        <a:ext cx="99876" cy="537644"/>
      </dsp:txXfrm>
    </dsp:sp>
    <dsp:sp modelId="{52BEB214-1A1F-4183-8CD5-92AF3FA9C136}">
      <dsp:nvSpPr>
        <dsp:cNvPr id="0" name=""/>
        <dsp:cNvSpPr/>
      </dsp:nvSpPr>
      <dsp:spPr>
        <a:xfrm>
          <a:off x="2463297" y="4323332"/>
          <a:ext cx="1675314" cy="15813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sv-SE" sz="1600" kern="1200" dirty="0" smtClean="0"/>
            <a:t>Ökad användning av tjänst/ service</a:t>
          </a:r>
          <a:endParaRPr lang="sv-SE" sz="1600" kern="1200" dirty="0"/>
        </a:p>
      </dsp:txBody>
      <dsp:txXfrm>
        <a:off x="2463297" y="4323332"/>
        <a:ext cx="1675314" cy="1581306"/>
      </dsp:txXfrm>
    </dsp:sp>
    <dsp:sp modelId="{7914457E-E035-476B-B03A-61541AC2253E}">
      <dsp:nvSpPr>
        <dsp:cNvPr id="0" name=""/>
        <dsp:cNvSpPr/>
      </dsp:nvSpPr>
      <dsp:spPr>
        <a:xfrm rot="10339542">
          <a:off x="2886500" y="2966277"/>
          <a:ext cx="127864" cy="5376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sv-SE" sz="2400" kern="1200"/>
        </a:p>
      </dsp:txBody>
      <dsp:txXfrm rot="10339542">
        <a:off x="2886500" y="2966277"/>
        <a:ext cx="127864" cy="537644"/>
      </dsp:txXfrm>
    </dsp:sp>
    <dsp:sp modelId="{ADAD8AE2-63DB-432D-AB81-4A6F94F6D542}">
      <dsp:nvSpPr>
        <dsp:cNvPr id="0" name=""/>
        <dsp:cNvSpPr/>
      </dsp:nvSpPr>
      <dsp:spPr>
        <a:xfrm>
          <a:off x="1165918" y="2511885"/>
          <a:ext cx="1668562" cy="17025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sv-SE" sz="1800" kern="1200" dirty="0" smtClean="0"/>
            <a:t>???</a:t>
          </a:r>
          <a:endParaRPr lang="sv-SE" sz="1800" kern="1200" dirty="0"/>
        </a:p>
      </dsp:txBody>
      <dsp:txXfrm>
        <a:off x="1165918" y="2511885"/>
        <a:ext cx="1668562" cy="1702513"/>
      </dsp:txXfrm>
    </dsp:sp>
    <dsp:sp modelId="{42AD29DC-58DE-43B6-BC5B-E86981411C80}">
      <dsp:nvSpPr>
        <dsp:cNvPr id="0" name=""/>
        <dsp:cNvSpPr/>
      </dsp:nvSpPr>
      <dsp:spPr>
        <a:xfrm rot="14222714">
          <a:off x="3592628" y="1552102"/>
          <a:ext cx="84386" cy="5376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sv-SE" sz="2400" kern="1200"/>
        </a:p>
      </dsp:txBody>
      <dsp:txXfrm rot="14222714">
        <a:off x="3592628" y="1552102"/>
        <a:ext cx="84386" cy="537644"/>
      </dsp:txXfrm>
    </dsp:sp>
    <dsp:sp modelId="{2BBFC17B-35C0-4BA9-802C-EF10F1F5D934}">
      <dsp:nvSpPr>
        <dsp:cNvPr id="0" name=""/>
        <dsp:cNvSpPr/>
      </dsp:nvSpPr>
      <dsp:spPr>
        <a:xfrm>
          <a:off x="2108358" y="0"/>
          <a:ext cx="1925240" cy="19023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sv-SE" sz="1600" i="1" kern="1200" dirty="0" err="1" smtClean="0"/>
            <a:t>Fördjupnings-spår</a:t>
          </a:r>
          <a:r>
            <a:rPr lang="sv-SE" sz="1600" i="1" kern="1200" dirty="0" smtClean="0"/>
            <a:t> för utvärdering av olika metoder</a:t>
          </a:r>
          <a:endParaRPr lang="sv-SE" sz="1600" i="1" kern="1200" dirty="0"/>
        </a:p>
      </dsp:txBody>
      <dsp:txXfrm>
        <a:off x="2108358" y="0"/>
        <a:ext cx="1925240" cy="190235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21582" cy="493634"/>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18971" y="0"/>
            <a:ext cx="2921582" cy="493634"/>
          </a:xfrm>
          <a:prstGeom prst="rect">
            <a:avLst/>
          </a:prstGeom>
        </p:spPr>
        <p:txBody>
          <a:bodyPr vert="horz" lIns="91440" tIns="45720" rIns="91440" bIns="45720" rtlCol="0"/>
          <a:lstStyle>
            <a:lvl1pPr algn="r">
              <a:defRPr sz="1200"/>
            </a:lvl1pPr>
          </a:lstStyle>
          <a:p>
            <a:fld id="{1DCA4BE0-F786-0E49-94A8-1F2CBA953599}" type="datetimeFigureOut">
              <a:rPr lang="sv-SE" smtClean="0"/>
              <a:pPr/>
              <a:t>2017-06-14</a:t>
            </a:fld>
            <a:endParaRPr lang="sv-SE"/>
          </a:p>
        </p:txBody>
      </p:sp>
      <p:sp>
        <p:nvSpPr>
          <p:cNvPr id="4" name="Platshållare för sidfot 3"/>
          <p:cNvSpPr>
            <a:spLocks noGrp="1"/>
          </p:cNvSpPr>
          <p:nvPr>
            <p:ph type="ftr" sz="quarter" idx="2"/>
          </p:nvPr>
        </p:nvSpPr>
        <p:spPr>
          <a:xfrm>
            <a:off x="1" y="9377316"/>
            <a:ext cx="2921582" cy="493634"/>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18971" y="9377316"/>
            <a:ext cx="2921582" cy="493634"/>
          </a:xfrm>
          <a:prstGeom prst="rect">
            <a:avLst/>
          </a:prstGeom>
        </p:spPr>
        <p:txBody>
          <a:bodyPr vert="horz" lIns="91440" tIns="45720" rIns="91440" bIns="45720" rtlCol="0" anchor="b"/>
          <a:lstStyle>
            <a:lvl1pPr algn="r">
              <a:defRPr sz="1200"/>
            </a:lvl1pPr>
          </a:lstStyle>
          <a:p>
            <a:fld id="{F27497BC-B4BF-D24D-9855-FA158D57D125}" type="slidenum">
              <a:rPr lang="sv-SE" smtClean="0"/>
              <a:pPr/>
              <a:t>‹#›</a:t>
            </a:fld>
            <a:endParaRPr lang="sv-SE"/>
          </a:p>
        </p:txBody>
      </p:sp>
    </p:spTree>
    <p:extLst>
      <p:ext uri="{BB962C8B-B14F-4D97-AF65-F5344CB8AC3E}">
        <p14:creationId xmlns="" xmlns:p14="http://schemas.microsoft.com/office/powerpoint/2010/main" val="25841131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21582" cy="493634"/>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18971" y="0"/>
            <a:ext cx="2921582" cy="493634"/>
          </a:xfrm>
          <a:prstGeom prst="rect">
            <a:avLst/>
          </a:prstGeom>
        </p:spPr>
        <p:txBody>
          <a:bodyPr vert="horz" lIns="91440" tIns="45720" rIns="91440" bIns="45720" rtlCol="0"/>
          <a:lstStyle>
            <a:lvl1pPr algn="r">
              <a:defRPr sz="1200"/>
            </a:lvl1pPr>
          </a:lstStyle>
          <a:p>
            <a:fld id="{7D8A7049-4081-424B-8128-683F6C2017C9}" type="datetimeFigureOut">
              <a:rPr lang="sv-SE" smtClean="0"/>
              <a:pPr/>
              <a:t>2017-06-14</a:t>
            </a:fld>
            <a:endParaRPr lang="sv-SE"/>
          </a:p>
        </p:txBody>
      </p:sp>
      <p:sp>
        <p:nvSpPr>
          <p:cNvPr id="4" name="Platshållare för bildobjekt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4212" y="4689517"/>
            <a:ext cx="5393690" cy="4442699"/>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1" y="9377316"/>
            <a:ext cx="2921582" cy="49363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18971" y="9377316"/>
            <a:ext cx="2921582" cy="493634"/>
          </a:xfrm>
          <a:prstGeom prst="rect">
            <a:avLst/>
          </a:prstGeom>
        </p:spPr>
        <p:txBody>
          <a:bodyPr vert="horz" lIns="91440" tIns="45720" rIns="91440" bIns="45720" rtlCol="0" anchor="b"/>
          <a:lstStyle>
            <a:lvl1pPr algn="r">
              <a:defRPr sz="1200"/>
            </a:lvl1pPr>
          </a:lstStyle>
          <a:p>
            <a:fld id="{378970E8-606E-544E-9196-A0321FFF4315}" type="slidenum">
              <a:rPr lang="sv-SE" smtClean="0"/>
              <a:pPr/>
              <a:t>‹#›</a:t>
            </a:fld>
            <a:endParaRPr lang="sv-SE"/>
          </a:p>
        </p:txBody>
      </p:sp>
    </p:spTree>
    <p:extLst>
      <p:ext uri="{BB962C8B-B14F-4D97-AF65-F5344CB8AC3E}">
        <p14:creationId xmlns="" xmlns:p14="http://schemas.microsoft.com/office/powerpoint/2010/main" val="14368551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1700" y="739775"/>
            <a:ext cx="4938713" cy="3703638"/>
          </a:xfrm>
        </p:spPr>
      </p:sp>
      <p:sp>
        <p:nvSpPr>
          <p:cNvPr id="3" name="Platshållare för anteckningar 2"/>
          <p:cNvSpPr>
            <a:spLocks noGrp="1"/>
          </p:cNvSpPr>
          <p:nvPr>
            <p:ph type="body" idx="1"/>
          </p:nvPr>
        </p:nvSpPr>
        <p:spPr/>
        <p:txBody>
          <a:bodyPr>
            <a:normAutofit/>
          </a:bodyPr>
          <a:lstStyle/>
          <a:p>
            <a:r>
              <a:rPr lang="sv-SE" dirty="0" smtClean="0"/>
              <a:t>Tack för att ni valt att komma hit idag!</a:t>
            </a:r>
          </a:p>
          <a:p>
            <a:endParaRPr lang="sv-SE" dirty="0" smtClean="0"/>
          </a:p>
          <a:p>
            <a:r>
              <a:rPr lang="sv-SE" dirty="0" smtClean="0"/>
              <a:t>Karin</a:t>
            </a:r>
            <a:r>
              <a:rPr lang="sv-SE" baseline="0" dirty="0" smtClean="0"/>
              <a:t> </a:t>
            </a:r>
            <a:r>
              <a:rPr lang="sv-SE" baseline="0" dirty="0" smtClean="0"/>
              <a:t>Wallin, </a:t>
            </a:r>
            <a:r>
              <a:rPr lang="sv-SE" baseline="0" dirty="0" err="1" smtClean="0"/>
              <a:t>KoM</a:t>
            </a:r>
            <a:r>
              <a:rPr lang="sv-SE" baseline="0" dirty="0" smtClean="0"/>
              <a:t>, Gbg stad (tidigare </a:t>
            </a:r>
            <a:r>
              <a:rPr lang="sv-SE" baseline="0" dirty="0" err="1" smtClean="0"/>
              <a:t>bl</a:t>
            </a:r>
            <a:r>
              <a:rPr lang="sv-SE" baseline="0" dirty="0" smtClean="0"/>
              <a:t> a </a:t>
            </a:r>
            <a:r>
              <a:rPr lang="sv-SE" baseline="0" dirty="0" err="1" smtClean="0"/>
              <a:t>miljöförv</a:t>
            </a:r>
            <a:r>
              <a:rPr lang="sv-SE" baseline="0" dirty="0" smtClean="0"/>
              <a:t> i Malmö, handelshögskolan i Gbg)</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1</a:t>
            </a:fld>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317443" name="Platshållare för anteckningar 2"/>
          <p:cNvSpPr>
            <a:spLocks noGrp="1"/>
          </p:cNvSpPr>
          <p:nvPr>
            <p:ph type="body" idx="1"/>
          </p:nvPr>
        </p:nvSpPr>
        <p:spPr bwMode="auto">
          <a:noFill/>
        </p:spPr>
        <p:txBody>
          <a:bodyPr/>
          <a:lstStyle/>
          <a:p>
            <a:r>
              <a:rPr lang="sv-SE" smtClean="0"/>
              <a:t>All konsumtion påverkar miljön på något sätt. Att ställa om till en hållbar konsumtion och produktion av varor och tjänster är nödvändig för att minska negativ påverkan på klimatet, miljön och människors hälsa.</a:t>
            </a:r>
          </a:p>
          <a:p>
            <a:endParaRPr lang="sv-SE" smtClean="0"/>
          </a:p>
          <a:p>
            <a:r>
              <a:rPr lang="sv-SE" smtClean="0"/>
              <a:t>En tydlig trend är att svenskarnas disponibla inkomst, det som finns kvar för konsumtion och sparande, ökar. Det gör att vi kan konsumera mer och detaljhandeln utgör en stor del av hushållens konsumtion, den största utgiftsposten.</a:t>
            </a:r>
          </a:p>
          <a:p>
            <a:endParaRPr lang="sv-SE" smtClean="0"/>
          </a:p>
          <a:p>
            <a:r>
              <a:rPr lang="sv-SE" smtClean="0"/>
              <a:t>Att konsumera tjänster har i regel lägre miljöpåverkan än att köpa saker. En trend på frammarsch är delningsekonomin som möjliggör för människor att hyra, dela eller låna varor och tjänster av varandra utan att behöva äga själva. Detta sparar energi, transporter och avfall och i många fall även pengar.</a:t>
            </a:r>
          </a:p>
        </p:txBody>
      </p:sp>
      <p:sp>
        <p:nvSpPr>
          <p:cNvPr id="317444" name="Platshållare för bildnummer 3"/>
          <p:cNvSpPr>
            <a:spLocks noGrp="1"/>
          </p:cNvSpPr>
          <p:nvPr>
            <p:ph type="sldNum" sz="quarter" idx="5"/>
          </p:nvPr>
        </p:nvSpPr>
        <p:spPr bwMode="auto">
          <a:noFill/>
          <a:ln>
            <a:miter lim="800000"/>
            <a:headEnd/>
            <a:tailEnd/>
          </a:ln>
        </p:spPr>
        <p:txBody>
          <a:bodyPr/>
          <a:lstStyle/>
          <a:p>
            <a:fld id="{BE66C538-04AA-4E10-B095-1C2F7581D0B9}" type="slidenum">
              <a:rPr lang="sv-SE" smtClean="0"/>
              <a:pPr/>
              <a:t>10</a:t>
            </a:fld>
            <a:endParaRPr lang="sv-S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3" name="Platshållare för anteckningar 2"/>
          <p:cNvSpPr>
            <a:spLocks noGrp="1"/>
          </p:cNvSpPr>
          <p:nvPr>
            <p:ph type="body" idx="1"/>
          </p:nvPr>
        </p:nvSpPr>
        <p:spPr/>
        <p:txBody>
          <a:bodyPr>
            <a:normAutofit/>
          </a:bodyPr>
          <a:lstStyle/>
          <a:p>
            <a:pPr>
              <a:defRPr/>
            </a:pPr>
            <a:r>
              <a:rPr lang="sv-SE" dirty="0" smtClean="0"/>
              <a:t>Hur vi väljer att transportera oss har stor effekt på miljön och hälsan. Gång och cykel ger nästan ingen miljöpåverkan och har många hälsofördelar medan bil och flyg ger stor negativ miljöpåverkan, till exempel genom utsläpp av växthusgaser och partiklar.</a:t>
            </a:r>
          </a:p>
          <a:p>
            <a:pPr>
              <a:defRPr/>
            </a:pPr>
            <a:endParaRPr lang="sv-SE" dirty="0" smtClean="0"/>
          </a:p>
          <a:p>
            <a:pPr>
              <a:defRPr/>
            </a:pPr>
            <a:r>
              <a:rPr lang="sv-SE" dirty="0" smtClean="0"/>
              <a:t>I Sverige gör vi i genomsnitt 13 miljoner resor per dag. Minst hälften av dessa är korta resor, under 5 km, som är lämpligt att göra med andra färdsätt än bil.</a:t>
            </a:r>
          </a:p>
          <a:p>
            <a:pPr>
              <a:defRPr/>
            </a:pPr>
            <a:endParaRPr lang="sv-SE" dirty="0" smtClean="0"/>
          </a:p>
          <a:p>
            <a:pPr>
              <a:defRPr/>
            </a:pPr>
            <a:r>
              <a:rPr lang="sv-SE" dirty="0" smtClean="0"/>
              <a:t>Jämfört med år 2000 har antalet utrikes flygresor per invånare ökat med 40 procent. Det här är en av de största utmaningarna och den tekniska utvecklingen inom flyget bedöms inte på kort sikt kunna ge tillräckligt stor</a:t>
            </a:r>
          </a:p>
          <a:p>
            <a:pPr>
              <a:defRPr/>
            </a:pPr>
            <a:r>
              <a:rPr lang="sv-SE" dirty="0" smtClean="0"/>
              <a:t>effekt för att kompensera ökat resande.</a:t>
            </a:r>
            <a:endParaRPr lang="sv-SE" dirty="0"/>
          </a:p>
        </p:txBody>
      </p:sp>
      <p:sp>
        <p:nvSpPr>
          <p:cNvPr id="318468" name="Platshållare för bildnummer 3"/>
          <p:cNvSpPr>
            <a:spLocks noGrp="1"/>
          </p:cNvSpPr>
          <p:nvPr>
            <p:ph type="sldNum" sz="quarter" idx="5"/>
          </p:nvPr>
        </p:nvSpPr>
        <p:spPr bwMode="auto">
          <a:noFill/>
          <a:ln>
            <a:miter lim="800000"/>
            <a:headEnd/>
            <a:tailEnd/>
          </a:ln>
        </p:spPr>
        <p:txBody>
          <a:bodyPr/>
          <a:lstStyle/>
          <a:p>
            <a:fld id="{7361D3DD-1854-46F5-98C3-06BB32EBF7AD}" type="slidenum">
              <a:rPr lang="sv-SE" smtClean="0"/>
              <a:pPr/>
              <a:t>11</a:t>
            </a:fld>
            <a:endParaRPr lang="sv-S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3" name="Platshållare för anteckningar 2"/>
          <p:cNvSpPr>
            <a:spLocks noGrp="1"/>
          </p:cNvSpPr>
          <p:nvPr>
            <p:ph type="body" idx="1"/>
          </p:nvPr>
        </p:nvSpPr>
        <p:spPr/>
        <p:txBody>
          <a:bodyPr>
            <a:normAutofit/>
          </a:bodyPr>
          <a:lstStyle/>
          <a:p>
            <a:pPr>
              <a:defRPr/>
            </a:pPr>
            <a:r>
              <a:rPr lang="sv-SE" dirty="0" smtClean="0"/>
              <a:t>Svenskar ägnar i genomsnitt runt en femtedel av dygnet åt olika former av fritidsaktiviteter. Hur vi väljer att spendera denna tid har konsekvenser både för vårt välbefinnande och för miljön.</a:t>
            </a:r>
            <a:endParaRPr lang="sv-SE" b="1" dirty="0" smtClean="0">
              <a:latin typeface="Arial" charset="0"/>
              <a:cs typeface="Arial" charset="0"/>
            </a:endParaRPr>
          </a:p>
          <a:p>
            <a:pPr>
              <a:defRPr/>
            </a:pPr>
            <a:endParaRPr lang="sv-SE" dirty="0" smtClean="0"/>
          </a:p>
          <a:p>
            <a:pPr>
              <a:defRPr/>
            </a:pPr>
            <a:r>
              <a:rPr lang="sv-SE" dirty="0" smtClean="0"/>
              <a:t>TV- och datoranvändning är dominerande, men trender visar att shopping i allt större utsträckning utgör fritidssysselsättning.</a:t>
            </a:r>
          </a:p>
          <a:p>
            <a:pPr>
              <a:defRPr/>
            </a:pPr>
            <a:endParaRPr lang="sv-SE" dirty="0" smtClean="0"/>
          </a:p>
          <a:p>
            <a:pPr>
              <a:defRPr/>
            </a:pPr>
            <a:endParaRPr lang="sv-SE" dirty="0" smtClean="0"/>
          </a:p>
          <a:p>
            <a:pPr>
              <a:defRPr/>
            </a:pPr>
            <a:r>
              <a:rPr lang="sv-SE" dirty="0" smtClean="0"/>
              <a:t>För många svenskar är resor en självklarhet vid längre ledigheter. Att semestra utan att flyga är en viktig del för att minska sin livsstils negativa miljö- och klimatpåverkan. En förutsättning för att vi ska lyckas locka människor till att semestra utan flyg är att göra alternativen attraktiva.</a:t>
            </a:r>
            <a:endParaRPr lang="sv-SE" dirty="0"/>
          </a:p>
        </p:txBody>
      </p:sp>
      <p:sp>
        <p:nvSpPr>
          <p:cNvPr id="319492" name="Platshållare för bildnummer 3"/>
          <p:cNvSpPr>
            <a:spLocks noGrp="1"/>
          </p:cNvSpPr>
          <p:nvPr>
            <p:ph type="sldNum" sz="quarter" idx="5"/>
          </p:nvPr>
        </p:nvSpPr>
        <p:spPr bwMode="auto">
          <a:noFill/>
          <a:ln>
            <a:miter lim="800000"/>
            <a:headEnd/>
            <a:tailEnd/>
          </a:ln>
        </p:spPr>
        <p:txBody>
          <a:bodyPr/>
          <a:lstStyle/>
          <a:p>
            <a:fld id="{50CA62DE-D8FE-47E1-9F2F-0EF7FE894F42}" type="slidenum">
              <a:rPr lang="sv-SE" smtClean="0"/>
              <a:pPr/>
              <a:t>12</a:t>
            </a:fld>
            <a:endParaRPr lang="sv-S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320515" name="Platshållare för anteckningar 2"/>
          <p:cNvSpPr>
            <a:spLocks noGrp="1"/>
          </p:cNvSpPr>
          <p:nvPr>
            <p:ph type="body" idx="1"/>
          </p:nvPr>
        </p:nvSpPr>
        <p:spPr bwMode="auto">
          <a:noFill/>
        </p:spPr>
        <p:txBody>
          <a:bodyPr/>
          <a:lstStyle/>
          <a:p>
            <a:r>
              <a:rPr lang="sv-SE" smtClean="0"/>
              <a:t>Den tekniska utveckling som skett sedan 1900-talets början har lett till omfattande rationaliseringar och stora produktivitetsökningar.</a:t>
            </a:r>
          </a:p>
          <a:p>
            <a:r>
              <a:rPr lang="sv-SE" smtClean="0"/>
              <a:t>Ändå arbetar vi lika mycket som på 1970-talet.</a:t>
            </a:r>
          </a:p>
          <a:p>
            <a:endParaRPr lang="sv-SE" smtClean="0"/>
          </a:p>
          <a:p>
            <a:r>
              <a:rPr lang="sv-SE" smtClean="0"/>
              <a:t>Stress och psykisk ohälsa har blivit den främsta orsaken till längre sjukskrivningar och att människor i arbetande åldrar står utanför arbetsmarknaden.</a:t>
            </a:r>
          </a:p>
          <a:p>
            <a:endParaRPr lang="sv-SE" smtClean="0"/>
          </a:p>
          <a:p>
            <a:r>
              <a:rPr lang="sv-SE" smtClean="0"/>
              <a:t>För att uppnå mer hållbara livsstilar kan en lösning vara att förändra det arbetsmönster som är rådande, både kring hur mycket vi arbetar, var arbetet utförs samt hur olika hållbarhetsinitiativ kan främjas på arbetsplatser och i utbildningsmiljöer.</a:t>
            </a:r>
          </a:p>
          <a:p>
            <a:endParaRPr lang="sv-SE" smtClean="0"/>
          </a:p>
          <a:p>
            <a:r>
              <a:rPr lang="sv-SE" smtClean="0"/>
              <a:t>Alternativ till 40h arbetsvecka (pol känsligt)</a:t>
            </a:r>
          </a:p>
        </p:txBody>
      </p:sp>
      <p:sp>
        <p:nvSpPr>
          <p:cNvPr id="320516" name="Platshållare för bildnummer 3"/>
          <p:cNvSpPr>
            <a:spLocks noGrp="1"/>
          </p:cNvSpPr>
          <p:nvPr>
            <p:ph type="sldNum" sz="quarter" idx="5"/>
          </p:nvPr>
        </p:nvSpPr>
        <p:spPr bwMode="auto">
          <a:noFill/>
          <a:ln>
            <a:miter lim="800000"/>
            <a:headEnd/>
            <a:tailEnd/>
          </a:ln>
        </p:spPr>
        <p:txBody>
          <a:bodyPr/>
          <a:lstStyle/>
          <a:p>
            <a:fld id="{153C9E75-52E5-43C5-9799-837B2AB3A023}" type="slidenum">
              <a:rPr lang="sv-SE" smtClean="0"/>
              <a:pPr/>
              <a:t>13</a:t>
            </a:fld>
            <a:endParaRPr lang="sv-S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321539" name="Platshållare för anteckningar 2"/>
          <p:cNvSpPr>
            <a:spLocks noGrp="1"/>
          </p:cNvSpPr>
          <p:nvPr>
            <p:ph type="body" idx="1"/>
          </p:nvPr>
        </p:nvSpPr>
        <p:spPr bwMode="auto">
          <a:noFill/>
        </p:spPr>
        <p:txBody>
          <a:bodyPr/>
          <a:lstStyle/>
          <a:p>
            <a:r>
              <a:rPr lang="sv-SE" smtClean="0"/>
              <a:t>Sverige har en lång tradition av ideellt engagemang och stora rikstäckande folkrörelser. I dag pågår omfattande förändringar i civilsamhället och samhällsengagemanget har under de senaste åren ändrat karaktär.</a:t>
            </a:r>
          </a:p>
          <a:p>
            <a:endParaRPr lang="sv-SE" smtClean="0"/>
          </a:p>
          <a:p>
            <a:r>
              <a:rPr lang="sv-SE" smtClean="0"/>
              <a:t>Medan många gamla organisationer förlorar medlemmar ger nya organisationer och verksamhetsformer människor möjlighet att engagera sig på nya sätt. Färre väljer att bli medlemmar i en organiserad struktur och istället ökar tillfälliga volontärinsatser.</a:t>
            </a:r>
          </a:p>
          <a:p>
            <a:endParaRPr lang="sv-SE" smtClean="0"/>
          </a:p>
          <a:p>
            <a:r>
              <a:rPr lang="sv-SE" smtClean="0"/>
              <a:t>Ideellt engagemang skapar även samhörighet mellan människor och bidrar till såväl individens välbefinnande som den samhälleliga sammanhållningen. Ett socialt kapital byggs upp som förebygger utanförskap. Engagemanget i ideella organisationer ger dessutom människor en röst i samhället – och därmed en möjlighet att påverka samhällsutvecklingen.</a:t>
            </a:r>
          </a:p>
          <a:p>
            <a:endParaRPr lang="sv-SE" smtClean="0"/>
          </a:p>
          <a:p>
            <a:r>
              <a:rPr lang="sv-SE" smtClean="0"/>
              <a:t>För de offentliga aktörerna ligger utmaningen i att ta till vara på det engagemanget!</a:t>
            </a:r>
          </a:p>
          <a:p>
            <a:endParaRPr lang="sv-SE" smtClean="0"/>
          </a:p>
        </p:txBody>
      </p:sp>
      <p:sp>
        <p:nvSpPr>
          <p:cNvPr id="321540" name="Platshållare för bildnummer 3"/>
          <p:cNvSpPr>
            <a:spLocks noGrp="1"/>
          </p:cNvSpPr>
          <p:nvPr>
            <p:ph type="sldNum" sz="quarter" idx="5"/>
          </p:nvPr>
        </p:nvSpPr>
        <p:spPr bwMode="auto">
          <a:noFill/>
          <a:ln>
            <a:miter lim="800000"/>
            <a:headEnd/>
            <a:tailEnd/>
          </a:ln>
        </p:spPr>
        <p:txBody>
          <a:bodyPr/>
          <a:lstStyle/>
          <a:p>
            <a:fld id="{9E6525C4-EA01-4DA2-98B2-3689700FA260}" type="slidenum">
              <a:rPr lang="sv-SE" smtClean="0"/>
              <a:pPr/>
              <a:t>14</a:t>
            </a:fld>
            <a:endParaRPr lang="sv-S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322563" name="Platshållare för anteckningar 2"/>
          <p:cNvSpPr>
            <a:spLocks noGrp="1"/>
          </p:cNvSpPr>
          <p:nvPr>
            <p:ph type="body" idx="1"/>
          </p:nvPr>
        </p:nvSpPr>
        <p:spPr bwMode="auto">
          <a:noFill/>
        </p:spPr>
        <p:txBody>
          <a:bodyPr/>
          <a:lstStyle/>
          <a:p>
            <a:r>
              <a:rPr lang="sv-SE" dirty="0" smtClean="0"/>
              <a:t>Staten sätter spelreglerna genom nationella styrmedel, i form av till exempel lagar och skatter.</a:t>
            </a:r>
          </a:p>
          <a:p>
            <a:endParaRPr lang="sv-SE" dirty="0" smtClean="0"/>
          </a:p>
          <a:p>
            <a:r>
              <a:rPr lang="sv-SE" dirty="0" smtClean="0"/>
              <a:t>Men minst lika viktiga är den lokala nivåns aktörer. </a:t>
            </a:r>
          </a:p>
          <a:p>
            <a:r>
              <a:rPr lang="sv-SE" dirty="0" smtClean="0"/>
              <a:t>Fördel:  </a:t>
            </a:r>
          </a:p>
          <a:p>
            <a:pPr>
              <a:buFontTx/>
              <a:buChar char="-"/>
            </a:pPr>
            <a:r>
              <a:rPr lang="sv-SE" dirty="0" smtClean="0"/>
              <a:t> närhet till invånarna</a:t>
            </a:r>
          </a:p>
          <a:p>
            <a:pPr>
              <a:buFontTx/>
              <a:buChar char="-"/>
            </a:pPr>
            <a:r>
              <a:rPr lang="sv-SE" dirty="0" smtClean="0"/>
              <a:t> möjlighet samverka andra lokala aktörer, (företag, högskolor och civilsamhälle)</a:t>
            </a:r>
          </a:p>
        </p:txBody>
      </p:sp>
      <p:sp>
        <p:nvSpPr>
          <p:cNvPr id="322564" name="Platshållare för bildnummer 3"/>
          <p:cNvSpPr>
            <a:spLocks noGrp="1"/>
          </p:cNvSpPr>
          <p:nvPr>
            <p:ph type="sldNum" sz="quarter" idx="5"/>
          </p:nvPr>
        </p:nvSpPr>
        <p:spPr bwMode="auto">
          <a:noFill/>
          <a:ln>
            <a:miter lim="800000"/>
            <a:headEnd/>
            <a:tailEnd/>
          </a:ln>
        </p:spPr>
        <p:txBody>
          <a:bodyPr/>
          <a:lstStyle/>
          <a:p>
            <a:fld id="{FB6FE602-C570-4B18-9679-059BC0FEFDBF}" type="slidenum">
              <a:rPr lang="sv-SE" smtClean="0"/>
              <a:pPr/>
              <a:t>15</a:t>
            </a:fld>
            <a:endParaRPr lang="sv-S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323587" name="Platshållare för anteckningar 2"/>
          <p:cNvSpPr>
            <a:spLocks noGrp="1"/>
          </p:cNvSpPr>
          <p:nvPr>
            <p:ph type="body" idx="1"/>
          </p:nvPr>
        </p:nvSpPr>
        <p:spPr bwMode="auto">
          <a:noFill/>
        </p:spPr>
        <p:txBody>
          <a:bodyPr/>
          <a:lstStyle/>
          <a:p>
            <a:r>
              <a:rPr lang="sv-SE" dirty="0" smtClean="0"/>
              <a:t>Man samlade erfarenheterna från förra projektet på </a:t>
            </a:r>
          </a:p>
          <a:p>
            <a:r>
              <a:rPr lang="sv-SE" dirty="0" err="1" smtClean="0"/>
              <a:t>www.hållbaralivsstilar.se</a:t>
            </a:r>
            <a:r>
              <a:rPr lang="sv-SE" dirty="0" smtClean="0"/>
              <a:t>.</a:t>
            </a:r>
          </a:p>
          <a:p>
            <a:endParaRPr lang="sv-SE" dirty="0" smtClean="0"/>
          </a:p>
          <a:p>
            <a:r>
              <a:rPr lang="sv-SE" dirty="0" smtClean="0"/>
              <a:t>Även exempel på verktyg och metoder utifrån de olika delarna i livsstilshjulet.</a:t>
            </a:r>
          </a:p>
        </p:txBody>
      </p:sp>
      <p:sp>
        <p:nvSpPr>
          <p:cNvPr id="323588" name="Platshållare för bildnummer 3"/>
          <p:cNvSpPr>
            <a:spLocks noGrp="1"/>
          </p:cNvSpPr>
          <p:nvPr>
            <p:ph type="sldNum" sz="quarter" idx="5"/>
          </p:nvPr>
        </p:nvSpPr>
        <p:spPr bwMode="auto">
          <a:noFill/>
          <a:ln>
            <a:miter lim="800000"/>
            <a:headEnd/>
            <a:tailEnd/>
          </a:ln>
        </p:spPr>
        <p:txBody>
          <a:bodyPr/>
          <a:lstStyle/>
          <a:p>
            <a:fld id="{05800343-300C-4CA8-8405-1DD5074D2CF8}" type="slidenum">
              <a:rPr lang="sv-SE" smtClean="0"/>
              <a:pPr/>
              <a:t>16</a:t>
            </a:fld>
            <a:endParaRPr lang="sv-S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En</a:t>
            </a:r>
            <a:r>
              <a:rPr lang="sv-SE" baseline="0" dirty="0" smtClean="0"/>
              <a:t> slutsats efter förra projektet var att kommuner ofta har:</a:t>
            </a:r>
          </a:p>
          <a:p>
            <a:pPr>
              <a:buFontTx/>
              <a:buChar char="-"/>
            </a:pPr>
            <a:r>
              <a:rPr lang="sv-SE" baseline="0" dirty="0" smtClean="0"/>
              <a:t> dålig koll på vad andra kommuner gör inom området hållbara livsstilar, saknas forum för erfarenhetsutbyte</a:t>
            </a:r>
          </a:p>
          <a:p>
            <a:pPr>
              <a:buFontTx/>
              <a:buChar char="-"/>
            </a:pPr>
            <a:r>
              <a:rPr lang="sv-SE" baseline="0" dirty="0" smtClean="0"/>
              <a:t> Kommuner har svårt att ha koll på forskningen inom området </a:t>
            </a:r>
          </a:p>
          <a:p>
            <a:pPr marL="0" marR="0" indent="0" algn="l" defTabSz="457200" rtl="0" eaLnBrk="1" fontAlgn="auto" latinLnBrk="0" hangingPunct="1">
              <a:lnSpc>
                <a:spcPct val="100000"/>
              </a:lnSpc>
              <a:spcBef>
                <a:spcPts val="0"/>
              </a:spcBef>
              <a:spcAft>
                <a:spcPts val="0"/>
              </a:spcAft>
              <a:buClrTx/>
              <a:buSzTx/>
              <a:buFontTx/>
              <a:buChar char="-"/>
              <a:tabLst/>
              <a:defRPr/>
            </a:pPr>
            <a:r>
              <a:rPr lang="sv-SE" baseline="0" dirty="0" smtClean="0"/>
              <a:t> Verktygen som samlades på hemsidan är sällan utvärderade på ett systematiskt sätt</a:t>
            </a:r>
          </a:p>
          <a:p>
            <a:pPr>
              <a:buFontTx/>
              <a:buChar char="-"/>
            </a:pPr>
            <a:r>
              <a:rPr lang="sv-SE" baseline="0" dirty="0" smtClean="0"/>
              <a:t> begränsad erfarenhet och kompetens att själva utvärdera effekter (inte bara själva aktiviteten)</a:t>
            </a:r>
          </a:p>
          <a:p>
            <a:pPr>
              <a:buFontTx/>
              <a:buChar char="-"/>
            </a:pPr>
            <a:r>
              <a:rPr lang="sv-SE" baseline="0" dirty="0" smtClean="0"/>
              <a:t> Därför söktes nya pengar från energimyndigheten för ett fortsättningsprojekt</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17</a:t>
            </a:fld>
            <a:endParaRPr lang="sv-S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378970E8-606E-544E-9196-A0321FFF4315}" type="slidenum">
              <a:rPr lang="sv-SE" smtClean="0"/>
              <a:pPr/>
              <a:t>18</a:t>
            </a:fld>
            <a:endParaRPr lang="sv-S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19</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Första delen av programmet</a:t>
            </a:r>
            <a:r>
              <a:rPr lang="sv-SE" baseline="0" dirty="0" smtClean="0"/>
              <a:t> på svenska – ok för alla?!</a:t>
            </a:r>
          </a:p>
          <a:p>
            <a:r>
              <a:rPr lang="sv-SE" baseline="0" dirty="0" smtClean="0"/>
              <a:t>Workshop på engelska med </a:t>
            </a:r>
            <a:r>
              <a:rPr lang="sv-SE" baseline="0" dirty="0" err="1" smtClean="0"/>
              <a:t>Kadri</a:t>
            </a:r>
            <a:r>
              <a:rPr lang="sv-SE" baseline="0" dirty="0" smtClean="0"/>
              <a:t>, konsult från </a:t>
            </a:r>
            <a:r>
              <a:rPr lang="sv-SE" baseline="0" dirty="0" err="1" smtClean="0"/>
              <a:t>Hifab</a:t>
            </a:r>
            <a:r>
              <a:rPr lang="sv-SE" baseline="0" dirty="0" smtClean="0"/>
              <a:t>, som hjälper till i projektet, återkommer till hennes roll!</a:t>
            </a:r>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2</a:t>
            </a:fld>
            <a:endParaRPr lang="sv-S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1700" y="739775"/>
            <a:ext cx="4938713" cy="3703638"/>
          </a:xfrm>
        </p:spPr>
      </p:sp>
      <p:sp>
        <p:nvSpPr>
          <p:cNvPr id="3" name="Platshållare för anteckningar 2"/>
          <p:cNvSpPr>
            <a:spLocks noGrp="1"/>
          </p:cNvSpPr>
          <p:nvPr>
            <p:ph type="body" idx="1"/>
          </p:nvPr>
        </p:nvSpPr>
        <p:spPr/>
        <p:txBody>
          <a:bodyPr/>
          <a:lstStyle/>
          <a:p>
            <a:r>
              <a:rPr lang="sv-SE" baseline="0" dirty="0" smtClean="0"/>
              <a:t>Kommuners aktiviteter oftast små och avgränsade</a:t>
            </a:r>
          </a:p>
          <a:p>
            <a:r>
              <a:rPr lang="sv-SE" baseline="0" dirty="0" smtClean="0"/>
              <a:t>Fåfängt att tro att en enskild kommunal aktivitet ändrar en hel livsstil…</a:t>
            </a:r>
          </a:p>
          <a:p>
            <a:endParaRPr lang="sv-SE" baseline="0" dirty="0" smtClean="0"/>
          </a:p>
          <a:p>
            <a:r>
              <a:rPr lang="sv-SE" baseline="0" dirty="0" smtClean="0"/>
              <a:t>Främja och underlätta hållbara val i vardagen.</a:t>
            </a:r>
          </a:p>
          <a:p>
            <a:endParaRPr lang="sv-SE" baseline="0" dirty="0" smtClean="0"/>
          </a:p>
          <a:p>
            <a:r>
              <a:rPr lang="sv-SE" baseline="0" dirty="0" smtClean="0"/>
              <a:t>Pusselbitar på vägen</a:t>
            </a:r>
            <a:endParaRPr lang="sv-SE" baseline="0" dirty="0" smtClean="0"/>
          </a:p>
        </p:txBody>
      </p:sp>
      <p:sp>
        <p:nvSpPr>
          <p:cNvPr id="4" name="Platshållare för bildnummer 3"/>
          <p:cNvSpPr>
            <a:spLocks noGrp="1"/>
          </p:cNvSpPr>
          <p:nvPr>
            <p:ph type="sldNum" sz="quarter" idx="10"/>
          </p:nvPr>
        </p:nvSpPr>
        <p:spPr/>
        <p:txBody>
          <a:bodyPr/>
          <a:lstStyle/>
          <a:p>
            <a:fld id="{3B2AA8B5-4042-4B0D-A2E8-11D595EE24EA}" type="slidenum">
              <a:rPr lang="sv-SE" smtClean="0">
                <a:solidFill>
                  <a:prstClr val="black"/>
                </a:solidFill>
              </a:rPr>
              <a:pPr/>
              <a:t>20</a:t>
            </a:fld>
            <a:endParaRPr lang="sv-SE" dirty="0">
              <a:solidFill>
                <a:prstClr val="black"/>
              </a:solidFill>
            </a:endParaRPr>
          </a:p>
        </p:txBody>
      </p:sp>
    </p:spTree>
    <p:extLst>
      <p:ext uri="{BB962C8B-B14F-4D97-AF65-F5344CB8AC3E}">
        <p14:creationId xmlns="" xmlns:p14="http://schemas.microsoft.com/office/powerpoint/2010/main" val="397803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Vi vill GÄRNA</a:t>
            </a:r>
            <a:r>
              <a:rPr lang="sv-SE" baseline="0" dirty="0" smtClean="0"/>
              <a:t> kunna säga något om sekundära effekter – men i praktiken är det </a:t>
            </a:r>
            <a:r>
              <a:rPr lang="sv-SE" baseline="0" dirty="0" smtClean="0"/>
              <a:t>ofta svårt </a:t>
            </a:r>
            <a:r>
              <a:rPr lang="sv-SE" baseline="0" dirty="0" smtClean="0"/>
              <a:t>då kommunernas aktiviteter oftast är små och avgränsade och knappast kan tros påverka en persons sammansatta livsstilsval. </a:t>
            </a:r>
          </a:p>
          <a:p>
            <a:endParaRPr lang="sv-SE" dirty="0" smtClean="0"/>
          </a:p>
          <a:p>
            <a:r>
              <a:rPr lang="sv-SE" baseline="0" dirty="0" err="1" smtClean="0"/>
              <a:t>Tex</a:t>
            </a:r>
            <a:r>
              <a:rPr lang="sv-SE" baseline="0" dirty="0" smtClean="0"/>
              <a:t> om man väljer vegetarisk lunch – miljövinst beror på vad alternativet var + oklart om personen äter extra kött på kvällen… Kan bara uttala oss om effekt kopplad direkt till </a:t>
            </a:r>
            <a:r>
              <a:rPr lang="sv-SE" baseline="0" dirty="0" smtClean="0"/>
              <a:t>aktiviteten, inte påverkan på livsstil i stort.</a:t>
            </a:r>
            <a:endParaRPr lang="sv-SE" baseline="0" dirty="0" smtClean="0"/>
          </a:p>
          <a:p>
            <a:endParaRPr lang="sv-SE" baseline="0" dirty="0" smtClean="0"/>
          </a:p>
          <a:p>
            <a:r>
              <a:rPr lang="sv-SE" baseline="0" dirty="0" smtClean="0"/>
              <a:t>Tänker oss att vi kan föreslå indikatorer för effekter inom varje del av livsstilshjulet (kopplat till forskningsråden), för att det ska gå att jämföra lite granna inom varje tårtbit…</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21</a:t>
            </a:fld>
            <a:endParaRPr lang="sv-S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378970E8-606E-544E-9196-A0321FFF4315}" type="slidenum">
              <a:rPr lang="sv-SE" smtClean="0"/>
              <a:pPr/>
              <a:t>22</a:t>
            </a:fld>
            <a:endParaRPr lang="sv-S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378970E8-606E-544E-9196-A0321FFF4315}" type="slidenum">
              <a:rPr lang="sv-SE" smtClean="0"/>
              <a:pPr/>
              <a:t>23</a:t>
            </a:fld>
            <a:endParaRPr lang="sv-S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378970E8-606E-544E-9196-A0321FFF4315}" type="slidenum">
              <a:rPr lang="sv-SE" smtClean="0"/>
              <a:pPr/>
              <a:t>24</a:t>
            </a:fld>
            <a:endParaRPr lang="sv-S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378970E8-606E-544E-9196-A0321FFF4315}" type="slidenum">
              <a:rPr lang="sv-SE" smtClean="0"/>
              <a:pPr/>
              <a:t>25</a:t>
            </a:fld>
            <a:endParaRPr lang="sv-S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378970E8-606E-544E-9196-A0321FFF4315}" type="slidenum">
              <a:rPr lang="sv-SE" smtClean="0"/>
              <a:pPr/>
              <a:t>26</a:t>
            </a:fld>
            <a:endParaRPr lang="sv-S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378970E8-606E-544E-9196-A0321FFF4315}" type="slidenum">
              <a:rPr lang="sv-SE" smtClean="0"/>
              <a:pPr/>
              <a:t>27</a:t>
            </a:fld>
            <a:endParaRPr lang="sv-S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378970E8-606E-544E-9196-A0321FFF4315}" type="slidenum">
              <a:rPr lang="sv-SE" smtClean="0"/>
              <a:pPr/>
              <a:t>28</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Vi är hemskt glada</a:t>
            </a:r>
            <a:r>
              <a:rPr lang="sv-SE" baseline="0" dirty="0" smtClean="0"/>
              <a:t> att ni valt att delta här med oss idag och </a:t>
            </a:r>
            <a:r>
              <a:rPr lang="sv-SE" dirty="0" smtClean="0"/>
              <a:t>vill gärna veta lite mer om er som är här!</a:t>
            </a:r>
          </a:p>
          <a:p>
            <a:r>
              <a:rPr lang="sv-SE" dirty="0" smtClean="0"/>
              <a:t>Vi hoppas att</a:t>
            </a:r>
            <a:r>
              <a:rPr lang="sv-SE" baseline="0" dirty="0" smtClean="0"/>
              <a:t> det ska bli en spännande </a:t>
            </a:r>
            <a:r>
              <a:rPr lang="sv-SE" baseline="0" dirty="0" err="1" smtClean="0"/>
              <a:t>em</a:t>
            </a:r>
            <a:r>
              <a:rPr lang="sv-SE" baseline="0" dirty="0" smtClean="0"/>
              <a:t> för alla, där vi stöter och blöter praktik med teori från många olika </a:t>
            </a:r>
            <a:r>
              <a:rPr lang="sv-SE" baseline="0" dirty="0" err="1" smtClean="0"/>
              <a:t>dicipliner</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3</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Börja med att presentera resultatet av ett tidigare projekt</a:t>
            </a:r>
            <a:r>
              <a:rPr lang="sv-SE" baseline="0" dirty="0" smtClean="0"/>
              <a:t> där </a:t>
            </a:r>
            <a:r>
              <a:rPr lang="sv-SE" baseline="0" dirty="0" err="1" smtClean="0"/>
              <a:t>bl</a:t>
            </a:r>
            <a:r>
              <a:rPr lang="sv-SE" baseline="0" dirty="0" smtClean="0"/>
              <a:t> a Gbg stad och </a:t>
            </a:r>
            <a:r>
              <a:rPr lang="sv-SE" baseline="0" dirty="0" err="1" smtClean="0"/>
              <a:t>Mistra</a:t>
            </a:r>
            <a:r>
              <a:rPr lang="sv-SE" baseline="0" dirty="0" smtClean="0"/>
              <a:t> UF ingick. </a:t>
            </a:r>
          </a:p>
          <a:p>
            <a:r>
              <a:rPr lang="sv-SE" baseline="0" dirty="0" smtClean="0"/>
              <a:t>Tyvärr kunde inte min kollega Tove Lund som jobbat med det vara med idag, men jag har fått äran…</a:t>
            </a:r>
          </a:p>
          <a:p>
            <a:r>
              <a:rPr lang="sv-SE" baseline="0" dirty="0" err="1" smtClean="0"/>
              <a:t>Bl</a:t>
            </a:r>
            <a:r>
              <a:rPr lang="sv-SE" baseline="0" dirty="0" smtClean="0"/>
              <a:t> a hölls en liknande workshop för ca två år sedan här på </a:t>
            </a:r>
            <a:r>
              <a:rPr lang="sv-SE" baseline="0" dirty="0" err="1" smtClean="0"/>
              <a:t>mistra</a:t>
            </a:r>
            <a:r>
              <a:rPr lang="sv-SE" baseline="0" dirty="0" smtClean="0"/>
              <a:t>, och därför är det extra kul att få presentera resultatet idag. Det är också grunden för det projektet jag nu leder och som vi kommer att prata mer om strax.</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4</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3" name="Platshållare för anteckningar 2"/>
          <p:cNvSpPr>
            <a:spLocks noGrp="1"/>
          </p:cNvSpPr>
          <p:nvPr>
            <p:ph type="body" idx="1"/>
          </p:nvPr>
        </p:nvSpPr>
        <p:spPr/>
        <p:txBody>
          <a:bodyPr>
            <a:normAutofit/>
          </a:bodyPr>
          <a:lstStyle/>
          <a:p>
            <a:pPr marL="457200" indent="-457200">
              <a:buFont typeface="+mj-lt"/>
              <a:buNone/>
              <a:defRPr/>
            </a:pPr>
            <a:endParaRPr lang="sv-SE" dirty="0"/>
          </a:p>
        </p:txBody>
      </p:sp>
      <p:sp>
        <p:nvSpPr>
          <p:cNvPr id="312324" name="Platshållare för bildnummer 3"/>
          <p:cNvSpPr>
            <a:spLocks noGrp="1"/>
          </p:cNvSpPr>
          <p:nvPr>
            <p:ph type="sldNum" sz="quarter" idx="5"/>
          </p:nvPr>
        </p:nvSpPr>
        <p:spPr bwMode="auto">
          <a:noFill/>
          <a:ln>
            <a:miter lim="800000"/>
            <a:headEnd/>
            <a:tailEnd/>
          </a:ln>
        </p:spPr>
        <p:txBody>
          <a:bodyPr/>
          <a:lstStyle/>
          <a:p>
            <a:fld id="{332AF9C3-3573-4945-9331-1BD18E2DA321}" type="slidenum">
              <a:rPr lang="sv-SE" smtClean="0"/>
              <a:pPr/>
              <a:t>5</a:t>
            </a:fld>
            <a:endParaRPr lang="sv-S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313347" name="Platshållare för anteckningar 2"/>
          <p:cNvSpPr>
            <a:spLocks noGrp="1"/>
          </p:cNvSpPr>
          <p:nvPr>
            <p:ph type="body" idx="1"/>
          </p:nvPr>
        </p:nvSpPr>
        <p:spPr bwMode="auto">
          <a:noFill/>
        </p:spPr>
        <p:txBody>
          <a:bodyPr/>
          <a:lstStyle/>
          <a:p>
            <a:endParaRPr lang="sv-SE" smtClean="0"/>
          </a:p>
        </p:txBody>
      </p:sp>
      <p:sp>
        <p:nvSpPr>
          <p:cNvPr id="313348" name="Platshållare för bildnummer 3"/>
          <p:cNvSpPr>
            <a:spLocks noGrp="1"/>
          </p:cNvSpPr>
          <p:nvPr>
            <p:ph type="sldNum" sz="quarter" idx="5"/>
          </p:nvPr>
        </p:nvSpPr>
        <p:spPr bwMode="auto">
          <a:noFill/>
          <a:ln>
            <a:miter lim="800000"/>
            <a:headEnd/>
            <a:tailEnd/>
          </a:ln>
        </p:spPr>
        <p:txBody>
          <a:bodyPr/>
          <a:lstStyle/>
          <a:p>
            <a:fld id="{55210EAB-2B3F-4F57-B3B9-B75E2417A87E}" type="slidenum">
              <a:rPr lang="sv-SE" smtClean="0"/>
              <a:pPr/>
              <a:t>6</a:t>
            </a:fld>
            <a:endParaRPr lang="sv-S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314371" name="Platshållare för anteckningar 2"/>
          <p:cNvSpPr>
            <a:spLocks noGrp="1"/>
          </p:cNvSpPr>
          <p:nvPr>
            <p:ph type="body" idx="1"/>
          </p:nvPr>
        </p:nvSpPr>
        <p:spPr bwMode="auto">
          <a:noFill/>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dirty="0" smtClean="0"/>
              <a:t>Inom projektet</a:t>
            </a:r>
            <a:r>
              <a:rPr lang="sv-SE" baseline="0" dirty="0" smtClean="0"/>
              <a:t> togs </a:t>
            </a:r>
            <a:r>
              <a:rPr lang="sv-SE" dirty="0" smtClean="0"/>
              <a:t>den</a:t>
            </a:r>
            <a:r>
              <a:rPr lang="sv-SE" baseline="0" dirty="0" smtClean="0"/>
              <a:t> här figuren, </a:t>
            </a:r>
            <a:r>
              <a:rPr lang="sv-SE" dirty="0" smtClean="0"/>
              <a:t>livsstilshjulet, fram för att illustrera de byggstenar av vår tillvaro som har påverkan på en hållbar utveckling.</a:t>
            </a:r>
          </a:p>
          <a:p>
            <a:endParaRPr lang="sv-SE" dirty="0" smtClean="0">
              <a:latin typeface="Arial" charset="0"/>
              <a:cs typeface="Arial" charset="0"/>
            </a:endParaRPr>
          </a:p>
          <a:p>
            <a:r>
              <a:rPr lang="sv-SE" dirty="0" smtClean="0">
                <a:latin typeface="Arial" charset="0"/>
                <a:cs typeface="Arial" charset="0"/>
              </a:rPr>
              <a:t>Baserat på befintlig forskning utarbetades förslag på vad en hållbar livsstil kan innebära inom dessa olika områden.</a:t>
            </a:r>
          </a:p>
          <a:p>
            <a:endParaRPr lang="sv-SE" dirty="0" smtClean="0">
              <a:latin typeface="Arial" charset="0"/>
              <a:cs typeface="Arial" charset="0"/>
            </a:endParaRPr>
          </a:p>
          <a:p>
            <a:r>
              <a:rPr lang="sv-SE" dirty="0" smtClean="0">
                <a:latin typeface="Arial" charset="0"/>
                <a:cs typeface="Arial" charset="0"/>
              </a:rPr>
              <a:t>Kommer kort visa de rekommendationer</a:t>
            </a:r>
            <a:r>
              <a:rPr lang="sv-SE" baseline="0" dirty="0" smtClean="0">
                <a:latin typeface="Arial" charset="0"/>
                <a:cs typeface="Arial" charset="0"/>
              </a:rPr>
              <a:t> som projektet resulterade i för varje ”tårtbit” – bra att ha med oss när vi fortsätter prata om ”kommuners aktiviteter för Hållbara livsstilar” – det är olika insatser främst för att främja dessa förändringar!</a:t>
            </a:r>
            <a:endParaRPr lang="sv-SE" dirty="0" smtClean="0">
              <a:latin typeface="Arial" charset="0"/>
              <a:cs typeface="Arial" charset="0"/>
            </a:endParaRPr>
          </a:p>
          <a:p>
            <a:endParaRPr lang="sv-SE" baseline="30000" dirty="0" smtClean="0"/>
          </a:p>
          <a:p>
            <a:endParaRPr lang="sv-SE" dirty="0" smtClean="0"/>
          </a:p>
        </p:txBody>
      </p:sp>
      <p:sp>
        <p:nvSpPr>
          <p:cNvPr id="314372" name="Platshållare för bildnummer 3"/>
          <p:cNvSpPr>
            <a:spLocks noGrp="1"/>
          </p:cNvSpPr>
          <p:nvPr>
            <p:ph type="sldNum" sz="quarter" idx="5"/>
          </p:nvPr>
        </p:nvSpPr>
        <p:spPr bwMode="auto">
          <a:noFill/>
          <a:ln>
            <a:miter lim="800000"/>
            <a:headEnd/>
            <a:tailEnd/>
          </a:ln>
        </p:spPr>
        <p:txBody>
          <a:bodyPr/>
          <a:lstStyle/>
          <a:p>
            <a:fld id="{95C54A7F-F25C-4CFF-BBA5-27A107EF5BC5}" type="slidenum">
              <a:rPr lang="sv-SE" smtClean="0"/>
              <a:pPr/>
              <a:t>7</a:t>
            </a:fld>
            <a:endParaRPr lang="sv-S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315395" name="Platshållare för anteckningar 2"/>
          <p:cNvSpPr>
            <a:spLocks noGrp="1"/>
          </p:cNvSpPr>
          <p:nvPr>
            <p:ph type="body" idx="1"/>
          </p:nvPr>
        </p:nvSpPr>
        <p:spPr bwMode="auto">
          <a:noFill/>
        </p:spPr>
        <p:txBody>
          <a:bodyPr/>
          <a:lstStyle/>
          <a:p>
            <a:r>
              <a:rPr lang="sv-SE" dirty="0" smtClean="0"/>
              <a:t>Maten står för en femtedel av svenskarnas växthusgasutsläpp och köttet står för drygt hälften.</a:t>
            </a:r>
          </a:p>
          <a:p>
            <a:r>
              <a:rPr lang="sv-SE" dirty="0" smtClean="0"/>
              <a:t>Våra matvanor har förändrats, vi lagar mindre mat i hemmen och köper mer helfabrikat.</a:t>
            </a:r>
          </a:p>
          <a:p>
            <a:endParaRPr lang="sv-SE" dirty="0" smtClean="0"/>
          </a:p>
          <a:p>
            <a:r>
              <a:rPr lang="sv-SE" dirty="0" smtClean="0"/>
              <a:t>Den svenska köttkonsumtionen har ökat med nästan 50 procent sedan 1990. Vi äter nu 87 kilo kött per person och år.</a:t>
            </a:r>
          </a:p>
          <a:p>
            <a:endParaRPr lang="sv-SE" dirty="0" smtClean="0"/>
          </a:p>
          <a:p>
            <a:r>
              <a:rPr lang="sv-SE" dirty="0" smtClean="0"/>
              <a:t>Vi slänger cirka 80 kilo mat per person och år i Sverige. Det innebär att vi slänger ungefär var fjärde matkasse vi köper och bär hem - mat som produceras, förpackas och transporteras helt i onödan.</a:t>
            </a:r>
          </a:p>
        </p:txBody>
      </p:sp>
      <p:sp>
        <p:nvSpPr>
          <p:cNvPr id="315396" name="Platshållare för bildnummer 3"/>
          <p:cNvSpPr>
            <a:spLocks noGrp="1"/>
          </p:cNvSpPr>
          <p:nvPr>
            <p:ph type="sldNum" sz="quarter" idx="5"/>
          </p:nvPr>
        </p:nvSpPr>
        <p:spPr bwMode="auto">
          <a:noFill/>
          <a:ln>
            <a:miter lim="800000"/>
            <a:headEnd/>
            <a:tailEnd/>
          </a:ln>
        </p:spPr>
        <p:txBody>
          <a:bodyPr/>
          <a:lstStyle/>
          <a:p>
            <a:fld id="{C4E9E7E1-9A1E-482F-BEB6-56D8808F412A}" type="slidenum">
              <a:rPr lang="sv-SE" smtClean="0"/>
              <a:pPr/>
              <a:t>8</a:t>
            </a:fld>
            <a:endParaRPr lang="sv-S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3" name="Platshållare för anteckningar 2"/>
          <p:cNvSpPr>
            <a:spLocks noGrp="1"/>
          </p:cNvSpPr>
          <p:nvPr>
            <p:ph type="body" idx="1"/>
          </p:nvPr>
        </p:nvSpPr>
        <p:spPr/>
        <p:txBody>
          <a:bodyPr>
            <a:normAutofit/>
          </a:bodyPr>
          <a:lstStyle/>
          <a:p>
            <a:pPr>
              <a:defRPr/>
            </a:pPr>
            <a:r>
              <a:rPr lang="sv-SE" dirty="0" smtClean="0"/>
              <a:t>Hur och var vi bor spelar stor roll för hur vi lever våra liv. Urbaniseringen är en tydlig trend, mer än hälften av världens befolkning bor i städer.</a:t>
            </a:r>
          </a:p>
          <a:p>
            <a:pPr>
              <a:defRPr/>
            </a:pPr>
            <a:endParaRPr lang="sv-SE" dirty="0" smtClean="0"/>
          </a:p>
          <a:p>
            <a:pPr>
              <a:defRPr/>
            </a:pPr>
            <a:r>
              <a:rPr lang="sv-SE" b="1" dirty="0" smtClean="0"/>
              <a:t>Energi</a:t>
            </a:r>
            <a:r>
              <a:rPr lang="sv-SE" dirty="0" smtClean="0"/>
              <a:t/>
            </a:r>
            <a:br>
              <a:rPr lang="sv-SE" dirty="0" smtClean="0"/>
            </a:br>
            <a:r>
              <a:rPr lang="sv-SE" dirty="0" smtClean="0"/>
              <a:t>I Sverige använder vi mycket energi per person och år. Det beror till stor del på våra kalla vintrar. Den största delen av hushållens energianvändning går till uppvärmning och varmvatten.</a:t>
            </a:r>
          </a:p>
          <a:p>
            <a:pPr>
              <a:defRPr/>
            </a:pPr>
            <a:r>
              <a:rPr lang="sv-SE" dirty="0" smtClean="0"/>
              <a:t>Å ena sidan byggs mer energieffektiva hus, å andra sidan innebär våra livsstilar att vi skaffar oss fler energikrävande prylar.</a:t>
            </a:r>
          </a:p>
          <a:p>
            <a:pPr>
              <a:defRPr/>
            </a:pPr>
            <a:endParaRPr lang="sv-SE" dirty="0" smtClean="0"/>
          </a:p>
          <a:p>
            <a:pPr>
              <a:defRPr/>
            </a:pPr>
            <a:r>
              <a:rPr lang="sv-SE" b="1" dirty="0" smtClean="0"/>
              <a:t>Avfall</a:t>
            </a:r>
          </a:p>
          <a:p>
            <a:pPr>
              <a:defRPr/>
            </a:pPr>
            <a:r>
              <a:rPr lang="sv-SE" dirty="0" smtClean="0"/>
              <a:t>Grovavfall är sådant som är för stort för att rymmas bland hushållsavfallet, såsom leksaker, möbler och husgeråd. Det är en ökande mängd grovavfall och detta kan länkas till konsumtion.</a:t>
            </a:r>
          </a:p>
          <a:p>
            <a:pPr>
              <a:defRPr/>
            </a:pPr>
            <a:r>
              <a:rPr lang="sv-SE" dirty="0" smtClean="0"/>
              <a:t>Det finns ett stort intresse för heminredning och bostaden fungerar för vissa som en livsstilsmarkör, men det genererar också sopberg.</a:t>
            </a:r>
            <a:endParaRPr lang="sv-SE" dirty="0"/>
          </a:p>
        </p:txBody>
      </p:sp>
      <p:sp>
        <p:nvSpPr>
          <p:cNvPr id="316420" name="Platshållare för bildnummer 3"/>
          <p:cNvSpPr>
            <a:spLocks noGrp="1"/>
          </p:cNvSpPr>
          <p:nvPr>
            <p:ph type="sldNum" sz="quarter" idx="5"/>
          </p:nvPr>
        </p:nvSpPr>
        <p:spPr bwMode="auto">
          <a:noFill/>
          <a:ln>
            <a:miter lim="800000"/>
            <a:headEnd/>
            <a:tailEnd/>
          </a:ln>
        </p:spPr>
        <p:txBody>
          <a:bodyPr/>
          <a:lstStyle/>
          <a:p>
            <a:fld id="{FB6D1C92-E0E8-49D4-B930-CB877096E109}" type="slidenum">
              <a:rPr lang="sv-SE" smtClean="0"/>
              <a:pPr/>
              <a:t>9</a:t>
            </a:fld>
            <a:endParaRPr lang="sv-S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p:spTree>
      <p:nvGrpSpPr>
        <p:cNvPr id="1" name=""/>
        <p:cNvGrpSpPr/>
        <p:nvPr/>
      </p:nvGrpSpPr>
      <p:grpSpPr>
        <a:xfrm>
          <a:off x="0" y="0"/>
          <a:ext cx="0" cy="0"/>
          <a:chOff x="0" y="0"/>
          <a:chExt cx="0" cy="0"/>
        </a:xfrm>
      </p:grpSpPr>
      <p:sp>
        <p:nvSpPr>
          <p:cNvPr id="3" name="Platshållare för bild 2"/>
          <p:cNvSpPr>
            <a:spLocks noGrp="1"/>
          </p:cNvSpPr>
          <p:nvPr>
            <p:ph type="pic" sz="quarter" idx="15" hasCustomPrompt="1"/>
          </p:nvPr>
        </p:nvSpPr>
        <p:spPr>
          <a:xfrm>
            <a:off x="2371727" y="176213"/>
            <a:ext cx="6583363" cy="6518275"/>
          </a:xfrm>
          <a:solidFill>
            <a:schemeClr val="accent1"/>
          </a:solidFill>
        </p:spPr>
        <p:txBody>
          <a:bodyPr lIns="180000" tIns="180000" rIns="0"/>
          <a:lstStyle>
            <a:lvl1pPr>
              <a:defRPr sz="1200">
                <a:solidFill>
                  <a:schemeClr val="bg2"/>
                </a:solidFill>
              </a:defRPr>
            </a:lvl1pPr>
          </a:lstStyle>
          <a:p>
            <a:r>
              <a:rPr lang="sv-SE" dirty="0" smtClean="0"/>
              <a:t>Klicka på ikonen för att infoga bild</a:t>
            </a:r>
            <a:endParaRPr lang="sv-SE" dirty="0"/>
          </a:p>
        </p:txBody>
      </p:sp>
      <p:sp>
        <p:nvSpPr>
          <p:cNvPr id="8" name="Rektangel 7"/>
          <p:cNvSpPr/>
          <p:nvPr userDrawn="1"/>
        </p:nvSpPr>
        <p:spPr>
          <a:xfrm>
            <a:off x="190500" y="176213"/>
            <a:ext cx="2180560" cy="65182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5" name="Rubrik 4"/>
          <p:cNvSpPr>
            <a:spLocks noGrp="1"/>
          </p:cNvSpPr>
          <p:nvPr>
            <p:ph type="title" hasCustomPrompt="1"/>
          </p:nvPr>
        </p:nvSpPr>
        <p:spPr>
          <a:xfrm>
            <a:off x="3181221" y="2239000"/>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12" name="Platshållare för text 11"/>
          <p:cNvSpPr>
            <a:spLocks noGrp="1"/>
          </p:cNvSpPr>
          <p:nvPr>
            <p:ph type="body" sz="quarter" idx="14" hasCustomPrompt="1"/>
          </p:nvPr>
        </p:nvSpPr>
        <p:spPr>
          <a:xfrm>
            <a:off x="3200399" y="3556712"/>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grpSp>
        <p:nvGrpSpPr>
          <p:cNvPr id="10" name="Grupp 9"/>
          <p:cNvGrpSpPr/>
          <p:nvPr userDrawn="1"/>
        </p:nvGrpSpPr>
        <p:grpSpPr>
          <a:xfrm>
            <a:off x="828002" y="2589374"/>
            <a:ext cx="898553" cy="1424063"/>
            <a:chOff x="828000" y="2716969"/>
            <a:chExt cx="898553" cy="1424063"/>
          </a:xfrm>
        </p:grpSpPr>
        <p:pic>
          <p:nvPicPr>
            <p:cNvPr id="7" name="Bildobjekt 6" descr="gbg_st_cmyk_neg-01.png"/>
            <p:cNvPicPr>
              <a:picLocks noChangeAspect="1"/>
            </p:cNvPicPr>
            <p:nvPr userDrawn="1"/>
          </p:nvPicPr>
          <p:blipFill>
            <a:blip r:embed="rId2" cstate="screen">
              <a:lum bright="-100000"/>
              <a:extLst>
                <a:ext uri="{28A0092B-C50C-407E-A947-70E740481C1C}">
                  <a14:useLocalDpi xmlns="" xmlns:a14="http://schemas.microsoft.com/office/drawing/2010/main"/>
                </a:ext>
              </a:extLst>
            </a:blip>
            <a:srcRect/>
            <a:stretch>
              <a:fillRect/>
            </a:stretch>
          </p:blipFill>
          <p:spPr>
            <a:xfrm>
              <a:off x="828000" y="3773905"/>
              <a:ext cx="898553" cy="367127"/>
            </a:xfrm>
            <a:prstGeom prst="rect">
              <a:avLst/>
            </a:prstGeom>
          </p:spPr>
        </p:pic>
        <p:pic>
          <p:nvPicPr>
            <p:cNvPr id="9" name="Bildobjekt 8"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rcRect/>
            <a:stretch>
              <a:fillRect/>
            </a:stretch>
          </p:blipFill>
          <p:spPr>
            <a:xfrm>
              <a:off x="828000" y="2716969"/>
              <a:ext cx="898553" cy="1056936"/>
            </a:xfrm>
            <a:prstGeom prst="rect">
              <a:avLst/>
            </a:prstGeom>
          </p:spPr>
        </p:pic>
      </p:grpSp>
      <p:sp>
        <p:nvSpPr>
          <p:cNvPr id="6" name="Platshållare för text 5"/>
          <p:cNvSpPr>
            <a:spLocks noGrp="1"/>
          </p:cNvSpPr>
          <p:nvPr>
            <p:ph type="body" sz="quarter" idx="16" hasCustomPrompt="1"/>
          </p:nvPr>
        </p:nvSpPr>
        <p:spPr>
          <a:xfrm>
            <a:off x="3200401" y="3982829"/>
            <a:ext cx="5475619" cy="255887"/>
          </a:xfrm>
        </p:spPr>
        <p:txBody>
          <a:bodyPr/>
          <a:lstStyle>
            <a:lvl1pPr marL="0" indent="0">
              <a:spcAft>
                <a:spcPts val="0"/>
              </a:spcAft>
              <a:buNone/>
              <a:defRPr sz="16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smtClean="0"/>
              <a:t>Eventuellt namn på föredragshållaren</a:t>
            </a:r>
          </a:p>
        </p:txBody>
      </p:sp>
    </p:spTree>
    <p:extLst>
      <p:ext uri="{BB962C8B-B14F-4D97-AF65-F5344CB8AC3E}">
        <p14:creationId xmlns="" xmlns:p14="http://schemas.microsoft.com/office/powerpoint/2010/main" val="1854815315"/>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1"/>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1"/>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1"/>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2"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7" name="Bildobjekt 6" descr="GBGstad-PPT-BKGR.jpg"/>
          <p:cNvPicPr>
            <a:picLocks noChangeAspect="1"/>
          </p:cNvPicPr>
          <p:nvPr userDrawn="1"/>
        </p:nvPicPr>
        <p:blipFill>
          <a:blip r:embed="rId2" cstate="screen"/>
          <a:stretch>
            <a:fillRect/>
          </a:stretch>
        </p:blipFill>
        <p:spPr>
          <a:xfrm flipH="1">
            <a:off x="1" y="2"/>
            <a:ext cx="9143998" cy="6857999"/>
          </a:xfrm>
          <a:prstGeom prst="rect">
            <a:avLst/>
          </a:prstGeom>
        </p:spPr>
      </p:pic>
      <p:pic>
        <p:nvPicPr>
          <p:cNvPr id="11" name="Bildobjekt 10"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8002" y="2588781"/>
            <a:ext cx="898553" cy="1424063"/>
          </a:xfrm>
          <a:prstGeom prst="rect">
            <a:avLst/>
          </a:prstGeom>
        </p:spPr>
      </p:pic>
      <p:cxnSp>
        <p:nvCxnSpPr>
          <p:cNvPr id="8" name="Rak 7"/>
          <p:cNvCxnSpPr/>
          <p:nvPr userDrawn="1"/>
        </p:nvCxnSpPr>
        <p:spPr>
          <a:xfrm>
            <a:off x="2369561" y="2295526"/>
            <a:ext cx="0" cy="2266951"/>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Rubrik 4"/>
          <p:cNvSpPr>
            <a:spLocks noGrp="1"/>
          </p:cNvSpPr>
          <p:nvPr>
            <p:ph type="title" hasCustomPrompt="1"/>
          </p:nvPr>
        </p:nvSpPr>
        <p:spPr>
          <a:xfrm>
            <a:off x="2980338" y="2405248"/>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10" name="Platshållare för text 11"/>
          <p:cNvSpPr>
            <a:spLocks noGrp="1"/>
          </p:cNvSpPr>
          <p:nvPr>
            <p:ph type="body" sz="quarter" idx="14" hasCustomPrompt="1"/>
          </p:nvPr>
        </p:nvSpPr>
        <p:spPr>
          <a:xfrm>
            <a:off x="2999516" y="3563638"/>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 xmlns:p14="http://schemas.microsoft.com/office/powerpoint/2010/main" val="1529010743"/>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3441254688"/>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 xmlns:p14="http://schemas.microsoft.com/office/powerpoint/2010/main" val="783435708"/>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6" name="Platshållare för text 4"/>
          <p:cNvSpPr>
            <a:spLocks noGrp="1"/>
          </p:cNvSpPr>
          <p:nvPr>
            <p:ph type="body" sz="quarter" idx="16" hasCustomPrompt="1"/>
          </p:nvPr>
        </p:nvSpPr>
        <p:spPr>
          <a:xfrm>
            <a:off x="4859594" y="2507995"/>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3" name="Platshållare för sidfot 2"/>
          <p:cNvSpPr>
            <a:spLocks noGrp="1"/>
          </p:cNvSpPr>
          <p:nvPr>
            <p:ph type="ftr" sz="quarter" idx="17"/>
          </p:nvPr>
        </p:nvSpPr>
        <p:spPr/>
        <p:txBody>
          <a:bodyPr/>
          <a:lstStyle/>
          <a:p>
            <a:r>
              <a:rPr lang="en-GB" smtClean="0"/>
              <a:t>HÅLLBAR STAD – ÖPPEN FÖR VÄRLDEN </a:t>
            </a:r>
            <a:endParaRPr lang="en-GB" dirty="0"/>
          </a:p>
        </p:txBody>
      </p:sp>
    </p:spTree>
    <p:extLst>
      <p:ext uri="{BB962C8B-B14F-4D97-AF65-F5344CB8AC3E}">
        <p14:creationId xmlns="" xmlns:p14="http://schemas.microsoft.com/office/powerpoint/2010/main" val="3455697130"/>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1"/>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9"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3999022756"/>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1"/>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3145963504"/>
      </p:ext>
    </p:extLst>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1"/>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561076144"/>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2" y="2"/>
            <a:ext cx="9143999" cy="6857999"/>
          </a:xfrm>
          <a:prstGeom prst="rect">
            <a:avLst/>
          </a:prstGeom>
        </p:spPr>
      </p:pic>
      <p:cxnSp>
        <p:nvCxnSpPr>
          <p:cNvPr id="13" name="Rak 12"/>
          <p:cNvCxnSpPr/>
          <p:nvPr userDrawn="1"/>
        </p:nvCxnSpPr>
        <p:spPr>
          <a:xfrm>
            <a:off x="2369561" y="2295526"/>
            <a:ext cx="0" cy="2266951"/>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Bildobjekt 7"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8002" y="2588781"/>
            <a:ext cx="898553" cy="1424063"/>
          </a:xfrm>
          <a:prstGeom prst="rect">
            <a:avLst/>
          </a:prstGeom>
        </p:spPr>
      </p:pic>
      <p:sp>
        <p:nvSpPr>
          <p:cNvPr id="10" name="Rubrik 4"/>
          <p:cNvSpPr>
            <a:spLocks noGrp="1"/>
          </p:cNvSpPr>
          <p:nvPr>
            <p:ph type="title" hasCustomPrompt="1"/>
          </p:nvPr>
        </p:nvSpPr>
        <p:spPr>
          <a:xfrm>
            <a:off x="2980338" y="2405248"/>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11" name="Platshållare för text 11"/>
          <p:cNvSpPr>
            <a:spLocks noGrp="1"/>
          </p:cNvSpPr>
          <p:nvPr>
            <p:ph type="body" sz="quarter" idx="14" hasCustomPrompt="1"/>
          </p:nvPr>
        </p:nvSpPr>
        <p:spPr>
          <a:xfrm>
            <a:off x="2999516" y="3563638"/>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 xmlns:p14="http://schemas.microsoft.com/office/powerpoint/2010/main" val="1854815315"/>
      </p:ext>
    </p:extLst>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1"/>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 xmlns:p14="http://schemas.microsoft.com/office/powerpoint/2010/main" val="2289522062"/>
      </p:ext>
    </p:extLst>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1"/>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939858989"/>
      </p:ext>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1"/>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 xmlns:p14="http://schemas.microsoft.com/office/powerpoint/2010/main" val="2439310089"/>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1"/>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2"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505727683"/>
      </p:ext>
    </p:extLst>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1"/>
            <a:ext cx="9143998" cy="6857999"/>
          </a:xfrm>
          <a:prstGeom prst="rect">
            <a:avLst/>
          </a:prstGeom>
        </p:spPr>
      </p:pic>
      <p:pic>
        <p:nvPicPr>
          <p:cNvPr id="11" name="Bildobjekt 10"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8002" y="2588781"/>
            <a:ext cx="898553" cy="1424063"/>
          </a:xfrm>
          <a:prstGeom prst="rect">
            <a:avLst/>
          </a:prstGeom>
        </p:spPr>
      </p:pic>
      <p:cxnSp>
        <p:nvCxnSpPr>
          <p:cNvPr id="8" name="Rak 7"/>
          <p:cNvCxnSpPr/>
          <p:nvPr userDrawn="1"/>
        </p:nvCxnSpPr>
        <p:spPr>
          <a:xfrm>
            <a:off x="2369561" y="2295526"/>
            <a:ext cx="0" cy="2266951"/>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Rubrik 4"/>
          <p:cNvSpPr>
            <a:spLocks noGrp="1"/>
          </p:cNvSpPr>
          <p:nvPr>
            <p:ph type="title" hasCustomPrompt="1"/>
          </p:nvPr>
        </p:nvSpPr>
        <p:spPr>
          <a:xfrm>
            <a:off x="2980338" y="2405248"/>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8"/>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 xmlns:p14="http://schemas.microsoft.com/office/powerpoint/2010/main" val="1381257617"/>
      </p:ext>
    </p:extLst>
  </p:cSld>
  <p:clrMapOvr>
    <a:masterClrMapping/>
  </p:clrMapOvr>
  <p:transition spd="med">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3441254688"/>
      </p:ext>
    </p:extLst>
  </p:cSld>
  <p:clrMapOvr>
    <a:masterClrMapping/>
  </p:clrMapOvr>
  <p:transition spd="med">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 xmlns:p14="http://schemas.microsoft.com/office/powerpoint/2010/main" val="2934426288"/>
      </p:ext>
    </p:extLst>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6" name="Platshållare för text 4"/>
          <p:cNvSpPr>
            <a:spLocks noGrp="1"/>
          </p:cNvSpPr>
          <p:nvPr>
            <p:ph type="body" sz="quarter" idx="16" hasCustomPrompt="1"/>
          </p:nvPr>
        </p:nvSpPr>
        <p:spPr>
          <a:xfrm>
            <a:off x="4859594" y="2507995"/>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2614402433"/>
      </p:ext>
    </p:extLst>
  </p:cSld>
  <p:clrMapOvr>
    <a:masterClrMapping/>
  </p:clrMapOvr>
  <p:transition spd="med">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1"/>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9"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64005436"/>
      </p:ext>
    </p:extLst>
  </p:cSld>
  <p:clrMapOvr>
    <a:masterClrMapping/>
  </p:clrMapOvr>
  <p:transition spd="med">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1"/>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665383926"/>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4007312406"/>
      </p:ext>
    </p:extLst>
  </p:cSld>
  <p:clrMapOvr>
    <a:masterClrMapping/>
  </p:clrMapOvr>
  <p:transition spd="med">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1"/>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3628318700"/>
      </p:ext>
    </p:extLst>
  </p:cSld>
  <p:clrMapOvr>
    <a:masterClrMapping/>
  </p:clrMapOvr>
  <p:transition spd="med">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1"/>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 xmlns:p14="http://schemas.microsoft.com/office/powerpoint/2010/main" val="377501513"/>
      </p:ext>
    </p:extLst>
  </p:cSld>
  <p:clrMapOvr>
    <a:masterClrMapping/>
  </p:clrMapOvr>
  <p:transition spd="med">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1"/>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2002246433"/>
      </p:ext>
    </p:extLst>
  </p:cSld>
  <p:clrMapOvr>
    <a:masterClrMapping/>
  </p:clrMapOvr>
  <p:transition spd="med">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1"/>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 xmlns:p14="http://schemas.microsoft.com/office/powerpoint/2010/main" val="3409972941"/>
      </p:ext>
    </p:extLst>
  </p:cSld>
  <p:clrMapOvr>
    <a:masterClrMapping/>
  </p:clrMapOvr>
  <p:transition spd="med">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1"/>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2"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264982529"/>
      </p:ext>
    </p:extLst>
  </p:cSld>
  <p:clrMapOvr>
    <a:masterClrMapping/>
  </p:clrMapOvr>
  <p:transition spd="med">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983914" y="2427288"/>
            <a:ext cx="7382692" cy="3884227"/>
          </a:xfrm>
          <a:prstGeom prst="rect">
            <a:avLst/>
          </a:prstGeom>
        </p:spPr>
        <p:txBody>
          <a:bodyPr/>
          <a:lstStyle>
            <a:lvl1pPr marL="0" indent="0">
              <a:buNone/>
              <a:defRPr sz="2000">
                <a:latin typeface="Arial"/>
                <a:cs typeface="Arial"/>
              </a:defRPr>
            </a:lvl1pPr>
            <a:lvl2pPr marL="361950" indent="-184150">
              <a:buFont typeface="Arial"/>
              <a:buChar char="•"/>
              <a:defRPr sz="2000">
                <a:latin typeface="Arial"/>
                <a:cs typeface="Arial"/>
              </a:defRPr>
            </a:lvl2pPr>
            <a:lvl3pPr marL="715963" indent="-269875">
              <a:buFont typeface="Lucida Grande"/>
              <a:buChar char="–"/>
              <a:defRPr sz="2000">
                <a:latin typeface="Arial"/>
                <a:cs typeface="Arial"/>
              </a:defRPr>
            </a:lvl3pPr>
            <a:lvl4pPr marL="985838" indent="-269875">
              <a:buFont typeface="Lucida Grande"/>
              <a:buChar char="–"/>
              <a:defRPr sz="2000">
                <a:latin typeface="Arial"/>
                <a:cs typeface="Arial"/>
              </a:defRPr>
            </a:lvl4pPr>
            <a:lvl5pPr marL="1254125" indent="-268288">
              <a:buFont typeface="Lucida Grande"/>
              <a:buChar char="–"/>
              <a:defRPr sz="2000">
                <a:latin typeface="Arial"/>
                <a:cs typeface="Aria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9" name="Rubrik 1"/>
          <p:cNvSpPr>
            <a:spLocks noGrp="1"/>
          </p:cNvSpPr>
          <p:nvPr>
            <p:ph type="title"/>
          </p:nvPr>
        </p:nvSpPr>
        <p:spPr>
          <a:xfrm>
            <a:off x="983913" y="747011"/>
            <a:ext cx="7650903" cy="984807"/>
          </a:xfrm>
          <a:prstGeom prst="rect">
            <a:avLst/>
          </a:prstGeom>
        </p:spPr>
        <p:txBody>
          <a:bodyPr vert="horz"/>
          <a:lstStyle>
            <a:lvl1pPr algn="l">
              <a:defRPr sz="3600">
                <a:latin typeface="Arial"/>
                <a:cs typeface="Arial"/>
              </a:defRPr>
            </a:lvl1pPr>
          </a:lstStyle>
          <a:p>
            <a:r>
              <a:rPr lang="sv-SE" dirty="0" smtClean="0"/>
              <a:t>Klicka här för att ändra format</a:t>
            </a:r>
            <a:endParaRPr lang="sv-SE"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11" name="Bildobjekt 10" descr="GBGstad-PPT-BKGR.jpg"/>
          <p:cNvPicPr>
            <a:picLocks noChangeAspect="1"/>
          </p:cNvPicPr>
          <p:nvPr userDrawn="1"/>
        </p:nvPicPr>
        <p:blipFill>
          <a:blip r:embed="rId2" cstate="screen"/>
          <a:stretch>
            <a:fillRect/>
          </a:stretch>
        </p:blipFill>
        <p:spPr>
          <a:xfrm flipH="1">
            <a:off x="2" y="1"/>
            <a:ext cx="9143997" cy="6857999"/>
          </a:xfrm>
          <a:prstGeom prst="rect">
            <a:avLst/>
          </a:prstGeom>
        </p:spPr>
      </p:pic>
      <p:pic>
        <p:nvPicPr>
          <p:cNvPr id="14" name="Bildobjekt 13"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8002" y="2588781"/>
            <a:ext cx="898553" cy="1424063"/>
          </a:xfrm>
          <a:prstGeom prst="rect">
            <a:avLst/>
          </a:prstGeom>
        </p:spPr>
      </p:pic>
      <p:cxnSp>
        <p:nvCxnSpPr>
          <p:cNvPr id="8" name="Rak 7"/>
          <p:cNvCxnSpPr/>
          <p:nvPr userDrawn="1"/>
        </p:nvCxnSpPr>
        <p:spPr>
          <a:xfrm>
            <a:off x="2369561" y="2295526"/>
            <a:ext cx="0" cy="2266951"/>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Rubrik 4"/>
          <p:cNvSpPr>
            <a:spLocks noGrp="1"/>
          </p:cNvSpPr>
          <p:nvPr>
            <p:ph type="title" hasCustomPrompt="1"/>
          </p:nvPr>
        </p:nvSpPr>
        <p:spPr>
          <a:xfrm>
            <a:off x="2980338" y="2405248"/>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8"/>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 xmlns:p14="http://schemas.microsoft.com/office/powerpoint/2010/main" val="3818646675"/>
      </p:ext>
    </p:extLst>
  </p:cSld>
  <p:clrMapOvr>
    <a:masterClrMapping/>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3441254688"/>
      </p:ext>
    </p:extLst>
  </p:cSld>
  <p:clrMapOvr>
    <a:masterClrMapping/>
  </p:clrMapOvr>
  <p:transition spd="med">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 xmlns:p14="http://schemas.microsoft.com/office/powerpoint/2010/main" val="2377047688"/>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 xmlns:p14="http://schemas.microsoft.com/office/powerpoint/2010/main" val="1206017017"/>
      </p:ext>
    </p:extLst>
  </p:cSld>
  <p:clrMapOvr>
    <a:masterClrMapping/>
  </p:clrMapOvr>
  <p:transition spd="med">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6" name="Platshållare för text 4"/>
          <p:cNvSpPr>
            <a:spLocks noGrp="1"/>
          </p:cNvSpPr>
          <p:nvPr>
            <p:ph type="body" sz="quarter" idx="16" hasCustomPrompt="1"/>
          </p:nvPr>
        </p:nvSpPr>
        <p:spPr>
          <a:xfrm>
            <a:off x="4859594" y="2507995"/>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1731487495"/>
      </p:ext>
    </p:extLst>
  </p:cSld>
  <p:clrMapOvr>
    <a:masterClrMapping/>
  </p:clrMapOvr>
  <p:transition spd="med">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1"/>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9"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3398970414"/>
      </p:ext>
    </p:extLst>
  </p:cSld>
  <p:clrMapOvr>
    <a:masterClrMapping/>
  </p:clrMapOvr>
  <p:transition spd="med">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1"/>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84982284"/>
      </p:ext>
    </p:extLst>
  </p:cSld>
  <p:clrMapOvr>
    <a:masterClrMapping/>
  </p:clrMapOvr>
  <p:transition spd="med">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1"/>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4179532367"/>
      </p:ext>
    </p:extLst>
  </p:cSld>
  <p:clrMapOvr>
    <a:masterClrMapping/>
  </p:clrMapOvr>
  <p:transition spd="med">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1"/>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 xmlns:p14="http://schemas.microsoft.com/office/powerpoint/2010/main" val="651498529"/>
      </p:ext>
    </p:extLst>
  </p:cSld>
  <p:clrMapOvr>
    <a:masterClrMapping/>
  </p:clrMapOvr>
  <p:transition spd="med">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1"/>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3873494189"/>
      </p:ext>
    </p:extLst>
  </p:cSld>
  <p:clrMapOvr>
    <a:masterClrMapping/>
  </p:clrMapOvr>
  <p:transition spd="med">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1"/>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 xmlns:p14="http://schemas.microsoft.com/office/powerpoint/2010/main" val="534194891"/>
      </p:ext>
    </p:extLst>
  </p:cSld>
  <p:clrMapOvr>
    <a:masterClrMapping/>
  </p:clrMapOvr>
  <p:transition spd="med">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1"/>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2"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338672319"/>
      </p:ext>
    </p:extLst>
  </p:cSld>
  <p:clrMapOvr>
    <a:masterClrMapping/>
  </p:clrMapOvr>
  <p:transition spd="med">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2" y="0"/>
            <a:ext cx="9143997" cy="6857997"/>
          </a:xfrm>
          <a:prstGeom prst="rect">
            <a:avLst/>
          </a:prstGeom>
        </p:spPr>
      </p:pic>
      <p:pic>
        <p:nvPicPr>
          <p:cNvPr id="14" name="Bildobjekt 13"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8002" y="2588781"/>
            <a:ext cx="898553" cy="1424063"/>
          </a:xfrm>
          <a:prstGeom prst="rect">
            <a:avLst/>
          </a:prstGeom>
        </p:spPr>
      </p:pic>
      <p:cxnSp>
        <p:nvCxnSpPr>
          <p:cNvPr id="8" name="Rak 7"/>
          <p:cNvCxnSpPr/>
          <p:nvPr userDrawn="1"/>
        </p:nvCxnSpPr>
        <p:spPr>
          <a:xfrm>
            <a:off x="2369561" y="2295526"/>
            <a:ext cx="0" cy="2266951"/>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Rubrik 4"/>
          <p:cNvSpPr>
            <a:spLocks noGrp="1"/>
          </p:cNvSpPr>
          <p:nvPr>
            <p:ph type="title" hasCustomPrompt="1"/>
          </p:nvPr>
        </p:nvSpPr>
        <p:spPr>
          <a:xfrm>
            <a:off x="2980338" y="2405248"/>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8"/>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 xmlns:p14="http://schemas.microsoft.com/office/powerpoint/2010/main" val="711608961"/>
      </p:ext>
    </p:extLst>
  </p:cSld>
  <p:clrMapOvr>
    <a:masterClrMapping/>
  </p:clrMapOvr>
  <p:transition spd="med">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3441254688"/>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4"/>
          <p:cNvSpPr>
            <a:spLocks noGrp="1"/>
          </p:cNvSpPr>
          <p:nvPr>
            <p:ph type="body" sz="quarter" idx="16" hasCustomPrompt="1"/>
          </p:nvPr>
        </p:nvSpPr>
        <p:spPr>
          <a:xfrm>
            <a:off x="4859594" y="2507995"/>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1791085175"/>
      </p:ext>
    </p:extLst>
  </p:cSld>
  <p:clrMapOvr>
    <a:masterClrMapping/>
  </p:clrMapOvr>
  <p:transition spd="med">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 xmlns:p14="http://schemas.microsoft.com/office/powerpoint/2010/main" val="1774706950"/>
      </p:ext>
    </p:extLst>
  </p:cSld>
  <p:clrMapOvr>
    <a:masterClrMapping/>
  </p:clrMapOvr>
  <p:transition spd="med">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6" name="Platshållare för text 4"/>
          <p:cNvSpPr>
            <a:spLocks noGrp="1"/>
          </p:cNvSpPr>
          <p:nvPr>
            <p:ph type="body" sz="quarter" idx="16" hasCustomPrompt="1"/>
          </p:nvPr>
        </p:nvSpPr>
        <p:spPr>
          <a:xfrm>
            <a:off x="4859594" y="2507995"/>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561185946"/>
      </p:ext>
    </p:extLst>
  </p:cSld>
  <p:clrMapOvr>
    <a:masterClrMapping/>
  </p:clrMapOvr>
  <p:transition spd="med">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1"/>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9"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70593725"/>
      </p:ext>
    </p:extLst>
  </p:cSld>
  <p:clrMapOvr>
    <a:masterClrMapping/>
  </p:clrMapOvr>
  <p:transition spd="med">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1"/>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2354813353"/>
      </p:ext>
    </p:extLst>
  </p:cSld>
  <p:clrMapOvr>
    <a:masterClrMapping/>
  </p:clrMapOvr>
  <p:transition spd="med">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1"/>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045722916"/>
      </p:ext>
    </p:extLst>
  </p:cSld>
  <p:clrMapOvr>
    <a:masterClrMapping/>
  </p:clrMapOvr>
  <p:transition spd="med">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1"/>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 xmlns:p14="http://schemas.microsoft.com/office/powerpoint/2010/main" val="2600302054"/>
      </p:ext>
    </p:extLst>
  </p:cSld>
  <p:clrMapOvr>
    <a:masterClrMapping/>
  </p:clrMapOvr>
  <p:transition spd="med">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1"/>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348373615"/>
      </p:ext>
    </p:extLst>
  </p:cSld>
  <p:clrMapOvr>
    <a:masterClrMapping/>
  </p:clrMapOvr>
  <p:transition spd="med">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1"/>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 xmlns:p14="http://schemas.microsoft.com/office/powerpoint/2010/main" val="4148156067"/>
      </p:ext>
    </p:extLst>
  </p:cSld>
  <p:clrMapOvr>
    <a:masterClrMapping/>
  </p:clrMapOvr>
  <p:transition spd="med">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1"/>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2"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2665992439"/>
      </p:ext>
    </p:extLst>
  </p:cSld>
  <p:clrMapOvr>
    <a:masterClrMapping/>
  </p:clrMapOvr>
  <p:transition spd="med">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vslutsida-grön">
    <p:spTree>
      <p:nvGrpSpPr>
        <p:cNvPr id="1" name=""/>
        <p:cNvGrpSpPr/>
        <p:nvPr/>
      </p:nvGrpSpPr>
      <p:grpSpPr>
        <a:xfrm>
          <a:off x="0" y="0"/>
          <a:ext cx="0" cy="0"/>
          <a:chOff x="0" y="0"/>
          <a:chExt cx="0" cy="0"/>
        </a:xfrm>
      </p:grpSpPr>
      <p:pic>
        <p:nvPicPr>
          <p:cNvPr id="8" name="Bildobjekt 7" descr="GBGstad-PPT-BKGR.jpg"/>
          <p:cNvPicPr>
            <a:picLocks noChangeAspect="1"/>
          </p:cNvPicPr>
          <p:nvPr userDrawn="1"/>
        </p:nvPicPr>
        <p:blipFill>
          <a:blip r:embed="rId2" cstate="screen"/>
          <a:srcRect/>
          <a:stretch>
            <a:fillRect/>
          </a:stretch>
        </p:blipFill>
        <p:spPr>
          <a:xfrm flipH="1">
            <a:off x="2360562" y="2"/>
            <a:ext cx="6783439" cy="6857999"/>
          </a:xfrm>
          <a:prstGeom prst="rect">
            <a:avLst/>
          </a:prstGeom>
        </p:spPr>
      </p:pic>
      <p:sp>
        <p:nvSpPr>
          <p:cNvPr id="12"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2" y="2589374"/>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 xmlns:a14="http://schemas.microsoft.com/office/drawing/2010/main"/>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 xmlns:a14="http://schemas.microsoft.com/office/drawing/2010/main"/>
                </a:ext>
              </a:extLst>
            </a:blip>
            <a:srcRect/>
            <a:stretch>
              <a:fillRect/>
            </a:stretch>
          </p:blipFill>
          <p:spPr>
            <a:xfrm>
              <a:off x="828000" y="2716969"/>
              <a:ext cx="898553" cy="1056936"/>
            </a:xfrm>
            <a:prstGeom prst="rect">
              <a:avLst/>
            </a:prstGeom>
          </p:spPr>
        </p:pic>
      </p:grpSp>
    </p:spTree>
    <p:extLst>
      <p:ext uri="{BB962C8B-B14F-4D97-AF65-F5344CB8AC3E}">
        <p14:creationId xmlns="" xmlns:p14="http://schemas.microsoft.com/office/powerpoint/2010/main" val="3177477847"/>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1"/>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9"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206017017"/>
      </p:ext>
    </p:extLst>
  </p:cSld>
  <p:clrMapOvr>
    <a:masterClrMapping/>
  </p:clrMapOvr>
  <p:transition spd="med">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vslutsida-röd">
    <p:spTree>
      <p:nvGrpSpPr>
        <p:cNvPr id="1" name=""/>
        <p:cNvGrpSpPr/>
        <p:nvPr/>
      </p:nvGrpSpPr>
      <p:grpSpPr>
        <a:xfrm>
          <a:off x="0" y="0"/>
          <a:ext cx="0" cy="0"/>
          <a:chOff x="0" y="0"/>
          <a:chExt cx="0" cy="0"/>
        </a:xfrm>
      </p:grpSpPr>
      <p:pic>
        <p:nvPicPr>
          <p:cNvPr id="12" name="Bildobjekt 11" descr="GBGstad-PPT-BKGR.jpg"/>
          <p:cNvPicPr>
            <a:picLocks noChangeAspect="1"/>
          </p:cNvPicPr>
          <p:nvPr userDrawn="1"/>
        </p:nvPicPr>
        <p:blipFill>
          <a:blip r:embed="rId2" cstate="screen"/>
          <a:srcRect/>
          <a:stretch>
            <a:fillRect/>
          </a:stretch>
        </p:blipFill>
        <p:spPr>
          <a:xfrm flipH="1">
            <a:off x="2360562" y="2"/>
            <a:ext cx="6783439" cy="6857999"/>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2" y="2589374"/>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 xmlns:a14="http://schemas.microsoft.com/office/drawing/2010/main"/>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 xmlns:a14="http://schemas.microsoft.com/office/drawing/2010/main"/>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 xmlns:p14="http://schemas.microsoft.com/office/powerpoint/2010/main" val="14139458"/>
      </p:ext>
    </p:extLst>
  </p:cSld>
  <p:clrMapOvr>
    <a:masterClrMapping/>
  </p:clrMapOvr>
  <p:transition spd="med">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vslutsida-prickar">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rcRect/>
          <a:stretch>
            <a:fillRect/>
          </a:stretch>
        </p:blipFill>
        <p:spPr>
          <a:xfrm flipH="1">
            <a:off x="2360560" y="1"/>
            <a:ext cx="6783438" cy="6857999"/>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2" y="2589374"/>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 xmlns:a14="http://schemas.microsoft.com/office/drawing/2010/main"/>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 xmlns:a14="http://schemas.microsoft.com/office/drawing/2010/main"/>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 xmlns:p14="http://schemas.microsoft.com/office/powerpoint/2010/main" val="355381501"/>
      </p:ext>
    </p:extLst>
  </p:cSld>
  <p:clrMapOvr>
    <a:masterClrMapping/>
  </p:clrMapOvr>
  <p:transition spd="med">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lutsida-turkos">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rcRect/>
          <a:stretch>
            <a:fillRect/>
          </a:stretch>
        </p:blipFill>
        <p:spPr>
          <a:xfrm flipH="1">
            <a:off x="2360562" y="1"/>
            <a:ext cx="6783437" cy="6857999"/>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2" y="2589374"/>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 xmlns:a14="http://schemas.microsoft.com/office/drawing/2010/main"/>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 xmlns:a14="http://schemas.microsoft.com/office/drawing/2010/main"/>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 xmlns:p14="http://schemas.microsoft.com/office/powerpoint/2010/main" val="240180385"/>
      </p:ext>
    </p:extLst>
  </p:cSld>
  <p:clrMapOvr>
    <a:masterClrMapping/>
  </p:clrMapOvr>
  <p:transition spd="med">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lutsida-lila">
    <p:spTree>
      <p:nvGrpSpPr>
        <p:cNvPr id="1" name=""/>
        <p:cNvGrpSpPr/>
        <p:nvPr/>
      </p:nvGrpSpPr>
      <p:grpSpPr>
        <a:xfrm>
          <a:off x="0" y="0"/>
          <a:ext cx="0" cy="0"/>
          <a:chOff x="0" y="0"/>
          <a:chExt cx="0" cy="0"/>
        </a:xfrm>
      </p:grpSpPr>
      <p:pic>
        <p:nvPicPr>
          <p:cNvPr id="8" name="Bildobjekt 7" descr="GBGstad-PPT-BKGR.jpg"/>
          <p:cNvPicPr>
            <a:picLocks noChangeAspect="1"/>
          </p:cNvPicPr>
          <p:nvPr userDrawn="1"/>
        </p:nvPicPr>
        <p:blipFill>
          <a:blip r:embed="rId2" cstate="screen"/>
          <a:srcRect/>
          <a:stretch>
            <a:fillRect/>
          </a:stretch>
        </p:blipFill>
        <p:spPr>
          <a:xfrm flipH="1">
            <a:off x="2360562" y="0"/>
            <a:ext cx="6783437" cy="6857997"/>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2" y="2589374"/>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 xmlns:a14="http://schemas.microsoft.com/office/drawing/2010/main"/>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 xmlns:a14="http://schemas.microsoft.com/office/drawing/2010/main"/>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 xmlns:p14="http://schemas.microsoft.com/office/powerpoint/2010/main" val="3006547002"/>
      </p:ext>
    </p:extLst>
  </p:cSld>
  <p:clrMapOvr>
    <a:masterClrMapping/>
  </p:clrMapOvr>
  <p:transition spd="med">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122363"/>
            <a:ext cx="6858000" cy="2387600"/>
          </a:xfrm>
          <a:prstGeom prst="rect">
            <a:avLst/>
          </a:prstGeom>
        </p:spPr>
        <p:txBody>
          <a:bodyPr anchor="b"/>
          <a:lstStyle>
            <a:lvl1pPr algn="ctr">
              <a:defRPr sz="5400" b="1">
                <a:solidFill>
                  <a:schemeClr val="bg1"/>
                </a:solidFill>
                <a:latin typeface="Century Gothic" panose="020B0502020202020204" pitchFamily="34" charset="0"/>
              </a:defRPr>
            </a:lvl1pPr>
          </a:lstStyle>
          <a:p>
            <a:r>
              <a:rPr lang="sv-SE" smtClean="0"/>
              <a:t>Klicka här för att ändra format</a:t>
            </a:r>
            <a:endParaRPr lang="sv-SE" dirty="0"/>
          </a:p>
        </p:txBody>
      </p:sp>
      <p:sp>
        <p:nvSpPr>
          <p:cNvPr id="3" name="Underrubrik 2"/>
          <p:cNvSpPr>
            <a:spLocks noGrp="1"/>
          </p:cNvSpPr>
          <p:nvPr>
            <p:ph type="subTitle" idx="1"/>
          </p:nvPr>
        </p:nvSpPr>
        <p:spPr>
          <a:xfrm>
            <a:off x="1143000" y="3602038"/>
            <a:ext cx="6858000" cy="1655762"/>
          </a:xfrm>
          <a:prstGeom prst="rect">
            <a:avLst/>
          </a:prstGeom>
        </p:spPr>
        <p:txBody>
          <a:bodyPr/>
          <a:lstStyle>
            <a:lvl1pPr marL="0" indent="0" algn="ctr">
              <a:buNone/>
              <a:defRPr sz="2200" b="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dirty="0"/>
          </a:p>
        </p:txBody>
      </p:sp>
    </p:spTree>
    <p:extLst>
      <p:ext uri="{BB962C8B-B14F-4D97-AF65-F5344CB8AC3E}">
        <p14:creationId xmlns="" xmlns:p14="http://schemas.microsoft.com/office/powerpoint/2010/main" val="19830452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9" name="Title 1"/>
          <p:cNvSpPr>
            <a:spLocks noGrp="1"/>
          </p:cNvSpPr>
          <p:nvPr>
            <p:ph type="title"/>
          </p:nvPr>
        </p:nvSpPr>
        <p:spPr>
          <a:xfrm>
            <a:off x="857250" y="609600"/>
            <a:ext cx="7406640" cy="1356360"/>
          </a:xfrm>
          <a:prstGeom prst="rect">
            <a:avLst/>
          </a:prstGeom>
        </p:spPr>
        <p:txBody>
          <a:bodyPr/>
          <a:lstStyle>
            <a:lvl1pPr>
              <a:defRPr>
                <a:solidFill>
                  <a:schemeClr val="bg1"/>
                </a:solidFill>
                <a:latin typeface="Century Gothic" panose="020B0502020202020204" pitchFamily="34" charset="0"/>
              </a:defRPr>
            </a:lvl1pPr>
          </a:lstStyle>
          <a:p>
            <a:r>
              <a:rPr lang="sv-SE" smtClean="0"/>
              <a:t>Klicka här för att ändra format</a:t>
            </a:r>
            <a:endParaRPr lang="en-US" dirty="0"/>
          </a:p>
        </p:txBody>
      </p:sp>
      <p:sp>
        <p:nvSpPr>
          <p:cNvPr id="11" name="Content Placeholder 2"/>
          <p:cNvSpPr>
            <a:spLocks noGrp="1"/>
          </p:cNvSpPr>
          <p:nvPr>
            <p:ph idx="1"/>
          </p:nvPr>
        </p:nvSpPr>
        <p:spPr>
          <a:xfrm>
            <a:off x="857252" y="2057400"/>
            <a:ext cx="7404653" cy="4038600"/>
          </a:xfrm>
          <a:prstGeom prst="rect">
            <a:avLst/>
          </a:prstGeom>
        </p:spPr>
        <p:txBody>
          <a:bodyPr/>
          <a:lstStyle>
            <a:lvl1pPr marL="228600" indent="-182880">
              <a:buClr>
                <a:schemeClr val="bg1"/>
              </a:buClr>
              <a:buSzPct val="100000"/>
              <a:buFont typeface="Wingdings" panose="05000000000000000000" pitchFamily="2" charset="2"/>
              <a:buChar char="§"/>
              <a:defRPr>
                <a:solidFill>
                  <a:schemeClr val="bg1"/>
                </a:solidFill>
                <a:latin typeface="Garamond" panose="02020404030301010803" pitchFamily="18" charset="0"/>
              </a:defRPr>
            </a:lvl1pPr>
            <a:lvl2pPr marL="457200" indent="-182880">
              <a:buClr>
                <a:schemeClr val="bg1"/>
              </a:buClr>
              <a:buSzPct val="100000"/>
              <a:buFont typeface="Wingdings" panose="05000000000000000000" pitchFamily="2" charset="2"/>
              <a:buChar char="§"/>
              <a:defRPr>
                <a:solidFill>
                  <a:schemeClr val="bg1"/>
                </a:solidFill>
                <a:latin typeface="Garamond" panose="02020404030301010803" pitchFamily="18" charset="0"/>
              </a:defRPr>
            </a:lvl2pPr>
            <a:lvl3pPr marL="731520" indent="-182880">
              <a:buClr>
                <a:schemeClr val="bg1"/>
              </a:buClr>
              <a:buSzPct val="100000"/>
              <a:buFont typeface="Wingdings" panose="05000000000000000000" pitchFamily="2" charset="2"/>
              <a:buChar char="§"/>
              <a:defRPr>
                <a:solidFill>
                  <a:schemeClr val="bg1"/>
                </a:solidFill>
                <a:latin typeface="Garamond" panose="02020404030301010803" pitchFamily="18" charset="0"/>
              </a:defRPr>
            </a:lvl3pPr>
            <a:lvl4pPr marL="1005840" indent="-182880">
              <a:buClr>
                <a:schemeClr val="bg1"/>
              </a:buClr>
              <a:buSzPct val="100000"/>
              <a:buFont typeface="Wingdings" panose="05000000000000000000" pitchFamily="2" charset="2"/>
              <a:buChar char="§"/>
              <a:defRPr>
                <a:solidFill>
                  <a:schemeClr val="bg1"/>
                </a:solidFill>
                <a:latin typeface="Garamond" panose="02020404030301010803" pitchFamily="18" charset="0"/>
              </a:defRPr>
            </a:lvl4pPr>
            <a:lvl5pPr marL="1280160" indent="-182880">
              <a:buClr>
                <a:schemeClr val="bg1"/>
              </a:buClr>
              <a:buSzPct val="100000"/>
              <a:buFont typeface="Wingdings" panose="05000000000000000000" pitchFamily="2" charset="2"/>
              <a:buChar char="§"/>
              <a:defRPr>
                <a:solidFill>
                  <a:schemeClr val="bg1"/>
                </a:solidFill>
                <a:latin typeface="Garamond" panose="02020404030301010803" pitchFamily="18"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Tree>
    <p:extLst>
      <p:ext uri="{BB962C8B-B14F-4D97-AF65-F5344CB8AC3E}">
        <p14:creationId xmlns="" xmlns:p14="http://schemas.microsoft.com/office/powerpoint/2010/main" val="296858977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vå innehållsdelar">
    <p:spTree>
      <p:nvGrpSpPr>
        <p:cNvPr id="1" name=""/>
        <p:cNvGrpSpPr/>
        <p:nvPr/>
      </p:nvGrpSpPr>
      <p:grpSpPr>
        <a:xfrm>
          <a:off x="0" y="0"/>
          <a:ext cx="0" cy="0"/>
          <a:chOff x="0" y="0"/>
          <a:chExt cx="0" cy="0"/>
        </a:xfrm>
      </p:grpSpPr>
      <p:sp>
        <p:nvSpPr>
          <p:cNvPr id="9" name="Title 1"/>
          <p:cNvSpPr>
            <a:spLocks noGrp="1"/>
          </p:cNvSpPr>
          <p:nvPr>
            <p:ph type="title"/>
          </p:nvPr>
        </p:nvSpPr>
        <p:spPr>
          <a:xfrm>
            <a:off x="857250" y="609600"/>
            <a:ext cx="7406640" cy="1356360"/>
          </a:xfrm>
          <a:prstGeom prst="rect">
            <a:avLst/>
          </a:prstGeom>
        </p:spPr>
        <p:txBody>
          <a:bodyPr/>
          <a:lstStyle>
            <a:lvl1pPr>
              <a:defRPr>
                <a:solidFill>
                  <a:schemeClr val="bg1"/>
                </a:solidFill>
                <a:latin typeface="Century Gothic" panose="020B0502020202020204" pitchFamily="34" charset="0"/>
              </a:defRPr>
            </a:lvl1pPr>
          </a:lstStyle>
          <a:p>
            <a:r>
              <a:rPr lang="sv-SE" smtClean="0"/>
              <a:t>Klicka här för att ändra format</a:t>
            </a:r>
            <a:endParaRPr lang="en-US" dirty="0"/>
          </a:p>
        </p:txBody>
      </p:sp>
      <p:sp>
        <p:nvSpPr>
          <p:cNvPr id="6" name="Content Placeholder 2"/>
          <p:cNvSpPr>
            <a:spLocks noGrp="1"/>
          </p:cNvSpPr>
          <p:nvPr>
            <p:ph sz="half" idx="1"/>
          </p:nvPr>
        </p:nvSpPr>
        <p:spPr>
          <a:xfrm>
            <a:off x="857250" y="2057399"/>
            <a:ext cx="3566160" cy="4023360"/>
          </a:xfrm>
          <a:prstGeom prst="rect">
            <a:avLst/>
          </a:prstGeom>
        </p:spPr>
        <p:txBody>
          <a:bodyPr/>
          <a:lstStyle>
            <a:lvl1pPr marL="228600" indent="-182880">
              <a:buClr>
                <a:schemeClr val="bg1"/>
              </a:buClr>
              <a:buSzPct val="100000"/>
              <a:buFont typeface="Wingdings" panose="05000000000000000000" pitchFamily="2" charset="2"/>
              <a:buChar char="§"/>
              <a:defRPr sz="2200">
                <a:solidFill>
                  <a:schemeClr val="bg1"/>
                </a:solidFill>
                <a:latin typeface="Garamond" panose="02020404030301010803" pitchFamily="18" charset="0"/>
              </a:defRPr>
            </a:lvl1pPr>
            <a:lvl2pPr marL="457200" indent="-182880">
              <a:buClr>
                <a:schemeClr val="bg1"/>
              </a:buClr>
              <a:buSzPct val="100000"/>
              <a:buFont typeface="Wingdings" panose="05000000000000000000" pitchFamily="2" charset="2"/>
              <a:buChar char="§"/>
              <a:defRPr sz="2000">
                <a:solidFill>
                  <a:schemeClr val="bg1"/>
                </a:solidFill>
                <a:latin typeface="Garamond" panose="02020404030301010803" pitchFamily="18" charset="0"/>
              </a:defRPr>
            </a:lvl2pPr>
            <a:lvl3pPr marL="731520" indent="-182880">
              <a:buClr>
                <a:schemeClr val="bg1"/>
              </a:buClr>
              <a:buSzPct val="100000"/>
              <a:buFont typeface="Wingdings" panose="05000000000000000000" pitchFamily="2" charset="2"/>
              <a:buChar char="§"/>
              <a:defRPr sz="1800">
                <a:solidFill>
                  <a:schemeClr val="bg1"/>
                </a:solidFill>
                <a:latin typeface="Garamond" panose="02020404030301010803" pitchFamily="18" charset="0"/>
              </a:defRPr>
            </a:lvl3pPr>
            <a:lvl4pPr marL="1005840" indent="-182880">
              <a:buClr>
                <a:schemeClr val="bg1"/>
              </a:buClr>
              <a:buSzPct val="100000"/>
              <a:buFont typeface="Wingdings" panose="05000000000000000000" pitchFamily="2" charset="2"/>
              <a:buChar char="§"/>
              <a:defRPr sz="1600">
                <a:solidFill>
                  <a:schemeClr val="bg1"/>
                </a:solidFill>
                <a:latin typeface="Garamond" panose="02020404030301010803" pitchFamily="18" charset="0"/>
              </a:defRPr>
            </a:lvl4pPr>
            <a:lvl5pPr marL="1280160" indent="-182880">
              <a:buClr>
                <a:schemeClr val="bg1"/>
              </a:buClr>
              <a:buSzPct val="100000"/>
              <a:buFont typeface="Wingdings" panose="05000000000000000000" pitchFamily="2" charset="2"/>
              <a:buChar char="§"/>
              <a:defRPr sz="1600">
                <a:solidFill>
                  <a:schemeClr val="bg1"/>
                </a:solidFill>
                <a:latin typeface="Garamond" panose="02020404030301010803" pitchFamily="18" charset="0"/>
              </a:defRPr>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8" name="Content Placeholder 3"/>
          <p:cNvSpPr>
            <a:spLocks noGrp="1"/>
          </p:cNvSpPr>
          <p:nvPr>
            <p:ph sz="half" idx="2"/>
          </p:nvPr>
        </p:nvSpPr>
        <p:spPr>
          <a:xfrm>
            <a:off x="4700709" y="2057400"/>
            <a:ext cx="3566160" cy="4023360"/>
          </a:xfrm>
          <a:prstGeom prst="rect">
            <a:avLst/>
          </a:prstGeom>
        </p:spPr>
        <p:txBody>
          <a:bodyPr/>
          <a:lstStyle>
            <a:lvl1pPr marL="228600" indent="-182880">
              <a:buClr>
                <a:schemeClr val="bg1"/>
              </a:buClr>
              <a:buSzPct val="100000"/>
              <a:buFont typeface="Wingdings" panose="05000000000000000000" pitchFamily="2" charset="2"/>
              <a:buChar char="§"/>
              <a:defRPr sz="2200">
                <a:solidFill>
                  <a:schemeClr val="bg1"/>
                </a:solidFill>
                <a:latin typeface="Garamond" panose="02020404030301010803" pitchFamily="18" charset="0"/>
              </a:defRPr>
            </a:lvl1pPr>
            <a:lvl2pPr marL="457200" indent="-182880">
              <a:buClr>
                <a:schemeClr val="bg1"/>
              </a:buClr>
              <a:buSzPct val="100000"/>
              <a:buFont typeface="Wingdings" panose="05000000000000000000" pitchFamily="2" charset="2"/>
              <a:buChar char="§"/>
              <a:defRPr sz="2000">
                <a:solidFill>
                  <a:schemeClr val="bg1"/>
                </a:solidFill>
                <a:latin typeface="Garamond" panose="02020404030301010803" pitchFamily="18" charset="0"/>
              </a:defRPr>
            </a:lvl2pPr>
            <a:lvl3pPr marL="731520" indent="-182880">
              <a:buClr>
                <a:schemeClr val="bg1"/>
              </a:buClr>
              <a:buSzPct val="100000"/>
              <a:buFont typeface="Wingdings" panose="05000000000000000000" pitchFamily="2" charset="2"/>
              <a:buChar char="§"/>
              <a:defRPr sz="1800">
                <a:solidFill>
                  <a:schemeClr val="bg1"/>
                </a:solidFill>
                <a:latin typeface="Garamond" panose="02020404030301010803" pitchFamily="18" charset="0"/>
              </a:defRPr>
            </a:lvl3pPr>
            <a:lvl4pPr marL="1005840" indent="-182880">
              <a:buClr>
                <a:schemeClr val="bg1"/>
              </a:buClr>
              <a:buSzPct val="100000"/>
              <a:buFont typeface="Wingdings" panose="05000000000000000000" pitchFamily="2" charset="2"/>
              <a:buChar char="§"/>
              <a:defRPr sz="1600">
                <a:solidFill>
                  <a:schemeClr val="bg1"/>
                </a:solidFill>
                <a:latin typeface="Garamond" panose="02020404030301010803" pitchFamily="18" charset="0"/>
              </a:defRPr>
            </a:lvl4pPr>
            <a:lvl5pPr marL="1280160" indent="-182880">
              <a:buClr>
                <a:schemeClr val="bg1"/>
              </a:buClr>
              <a:buSzPct val="100000"/>
              <a:buFont typeface="Wingdings" panose="05000000000000000000" pitchFamily="2" charset="2"/>
              <a:buChar char="§"/>
              <a:defRPr sz="1600">
                <a:solidFill>
                  <a:schemeClr val="bg1"/>
                </a:solidFill>
                <a:latin typeface="Garamond" panose="02020404030301010803" pitchFamily="18" charset="0"/>
              </a:defRPr>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Tree>
    <p:extLst>
      <p:ext uri="{BB962C8B-B14F-4D97-AF65-F5344CB8AC3E}">
        <p14:creationId xmlns="" xmlns:p14="http://schemas.microsoft.com/office/powerpoint/2010/main" val="3350326907"/>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24" name="Platshållare för bild 23"/>
          <p:cNvSpPr>
            <a:spLocks noGrp="1"/>
          </p:cNvSpPr>
          <p:nvPr>
            <p:ph type="pic" sz="quarter" idx="10" hasCustomPrompt="1"/>
          </p:nvPr>
        </p:nvSpPr>
        <p:spPr>
          <a:xfrm>
            <a:off x="0" y="0"/>
            <a:ext cx="9144000" cy="6858000"/>
          </a:xfrm>
          <a:prstGeom prst="rect">
            <a:avLst/>
          </a:prstGeom>
        </p:spPr>
        <p:txBody>
          <a:bodyPr anchor="ctr"/>
          <a:lstStyle>
            <a:lvl1pPr marL="45720" indent="0" algn="ctr">
              <a:buClr>
                <a:schemeClr val="bg1"/>
              </a:buClr>
              <a:buNone/>
              <a:defRPr>
                <a:solidFill>
                  <a:schemeClr val="bg1"/>
                </a:solidFill>
              </a:defRPr>
            </a:lvl1pPr>
          </a:lstStyle>
          <a:p>
            <a:r>
              <a:rPr lang="sv-SE" dirty="0" smtClean="0"/>
              <a:t>Infoga bild genom att </a:t>
            </a:r>
            <a:br>
              <a:rPr lang="sv-SE" dirty="0" smtClean="0"/>
            </a:br>
            <a:r>
              <a:rPr lang="sv-SE" dirty="0" smtClean="0"/>
              <a:t>klicka på ikonen</a:t>
            </a:r>
            <a:endParaRPr lang="sv-SE" dirty="0"/>
          </a:p>
        </p:txBody>
      </p:sp>
    </p:spTree>
    <p:extLst>
      <p:ext uri="{BB962C8B-B14F-4D97-AF65-F5344CB8AC3E}">
        <p14:creationId xmlns="" xmlns:p14="http://schemas.microsoft.com/office/powerpoint/2010/main" val="214858596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Referensprojekt">
    <p:spTree>
      <p:nvGrpSpPr>
        <p:cNvPr id="1" name=""/>
        <p:cNvGrpSpPr/>
        <p:nvPr/>
      </p:nvGrpSpPr>
      <p:grpSpPr>
        <a:xfrm>
          <a:off x="0" y="0"/>
          <a:ext cx="0" cy="0"/>
          <a:chOff x="0" y="0"/>
          <a:chExt cx="0" cy="0"/>
        </a:xfrm>
      </p:grpSpPr>
      <p:sp>
        <p:nvSpPr>
          <p:cNvPr id="26" name="Platshållare för bild 25"/>
          <p:cNvSpPr>
            <a:spLocks noGrp="1"/>
          </p:cNvSpPr>
          <p:nvPr>
            <p:ph type="pic" sz="quarter" idx="11" hasCustomPrompt="1"/>
          </p:nvPr>
        </p:nvSpPr>
        <p:spPr>
          <a:xfrm>
            <a:off x="857251" y="2827866"/>
            <a:ext cx="2330054" cy="1981200"/>
          </a:xfrm>
          <a:prstGeom prst="rect">
            <a:avLst/>
          </a:prstGeom>
        </p:spPr>
        <p:txBody>
          <a:bodyPr anchor="ctr">
            <a:normAutofit/>
          </a:bodyPr>
          <a:lstStyle>
            <a:lvl1pPr marL="45720" indent="0" algn="ctr">
              <a:buClr>
                <a:schemeClr val="bg1"/>
              </a:buClr>
              <a:buNone/>
              <a:defRPr lang="sv-SE" sz="2200" kern="1200" baseline="0">
                <a:solidFill>
                  <a:schemeClr val="bg1"/>
                </a:solidFill>
                <a:latin typeface="Garamond" panose="02020404030301010803" pitchFamily="18" charset="0"/>
                <a:ea typeface="+mn-ea"/>
                <a:cs typeface="+mn-cs"/>
              </a:defRPr>
            </a:lvl1pPr>
          </a:lstStyle>
          <a:p>
            <a:r>
              <a:rPr lang="sv-SE" dirty="0" smtClean="0"/>
              <a:t>Infoga bild genom att klicka på ikonen</a:t>
            </a:r>
            <a:endParaRPr lang="sv-SE" dirty="0"/>
          </a:p>
        </p:txBody>
      </p:sp>
      <p:sp>
        <p:nvSpPr>
          <p:cNvPr id="2" name="Rubrik 1"/>
          <p:cNvSpPr>
            <a:spLocks noGrp="1"/>
          </p:cNvSpPr>
          <p:nvPr>
            <p:ph type="title"/>
          </p:nvPr>
        </p:nvSpPr>
        <p:spPr>
          <a:xfrm>
            <a:off x="857250" y="609600"/>
            <a:ext cx="7258050" cy="1356360"/>
          </a:xfrm>
          <a:prstGeom prst="rect">
            <a:avLst/>
          </a:prstGeom>
        </p:spPr>
        <p:txBody>
          <a:bodyPr/>
          <a:lstStyle>
            <a:lvl1pPr>
              <a:defRPr>
                <a:solidFill>
                  <a:schemeClr val="bg1"/>
                </a:solidFill>
              </a:defRPr>
            </a:lvl1pPr>
          </a:lstStyle>
          <a:p>
            <a:r>
              <a:rPr lang="sv-SE" smtClean="0"/>
              <a:t>Klicka här för att ändra format</a:t>
            </a:r>
            <a:endParaRPr lang="sv-SE" dirty="0"/>
          </a:p>
        </p:txBody>
      </p:sp>
      <p:sp>
        <p:nvSpPr>
          <p:cNvPr id="9" name="Platshållare för bild 25"/>
          <p:cNvSpPr>
            <a:spLocks noGrp="1"/>
          </p:cNvSpPr>
          <p:nvPr>
            <p:ph type="pic" sz="quarter" idx="12" hasCustomPrompt="1"/>
          </p:nvPr>
        </p:nvSpPr>
        <p:spPr>
          <a:xfrm>
            <a:off x="3321249" y="2827866"/>
            <a:ext cx="2330054" cy="1981200"/>
          </a:xfrm>
          <a:prstGeom prst="rect">
            <a:avLst/>
          </a:prstGeom>
        </p:spPr>
        <p:txBody>
          <a:bodyPr anchor="ctr">
            <a:normAutofit/>
          </a:bodyPr>
          <a:lstStyle>
            <a:lvl1pPr marL="45720" indent="0" algn="ctr">
              <a:buClr>
                <a:schemeClr val="bg1"/>
              </a:buClr>
              <a:buNone/>
              <a:defRPr lang="sv-SE" sz="2200" kern="1200" baseline="0">
                <a:solidFill>
                  <a:schemeClr val="bg1"/>
                </a:solidFill>
                <a:latin typeface="Garamond" panose="02020404030301010803" pitchFamily="18" charset="0"/>
                <a:ea typeface="+mn-ea"/>
                <a:cs typeface="+mn-cs"/>
              </a:defRPr>
            </a:lvl1pPr>
          </a:lstStyle>
          <a:p>
            <a:r>
              <a:rPr lang="sv-SE" dirty="0" smtClean="0"/>
              <a:t>Infoga bild genom att klicka på ikonen</a:t>
            </a:r>
            <a:endParaRPr lang="sv-SE" dirty="0"/>
          </a:p>
        </p:txBody>
      </p:sp>
      <p:sp>
        <p:nvSpPr>
          <p:cNvPr id="11" name="Platshållare för bild 25"/>
          <p:cNvSpPr>
            <a:spLocks noGrp="1"/>
          </p:cNvSpPr>
          <p:nvPr>
            <p:ph type="pic" sz="quarter" idx="13" hasCustomPrompt="1"/>
          </p:nvPr>
        </p:nvSpPr>
        <p:spPr>
          <a:xfrm>
            <a:off x="5785246" y="2827866"/>
            <a:ext cx="2330054" cy="1981200"/>
          </a:xfrm>
          <a:prstGeom prst="rect">
            <a:avLst/>
          </a:prstGeom>
        </p:spPr>
        <p:txBody>
          <a:bodyPr anchor="ctr">
            <a:normAutofit/>
          </a:bodyPr>
          <a:lstStyle>
            <a:lvl1pPr marL="45720" indent="0" algn="ctr">
              <a:buClr>
                <a:schemeClr val="bg1"/>
              </a:buClr>
              <a:buNone/>
              <a:defRPr lang="sv-SE" sz="2200" kern="1200" baseline="0">
                <a:solidFill>
                  <a:schemeClr val="bg1"/>
                </a:solidFill>
                <a:latin typeface="Garamond" panose="02020404030301010803" pitchFamily="18" charset="0"/>
                <a:ea typeface="+mn-ea"/>
                <a:cs typeface="+mn-cs"/>
              </a:defRPr>
            </a:lvl1pPr>
          </a:lstStyle>
          <a:p>
            <a:r>
              <a:rPr lang="sv-SE" dirty="0" smtClean="0"/>
              <a:t>Infoga bild genom att klicka på ikonen</a:t>
            </a:r>
            <a:endParaRPr lang="sv-SE" dirty="0"/>
          </a:p>
        </p:txBody>
      </p:sp>
      <p:sp>
        <p:nvSpPr>
          <p:cNvPr id="12" name="Platshållare för text 11"/>
          <p:cNvSpPr>
            <a:spLocks noGrp="1"/>
          </p:cNvSpPr>
          <p:nvPr>
            <p:ph type="body" sz="quarter" idx="14" hasCustomPrompt="1"/>
          </p:nvPr>
        </p:nvSpPr>
        <p:spPr>
          <a:xfrm>
            <a:off x="857251" y="4868333"/>
            <a:ext cx="2330054" cy="279400"/>
          </a:xfrm>
          <a:prstGeom prst="rect">
            <a:avLst/>
          </a:prstGeom>
        </p:spPr>
        <p:txBody>
          <a:bodyPr>
            <a:noAutofit/>
          </a:bodyPr>
          <a:lstStyle>
            <a:lvl1pPr marL="45720" indent="0">
              <a:buNone/>
              <a:defRPr sz="1400" i="1">
                <a:solidFill>
                  <a:schemeClr val="bg1"/>
                </a:solidFill>
              </a:defRPr>
            </a:lvl1pPr>
          </a:lstStyle>
          <a:p>
            <a:pPr lvl="0"/>
            <a:r>
              <a:rPr lang="sv-SE" dirty="0" smtClean="0"/>
              <a:t>Infoga bildtext här</a:t>
            </a:r>
            <a:endParaRPr lang="sv-SE" dirty="0"/>
          </a:p>
        </p:txBody>
      </p:sp>
      <p:sp>
        <p:nvSpPr>
          <p:cNvPr id="19" name="Platshållare för text 11"/>
          <p:cNvSpPr>
            <a:spLocks noGrp="1"/>
          </p:cNvSpPr>
          <p:nvPr>
            <p:ph type="body" sz="quarter" idx="15" hasCustomPrompt="1"/>
          </p:nvPr>
        </p:nvSpPr>
        <p:spPr>
          <a:xfrm>
            <a:off x="3321249" y="4868333"/>
            <a:ext cx="2330054" cy="279400"/>
          </a:xfrm>
          <a:prstGeom prst="rect">
            <a:avLst/>
          </a:prstGeom>
        </p:spPr>
        <p:txBody>
          <a:bodyPr>
            <a:noAutofit/>
          </a:bodyPr>
          <a:lstStyle>
            <a:lvl1pPr marL="45720" indent="0">
              <a:buNone/>
              <a:defRPr sz="1400" i="1">
                <a:solidFill>
                  <a:schemeClr val="bg1"/>
                </a:solidFill>
              </a:defRPr>
            </a:lvl1pPr>
          </a:lstStyle>
          <a:p>
            <a:pPr lvl="0"/>
            <a:r>
              <a:rPr lang="sv-SE" dirty="0" smtClean="0"/>
              <a:t>Infoga bildtext här</a:t>
            </a:r>
            <a:endParaRPr lang="sv-SE" dirty="0"/>
          </a:p>
        </p:txBody>
      </p:sp>
      <p:sp>
        <p:nvSpPr>
          <p:cNvPr id="20" name="Platshållare för text 11"/>
          <p:cNvSpPr>
            <a:spLocks noGrp="1"/>
          </p:cNvSpPr>
          <p:nvPr>
            <p:ph type="body" sz="quarter" idx="16" hasCustomPrompt="1"/>
          </p:nvPr>
        </p:nvSpPr>
        <p:spPr>
          <a:xfrm>
            <a:off x="5785246" y="4868333"/>
            <a:ext cx="2330054" cy="279400"/>
          </a:xfrm>
          <a:prstGeom prst="rect">
            <a:avLst/>
          </a:prstGeom>
        </p:spPr>
        <p:txBody>
          <a:bodyPr>
            <a:noAutofit/>
          </a:bodyPr>
          <a:lstStyle>
            <a:lvl1pPr marL="45720" indent="0">
              <a:buNone/>
              <a:defRPr sz="1400" i="1">
                <a:solidFill>
                  <a:schemeClr val="bg1"/>
                </a:solidFill>
              </a:defRPr>
            </a:lvl1pPr>
          </a:lstStyle>
          <a:p>
            <a:pPr lvl="0"/>
            <a:r>
              <a:rPr lang="sv-SE" dirty="0" smtClean="0"/>
              <a:t>Infoga bildtext här</a:t>
            </a:r>
            <a:endParaRPr lang="sv-SE" dirty="0"/>
          </a:p>
        </p:txBody>
      </p:sp>
    </p:spTree>
    <p:extLst>
      <p:ext uri="{BB962C8B-B14F-4D97-AF65-F5344CB8AC3E}">
        <p14:creationId xmlns="" xmlns:p14="http://schemas.microsoft.com/office/powerpoint/2010/main" val="93000163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vsnittsrubrik eller citat Hifab-blå">
    <p:spTree>
      <p:nvGrpSpPr>
        <p:cNvPr id="1" name=""/>
        <p:cNvGrpSpPr/>
        <p:nvPr/>
      </p:nvGrpSpPr>
      <p:grpSpPr>
        <a:xfrm>
          <a:off x="0" y="0"/>
          <a:ext cx="0" cy="0"/>
          <a:chOff x="0" y="0"/>
          <a:chExt cx="0" cy="0"/>
        </a:xfrm>
      </p:grpSpPr>
      <p:sp>
        <p:nvSpPr>
          <p:cNvPr id="11" name="Content Placeholder 2"/>
          <p:cNvSpPr>
            <a:spLocks noGrp="1"/>
          </p:cNvSpPr>
          <p:nvPr>
            <p:ph idx="1"/>
          </p:nvPr>
        </p:nvSpPr>
        <p:spPr>
          <a:xfrm>
            <a:off x="857252" y="2057400"/>
            <a:ext cx="7404653" cy="4038600"/>
          </a:xfrm>
          <a:prstGeom prst="rect">
            <a:avLst/>
          </a:prstGeom>
        </p:spPr>
        <p:txBody>
          <a:bodyPr/>
          <a:lstStyle>
            <a:lvl1pPr marL="45720" indent="0">
              <a:buClr>
                <a:schemeClr val="bg1"/>
              </a:buClr>
              <a:buSzPct val="100000"/>
              <a:buFont typeface="Wingdings" panose="05000000000000000000" pitchFamily="2" charset="2"/>
              <a:buNone/>
              <a:defRPr sz="6000">
                <a:solidFill>
                  <a:schemeClr val="bg1"/>
                </a:solidFill>
                <a:latin typeface="Garamond" panose="02020404030301010803" pitchFamily="18" charset="0"/>
              </a:defRPr>
            </a:lvl1pPr>
            <a:lvl2pPr marL="274320" indent="0">
              <a:buClr>
                <a:schemeClr val="bg1"/>
              </a:buClr>
              <a:buSzPct val="100000"/>
              <a:buFont typeface="Wingdings" panose="05000000000000000000" pitchFamily="2" charset="2"/>
              <a:buNone/>
              <a:defRPr>
                <a:solidFill>
                  <a:schemeClr val="bg1"/>
                </a:solidFill>
                <a:latin typeface="Garamond" panose="02020404030301010803" pitchFamily="18" charset="0"/>
              </a:defRPr>
            </a:lvl2pPr>
            <a:lvl3pPr marL="548640" indent="0">
              <a:buClr>
                <a:schemeClr val="bg1"/>
              </a:buClr>
              <a:buSzPct val="100000"/>
              <a:buFont typeface="Wingdings" panose="05000000000000000000" pitchFamily="2" charset="2"/>
              <a:buNone/>
              <a:defRPr>
                <a:solidFill>
                  <a:schemeClr val="bg1"/>
                </a:solidFill>
                <a:latin typeface="Garamond" panose="02020404030301010803" pitchFamily="18" charset="0"/>
              </a:defRPr>
            </a:lvl3pPr>
            <a:lvl4pPr marL="822960" indent="0">
              <a:buClr>
                <a:schemeClr val="bg1"/>
              </a:buClr>
              <a:buSzPct val="100000"/>
              <a:buFont typeface="Wingdings" panose="05000000000000000000" pitchFamily="2" charset="2"/>
              <a:buNone/>
              <a:defRPr>
                <a:solidFill>
                  <a:schemeClr val="bg1"/>
                </a:solidFill>
                <a:latin typeface="Garamond" panose="02020404030301010803" pitchFamily="18" charset="0"/>
              </a:defRPr>
            </a:lvl4pPr>
            <a:lvl5pPr marL="1097280" indent="0">
              <a:buClr>
                <a:schemeClr val="bg1"/>
              </a:buClr>
              <a:buSzPct val="100000"/>
              <a:buFont typeface="Wingdings" panose="05000000000000000000" pitchFamily="2" charset="2"/>
              <a:buNone/>
              <a:defRPr>
                <a:solidFill>
                  <a:schemeClr val="bg1"/>
                </a:solidFill>
                <a:latin typeface="Garamond" panose="02020404030301010803" pitchFamily="18" charset="0"/>
              </a:defRPr>
            </a:lvl5pPr>
          </a:lstStyle>
          <a:p>
            <a:pPr lvl="0"/>
            <a:r>
              <a:rPr lang="sv-SE" dirty="0" smtClean="0"/>
              <a:t>Klicka här för att ändra format på bakgrundstexten</a:t>
            </a:r>
          </a:p>
        </p:txBody>
      </p:sp>
    </p:spTree>
    <p:extLst>
      <p:ext uri="{BB962C8B-B14F-4D97-AF65-F5344CB8AC3E}">
        <p14:creationId xmlns="" xmlns:p14="http://schemas.microsoft.com/office/powerpoint/2010/main" val="31581155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1"/>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vsnittsrubrik eller citat Hifab-gul">
    <p:bg>
      <p:bgRef idx="1001">
        <a:schemeClr val="bg2"/>
      </p:bgRef>
    </p:bg>
    <p:spTree>
      <p:nvGrpSpPr>
        <p:cNvPr id="1" name=""/>
        <p:cNvGrpSpPr/>
        <p:nvPr/>
      </p:nvGrpSpPr>
      <p:grpSpPr>
        <a:xfrm>
          <a:off x="0" y="0"/>
          <a:ext cx="0" cy="0"/>
          <a:chOff x="0" y="0"/>
          <a:chExt cx="0" cy="0"/>
        </a:xfrm>
      </p:grpSpPr>
      <p:sp>
        <p:nvSpPr>
          <p:cNvPr id="11" name="Content Placeholder 2"/>
          <p:cNvSpPr>
            <a:spLocks noGrp="1"/>
          </p:cNvSpPr>
          <p:nvPr>
            <p:ph idx="1"/>
          </p:nvPr>
        </p:nvSpPr>
        <p:spPr>
          <a:xfrm>
            <a:off x="857252" y="2057400"/>
            <a:ext cx="7404653" cy="4038600"/>
          </a:xfrm>
          <a:prstGeom prst="rect">
            <a:avLst/>
          </a:prstGeom>
        </p:spPr>
        <p:txBody>
          <a:bodyPr/>
          <a:lstStyle>
            <a:lvl1pPr marL="45720" indent="0">
              <a:buClr>
                <a:schemeClr val="bg1"/>
              </a:buClr>
              <a:buSzPct val="100000"/>
              <a:buFont typeface="Wingdings" panose="05000000000000000000" pitchFamily="2" charset="2"/>
              <a:buNone/>
              <a:defRPr sz="6000">
                <a:solidFill>
                  <a:schemeClr val="bg1"/>
                </a:solidFill>
                <a:latin typeface="Garamond" panose="02020404030301010803" pitchFamily="18" charset="0"/>
              </a:defRPr>
            </a:lvl1pPr>
            <a:lvl2pPr marL="274320" indent="0">
              <a:buClr>
                <a:schemeClr val="bg1"/>
              </a:buClr>
              <a:buSzPct val="100000"/>
              <a:buFont typeface="Wingdings" panose="05000000000000000000" pitchFamily="2" charset="2"/>
              <a:buNone/>
              <a:defRPr>
                <a:solidFill>
                  <a:schemeClr val="bg1"/>
                </a:solidFill>
                <a:latin typeface="Garamond" panose="02020404030301010803" pitchFamily="18" charset="0"/>
              </a:defRPr>
            </a:lvl2pPr>
            <a:lvl3pPr marL="548640" indent="0">
              <a:buClr>
                <a:schemeClr val="bg1"/>
              </a:buClr>
              <a:buSzPct val="100000"/>
              <a:buFont typeface="Wingdings" panose="05000000000000000000" pitchFamily="2" charset="2"/>
              <a:buNone/>
              <a:defRPr>
                <a:solidFill>
                  <a:schemeClr val="bg1"/>
                </a:solidFill>
                <a:latin typeface="Garamond" panose="02020404030301010803" pitchFamily="18" charset="0"/>
              </a:defRPr>
            </a:lvl3pPr>
            <a:lvl4pPr marL="822960" indent="0">
              <a:buClr>
                <a:schemeClr val="bg1"/>
              </a:buClr>
              <a:buSzPct val="100000"/>
              <a:buFont typeface="Wingdings" panose="05000000000000000000" pitchFamily="2" charset="2"/>
              <a:buNone/>
              <a:defRPr>
                <a:solidFill>
                  <a:schemeClr val="bg1"/>
                </a:solidFill>
                <a:latin typeface="Garamond" panose="02020404030301010803" pitchFamily="18" charset="0"/>
              </a:defRPr>
            </a:lvl4pPr>
            <a:lvl5pPr marL="1097280" indent="0">
              <a:buClr>
                <a:schemeClr val="bg1"/>
              </a:buClr>
              <a:buSzPct val="100000"/>
              <a:buFont typeface="Wingdings" panose="05000000000000000000" pitchFamily="2" charset="2"/>
              <a:buNone/>
              <a:defRPr>
                <a:solidFill>
                  <a:schemeClr val="bg1"/>
                </a:solidFill>
                <a:latin typeface="Garamond" panose="02020404030301010803" pitchFamily="18" charset="0"/>
              </a:defRPr>
            </a:lvl5pPr>
          </a:lstStyle>
          <a:p>
            <a:pPr lvl="0"/>
            <a:r>
              <a:rPr lang="sv-SE" dirty="0" smtClean="0"/>
              <a:t>Klicka här för att ändra format på bakgrundstexten</a:t>
            </a:r>
          </a:p>
        </p:txBody>
      </p:sp>
    </p:spTree>
    <p:extLst>
      <p:ext uri="{BB962C8B-B14F-4D97-AF65-F5344CB8AC3E}">
        <p14:creationId xmlns="" xmlns:p14="http://schemas.microsoft.com/office/powerpoint/2010/main" val="30519050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vsnittsrubrik eller citat Hifab-röd">
    <p:bg>
      <p:bgPr>
        <a:solidFill>
          <a:schemeClr val="accent3"/>
        </a:solidFill>
        <a:effectLst/>
      </p:bgPr>
    </p:bg>
    <p:spTree>
      <p:nvGrpSpPr>
        <p:cNvPr id="1" name=""/>
        <p:cNvGrpSpPr/>
        <p:nvPr/>
      </p:nvGrpSpPr>
      <p:grpSpPr>
        <a:xfrm>
          <a:off x="0" y="0"/>
          <a:ext cx="0" cy="0"/>
          <a:chOff x="0" y="0"/>
          <a:chExt cx="0" cy="0"/>
        </a:xfrm>
      </p:grpSpPr>
      <p:sp>
        <p:nvSpPr>
          <p:cNvPr id="11" name="Content Placeholder 2"/>
          <p:cNvSpPr>
            <a:spLocks noGrp="1"/>
          </p:cNvSpPr>
          <p:nvPr>
            <p:ph idx="1"/>
          </p:nvPr>
        </p:nvSpPr>
        <p:spPr>
          <a:xfrm>
            <a:off x="857252" y="2057400"/>
            <a:ext cx="7404653" cy="4038600"/>
          </a:xfrm>
          <a:prstGeom prst="rect">
            <a:avLst/>
          </a:prstGeom>
        </p:spPr>
        <p:txBody>
          <a:bodyPr/>
          <a:lstStyle>
            <a:lvl1pPr marL="45720" indent="0">
              <a:buClr>
                <a:schemeClr val="bg1"/>
              </a:buClr>
              <a:buSzPct val="100000"/>
              <a:buFont typeface="Wingdings" panose="05000000000000000000" pitchFamily="2" charset="2"/>
              <a:buNone/>
              <a:defRPr sz="6000">
                <a:solidFill>
                  <a:schemeClr val="tx1"/>
                </a:solidFill>
                <a:latin typeface="Garamond" panose="02020404030301010803" pitchFamily="18" charset="0"/>
              </a:defRPr>
            </a:lvl1pPr>
            <a:lvl2pPr marL="274320" indent="0">
              <a:buClr>
                <a:schemeClr val="bg1"/>
              </a:buClr>
              <a:buSzPct val="100000"/>
              <a:buFont typeface="Wingdings" panose="05000000000000000000" pitchFamily="2" charset="2"/>
              <a:buNone/>
              <a:defRPr>
                <a:solidFill>
                  <a:schemeClr val="bg1"/>
                </a:solidFill>
                <a:latin typeface="Garamond" panose="02020404030301010803" pitchFamily="18" charset="0"/>
              </a:defRPr>
            </a:lvl2pPr>
            <a:lvl3pPr marL="548640" indent="0">
              <a:buClr>
                <a:schemeClr val="bg1"/>
              </a:buClr>
              <a:buSzPct val="100000"/>
              <a:buFont typeface="Wingdings" panose="05000000000000000000" pitchFamily="2" charset="2"/>
              <a:buNone/>
              <a:defRPr>
                <a:solidFill>
                  <a:schemeClr val="bg1"/>
                </a:solidFill>
                <a:latin typeface="Garamond" panose="02020404030301010803" pitchFamily="18" charset="0"/>
              </a:defRPr>
            </a:lvl3pPr>
            <a:lvl4pPr marL="822960" indent="0">
              <a:buClr>
                <a:schemeClr val="bg1"/>
              </a:buClr>
              <a:buSzPct val="100000"/>
              <a:buFont typeface="Wingdings" panose="05000000000000000000" pitchFamily="2" charset="2"/>
              <a:buNone/>
              <a:defRPr>
                <a:solidFill>
                  <a:schemeClr val="bg1"/>
                </a:solidFill>
                <a:latin typeface="Garamond" panose="02020404030301010803" pitchFamily="18" charset="0"/>
              </a:defRPr>
            </a:lvl4pPr>
            <a:lvl5pPr marL="1097280" indent="0">
              <a:buClr>
                <a:schemeClr val="bg1"/>
              </a:buClr>
              <a:buSzPct val="100000"/>
              <a:buFont typeface="Wingdings" panose="05000000000000000000" pitchFamily="2" charset="2"/>
              <a:buNone/>
              <a:defRPr>
                <a:solidFill>
                  <a:schemeClr val="bg1"/>
                </a:solidFill>
                <a:latin typeface="Garamond" panose="02020404030301010803" pitchFamily="18" charset="0"/>
              </a:defRPr>
            </a:lvl5pPr>
          </a:lstStyle>
          <a:p>
            <a:pPr lvl="0"/>
            <a:r>
              <a:rPr lang="sv-SE" dirty="0" smtClean="0"/>
              <a:t>Klicka här för att ändra format på bakgrundstexten</a:t>
            </a:r>
          </a:p>
        </p:txBody>
      </p:sp>
    </p:spTree>
    <p:extLst>
      <p:ext uri="{BB962C8B-B14F-4D97-AF65-F5344CB8AC3E}">
        <p14:creationId xmlns="" xmlns:p14="http://schemas.microsoft.com/office/powerpoint/2010/main" val="319264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vsnittsrubrik eller citat Hifab-grön">
    <p:bg>
      <p:bgPr>
        <a:solidFill>
          <a:schemeClr val="accent4"/>
        </a:solidFill>
        <a:effectLst/>
      </p:bgPr>
    </p:bg>
    <p:spTree>
      <p:nvGrpSpPr>
        <p:cNvPr id="1" name=""/>
        <p:cNvGrpSpPr/>
        <p:nvPr/>
      </p:nvGrpSpPr>
      <p:grpSpPr>
        <a:xfrm>
          <a:off x="0" y="0"/>
          <a:ext cx="0" cy="0"/>
          <a:chOff x="0" y="0"/>
          <a:chExt cx="0" cy="0"/>
        </a:xfrm>
      </p:grpSpPr>
      <p:sp>
        <p:nvSpPr>
          <p:cNvPr id="11" name="Content Placeholder 2"/>
          <p:cNvSpPr>
            <a:spLocks noGrp="1"/>
          </p:cNvSpPr>
          <p:nvPr>
            <p:ph idx="1"/>
          </p:nvPr>
        </p:nvSpPr>
        <p:spPr>
          <a:xfrm>
            <a:off x="857252" y="2057400"/>
            <a:ext cx="7404653" cy="4038600"/>
          </a:xfrm>
          <a:prstGeom prst="rect">
            <a:avLst/>
          </a:prstGeom>
        </p:spPr>
        <p:txBody>
          <a:bodyPr/>
          <a:lstStyle>
            <a:lvl1pPr marL="45720" indent="0">
              <a:buClr>
                <a:schemeClr val="bg1"/>
              </a:buClr>
              <a:buSzPct val="100000"/>
              <a:buFont typeface="Wingdings" panose="05000000000000000000" pitchFamily="2" charset="2"/>
              <a:buNone/>
              <a:defRPr sz="6000">
                <a:solidFill>
                  <a:schemeClr val="tx1"/>
                </a:solidFill>
                <a:latin typeface="Garamond" panose="02020404030301010803" pitchFamily="18" charset="0"/>
              </a:defRPr>
            </a:lvl1pPr>
            <a:lvl2pPr marL="274320" indent="0">
              <a:buClr>
                <a:schemeClr val="bg1"/>
              </a:buClr>
              <a:buSzPct val="100000"/>
              <a:buFont typeface="Wingdings" panose="05000000000000000000" pitchFamily="2" charset="2"/>
              <a:buNone/>
              <a:defRPr>
                <a:solidFill>
                  <a:schemeClr val="bg1"/>
                </a:solidFill>
                <a:latin typeface="Garamond" panose="02020404030301010803" pitchFamily="18" charset="0"/>
              </a:defRPr>
            </a:lvl2pPr>
            <a:lvl3pPr marL="548640" indent="0">
              <a:buClr>
                <a:schemeClr val="bg1"/>
              </a:buClr>
              <a:buSzPct val="100000"/>
              <a:buFont typeface="Wingdings" panose="05000000000000000000" pitchFamily="2" charset="2"/>
              <a:buNone/>
              <a:defRPr>
                <a:solidFill>
                  <a:schemeClr val="bg1"/>
                </a:solidFill>
                <a:latin typeface="Garamond" panose="02020404030301010803" pitchFamily="18" charset="0"/>
              </a:defRPr>
            </a:lvl3pPr>
            <a:lvl4pPr marL="822960" indent="0">
              <a:buClr>
                <a:schemeClr val="bg1"/>
              </a:buClr>
              <a:buSzPct val="100000"/>
              <a:buFont typeface="Wingdings" panose="05000000000000000000" pitchFamily="2" charset="2"/>
              <a:buNone/>
              <a:defRPr>
                <a:solidFill>
                  <a:schemeClr val="bg1"/>
                </a:solidFill>
                <a:latin typeface="Garamond" panose="02020404030301010803" pitchFamily="18" charset="0"/>
              </a:defRPr>
            </a:lvl4pPr>
            <a:lvl5pPr marL="1097280" indent="0">
              <a:buClr>
                <a:schemeClr val="bg1"/>
              </a:buClr>
              <a:buSzPct val="100000"/>
              <a:buFont typeface="Wingdings" panose="05000000000000000000" pitchFamily="2" charset="2"/>
              <a:buNone/>
              <a:defRPr>
                <a:solidFill>
                  <a:schemeClr val="bg1"/>
                </a:solidFill>
                <a:latin typeface="Garamond" panose="02020404030301010803" pitchFamily="18" charset="0"/>
              </a:defRPr>
            </a:lvl5pPr>
          </a:lstStyle>
          <a:p>
            <a:pPr lvl="0"/>
            <a:r>
              <a:rPr lang="sv-SE" dirty="0" smtClean="0"/>
              <a:t>Klicka här för att ändra format på bakgrundstexten</a:t>
            </a:r>
          </a:p>
        </p:txBody>
      </p:sp>
    </p:spTree>
    <p:extLst>
      <p:ext uri="{BB962C8B-B14F-4D97-AF65-F5344CB8AC3E}">
        <p14:creationId xmlns="" xmlns:p14="http://schemas.microsoft.com/office/powerpoint/2010/main" val="11829449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9"/>
            <a:ext cx="7886700" cy="2852737"/>
          </a:xfrm>
          <a:prstGeom prst="rect">
            <a:avLst/>
          </a:prstGeo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a:xfrm>
            <a:off x="628650" y="6356351"/>
            <a:ext cx="2057400" cy="365125"/>
          </a:xfrm>
          <a:prstGeom prst="rect">
            <a:avLst/>
          </a:prstGeom>
        </p:spPr>
        <p:txBody>
          <a:bodyPr/>
          <a:lstStyle/>
          <a:p>
            <a:pPr defTabSz="914400"/>
            <a:fld id="{2BD7D2DE-43A1-4636-9D8C-9E10B0F4ACEF}" type="datetimeFigureOut">
              <a:rPr lang="sv-SE" smtClean="0">
                <a:solidFill>
                  <a:srgbClr val="007898"/>
                </a:solidFill>
              </a:rPr>
              <a:pPr defTabSz="914400"/>
              <a:t>2017-06-14</a:t>
            </a:fld>
            <a:endParaRPr lang="sv-SE">
              <a:solidFill>
                <a:srgbClr val="007898"/>
              </a:solidFill>
            </a:endParaRPr>
          </a:p>
        </p:txBody>
      </p:sp>
      <p:sp>
        <p:nvSpPr>
          <p:cNvPr id="5" name="Platshållare för sidfot 4"/>
          <p:cNvSpPr>
            <a:spLocks noGrp="1"/>
          </p:cNvSpPr>
          <p:nvPr>
            <p:ph type="ftr" sz="quarter" idx="11"/>
          </p:nvPr>
        </p:nvSpPr>
        <p:spPr>
          <a:xfrm>
            <a:off x="3028950" y="6356351"/>
            <a:ext cx="3086100" cy="365125"/>
          </a:xfrm>
          <a:prstGeom prst="rect">
            <a:avLst/>
          </a:prstGeom>
        </p:spPr>
        <p:txBody>
          <a:bodyPr/>
          <a:lstStyle/>
          <a:p>
            <a:pPr defTabSz="914400"/>
            <a:endParaRPr lang="sv-SE">
              <a:solidFill>
                <a:srgbClr val="007898"/>
              </a:solidFill>
            </a:endParaRPr>
          </a:p>
        </p:txBody>
      </p:sp>
      <p:sp>
        <p:nvSpPr>
          <p:cNvPr id="6" name="Platshållare för bildnummer 5"/>
          <p:cNvSpPr>
            <a:spLocks noGrp="1"/>
          </p:cNvSpPr>
          <p:nvPr>
            <p:ph type="sldNum" sz="quarter" idx="12"/>
          </p:nvPr>
        </p:nvSpPr>
        <p:spPr>
          <a:xfrm>
            <a:off x="6457950" y="6356351"/>
            <a:ext cx="2057400" cy="365125"/>
          </a:xfrm>
          <a:prstGeom prst="rect">
            <a:avLst/>
          </a:prstGeom>
        </p:spPr>
        <p:txBody>
          <a:bodyPr/>
          <a:lstStyle/>
          <a:p>
            <a:pPr defTabSz="914400"/>
            <a:fld id="{2DCB92EA-90BA-48F1-A5D4-0CBE3863D1CB}" type="slidenum">
              <a:rPr lang="sv-SE" smtClean="0">
                <a:solidFill>
                  <a:srgbClr val="007898"/>
                </a:solidFill>
              </a:rPr>
              <a:pPr defTabSz="914400"/>
              <a:t>‹#›</a:t>
            </a:fld>
            <a:endParaRPr lang="sv-SE">
              <a:solidFill>
                <a:srgbClr val="007898"/>
              </a:solidFill>
            </a:endParaRPr>
          </a:p>
        </p:txBody>
      </p:sp>
    </p:spTree>
    <p:extLst>
      <p:ext uri="{BB962C8B-B14F-4D97-AF65-F5344CB8AC3E}">
        <p14:creationId xmlns="" xmlns:p14="http://schemas.microsoft.com/office/powerpoint/2010/main" val="3897456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1"/>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1"/>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7.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9.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3.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1.xml"/><Relationship Id="rId7" Type="http://schemas.openxmlformats.org/officeDocument/2006/relationships/image" Target="../media/image4.png"/><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theme" Target="../theme/theme7.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20.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theme" Target="../theme/theme8.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58800" y="586800"/>
            <a:ext cx="6738950" cy="1013400"/>
          </a:xfrm>
          <a:prstGeom prst="rect">
            <a:avLst/>
          </a:prstGeom>
        </p:spPr>
        <p:txBody>
          <a:bodyPr vert="horz" lIns="0" tIns="0" rIns="0" bIns="0" rtlCol="0" anchor="t" anchorCtr="0">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658800" y="1569601"/>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2601117176"/>
      </p:ext>
    </p:extLst>
  </p:cSld>
  <p:clrMap bg1="lt1" tx1="dk1" bg2="lt2" tx2="dk2" accent1="accent1" accent2="accent2" accent3="accent3" accent4="accent4" accent5="accent5" accent6="accent6" hlink="hlink" folHlink="folHlink"/>
  <p:sldLayoutIdLst>
    <p:sldLayoutId id="2147483763" r:id="rId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542925" indent="-36195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3" cstate="screen"/>
          <a:srcRect/>
          <a:stretch>
            <a:fillRect/>
          </a:stretch>
        </p:blipFill>
        <p:spPr>
          <a:xfrm flipH="1">
            <a:off x="0" y="6095563"/>
            <a:ext cx="9143998" cy="762436"/>
          </a:xfrm>
          <a:prstGeom prst="rect">
            <a:avLst/>
          </a:prstGeom>
        </p:spPr>
      </p:pic>
      <p:sp>
        <p:nvSpPr>
          <p:cNvPr id="2" name="Platshållare för rubrik 1"/>
          <p:cNvSpPr>
            <a:spLocks noGrp="1"/>
          </p:cNvSpPr>
          <p:nvPr>
            <p:ph type="title"/>
          </p:nvPr>
        </p:nvSpPr>
        <p:spPr>
          <a:xfrm>
            <a:off x="522000" y="475703"/>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1"/>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1"/>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1"/>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 xmlns:a14="http://schemas.microsoft.com/office/drawing/2010/main"/>
              </a:ext>
            </a:extLst>
          </a:blip>
          <a:stretch>
            <a:fillRect/>
          </a:stretch>
        </p:blipFill>
        <p:spPr>
          <a:xfrm>
            <a:off x="7397750" y="1"/>
            <a:ext cx="1746250" cy="977900"/>
          </a:xfrm>
          <a:prstGeom prst="rect">
            <a:avLst/>
          </a:prstGeom>
        </p:spPr>
      </p:pic>
    </p:spTree>
    <p:extLst>
      <p:ext uri="{BB962C8B-B14F-4D97-AF65-F5344CB8AC3E}">
        <p14:creationId xmlns="" xmlns:p14="http://schemas.microsoft.com/office/powerpoint/2010/main" val="2601117176"/>
      </p:ext>
    </p:extLst>
  </p:cSld>
  <p:clrMap bg1="lt1" tx1="dk1" bg2="lt2" tx2="dk2" accent1="accent1" accent2="accent2" accent3="accent3" accent4="accent4" accent5="accent5" accent6="accent6" hlink="hlink" folHlink="folHlink"/>
  <p:sldLayoutIdLst>
    <p:sldLayoutId id="2147483760" r:id="rId1"/>
    <p:sldLayoutId id="2147483874" r:id="rId2"/>
    <p:sldLayoutId id="2147483747" r:id="rId3"/>
    <p:sldLayoutId id="2147483869" r:id="rId4"/>
    <p:sldLayoutId id="2147483757" r:id="rId5"/>
    <p:sldLayoutId id="2147483753" r:id="rId6"/>
    <p:sldLayoutId id="2147483754" r:id="rId7"/>
    <p:sldLayoutId id="2147483755" r:id="rId8"/>
    <p:sldLayoutId id="2147483756" r:id="rId9"/>
    <p:sldLayoutId id="2147483758" r:id="rId10"/>
    <p:sldLayoutId id="2147483759"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Bildobjekt 9" descr="GBGstad-PPT-BKGR.jpg"/>
          <p:cNvPicPr>
            <a:picLocks noChangeAspect="1"/>
          </p:cNvPicPr>
          <p:nvPr/>
        </p:nvPicPr>
        <p:blipFill>
          <a:blip r:embed="rId13" cstate="screen"/>
          <a:srcRect/>
          <a:stretch>
            <a:fillRect/>
          </a:stretch>
        </p:blipFill>
        <p:spPr>
          <a:xfrm flipH="1">
            <a:off x="1" y="6257925"/>
            <a:ext cx="9143998" cy="600075"/>
          </a:xfrm>
          <a:prstGeom prst="rect">
            <a:avLst/>
          </a:prstGeom>
        </p:spPr>
      </p:pic>
      <p:sp>
        <p:nvSpPr>
          <p:cNvPr id="2" name="Platshållare för rubrik 1"/>
          <p:cNvSpPr>
            <a:spLocks noGrp="1"/>
          </p:cNvSpPr>
          <p:nvPr>
            <p:ph type="title"/>
          </p:nvPr>
        </p:nvSpPr>
        <p:spPr>
          <a:xfrm>
            <a:off x="522000" y="475703"/>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1"/>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1"/>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1"/>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 xmlns:a14="http://schemas.microsoft.com/office/drawing/2010/main"/>
              </a:ext>
            </a:extLst>
          </a:blip>
          <a:stretch>
            <a:fillRect/>
          </a:stretch>
        </p:blipFill>
        <p:spPr>
          <a:xfrm>
            <a:off x="7397750" y="1"/>
            <a:ext cx="1746250" cy="977900"/>
          </a:xfrm>
          <a:prstGeom prst="rect">
            <a:avLst/>
          </a:prstGeom>
        </p:spPr>
      </p:pic>
    </p:spTree>
    <p:extLst>
      <p:ext uri="{BB962C8B-B14F-4D97-AF65-F5344CB8AC3E}">
        <p14:creationId xmlns="" xmlns:p14="http://schemas.microsoft.com/office/powerpoint/2010/main" val="1920615702"/>
      </p:ext>
    </p:extLst>
  </p:cSld>
  <p:clrMap bg1="lt1" tx1="dk1" bg2="lt2" tx2="dk2" accent1="accent1" accent2="accent2" accent3="accent3" accent4="accent4" accent5="accent5" accent6="accent6" hlink="hlink" folHlink="folHlink"/>
  <p:sldLayoutIdLst>
    <p:sldLayoutId id="2147483811" r:id="rId1"/>
    <p:sldLayoutId id="2147483875" r:id="rId2"/>
    <p:sldLayoutId id="2147483812" r:id="rId3"/>
    <p:sldLayoutId id="2147483870" r:id="rId4"/>
    <p:sldLayoutId id="2147483813" r:id="rId5"/>
    <p:sldLayoutId id="2147483814" r:id="rId6"/>
    <p:sldLayoutId id="2147483815" r:id="rId7"/>
    <p:sldLayoutId id="2147483816" r:id="rId8"/>
    <p:sldLayoutId id="2147483817" r:id="rId9"/>
    <p:sldLayoutId id="2147483818" r:id="rId10"/>
    <p:sldLayoutId id="2147483819"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5" cstate="screen"/>
          <a:srcRect/>
          <a:stretch>
            <a:fillRect/>
          </a:stretch>
        </p:blipFill>
        <p:spPr>
          <a:xfrm flipH="1">
            <a:off x="2" y="6095564"/>
            <a:ext cx="9143997" cy="762435"/>
          </a:xfrm>
          <a:prstGeom prst="rect">
            <a:avLst/>
          </a:prstGeom>
        </p:spPr>
      </p:pic>
      <p:sp>
        <p:nvSpPr>
          <p:cNvPr id="2" name="Platshållare för rubrik 1"/>
          <p:cNvSpPr>
            <a:spLocks noGrp="1"/>
          </p:cNvSpPr>
          <p:nvPr>
            <p:ph type="title"/>
          </p:nvPr>
        </p:nvSpPr>
        <p:spPr>
          <a:xfrm>
            <a:off x="522000" y="475703"/>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1"/>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1"/>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1"/>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6" cstate="screen">
            <a:extLst>
              <a:ext uri="{28A0092B-C50C-407E-A947-70E740481C1C}">
                <a14:useLocalDpi xmlns="" xmlns:a14="http://schemas.microsoft.com/office/drawing/2010/main"/>
              </a:ext>
            </a:extLst>
          </a:blip>
          <a:stretch>
            <a:fillRect/>
          </a:stretch>
        </p:blipFill>
        <p:spPr>
          <a:xfrm>
            <a:off x="7397750" y="1"/>
            <a:ext cx="1746250"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sldLayoutIdLst>
    <p:sldLayoutId id="2147483822" r:id="rId1"/>
    <p:sldLayoutId id="2147483876" r:id="rId2"/>
    <p:sldLayoutId id="2147483823" r:id="rId3"/>
    <p:sldLayoutId id="2147483871" r:id="rId4"/>
    <p:sldLayoutId id="2147483824" r:id="rId5"/>
    <p:sldLayoutId id="2147483825" r:id="rId6"/>
    <p:sldLayoutId id="2147483826" r:id="rId7"/>
    <p:sldLayoutId id="2147483827" r:id="rId8"/>
    <p:sldLayoutId id="2147483828" r:id="rId9"/>
    <p:sldLayoutId id="2147483829" r:id="rId10"/>
    <p:sldLayoutId id="2147483830" r:id="rId11"/>
    <p:sldLayoutId id="2147483879" r:id="rId12"/>
    <p:sldLayoutId id="2147483880" r:id="rId13"/>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3" cstate="screen"/>
          <a:srcRect/>
          <a:stretch>
            <a:fillRect/>
          </a:stretch>
        </p:blipFill>
        <p:spPr>
          <a:xfrm flipH="1">
            <a:off x="2" y="6095563"/>
            <a:ext cx="9143997" cy="762435"/>
          </a:xfrm>
          <a:prstGeom prst="rect">
            <a:avLst/>
          </a:prstGeom>
        </p:spPr>
      </p:pic>
      <p:sp>
        <p:nvSpPr>
          <p:cNvPr id="2" name="Platshållare för rubrik 1"/>
          <p:cNvSpPr>
            <a:spLocks noGrp="1"/>
          </p:cNvSpPr>
          <p:nvPr>
            <p:ph type="title"/>
          </p:nvPr>
        </p:nvSpPr>
        <p:spPr>
          <a:xfrm>
            <a:off x="522000" y="475703"/>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1"/>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1"/>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1"/>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 xmlns:a14="http://schemas.microsoft.com/office/drawing/2010/main"/>
              </a:ext>
            </a:extLst>
          </a:blip>
          <a:stretch>
            <a:fillRect/>
          </a:stretch>
        </p:blipFill>
        <p:spPr>
          <a:xfrm>
            <a:off x="7397750" y="1"/>
            <a:ext cx="1746250" cy="977900"/>
          </a:xfrm>
          <a:prstGeom prst="rect">
            <a:avLst/>
          </a:prstGeom>
        </p:spPr>
      </p:pic>
    </p:spTree>
    <p:extLst>
      <p:ext uri="{BB962C8B-B14F-4D97-AF65-F5344CB8AC3E}">
        <p14:creationId xmlns="" xmlns:p14="http://schemas.microsoft.com/office/powerpoint/2010/main" val="238029816"/>
      </p:ext>
    </p:extLst>
  </p:cSld>
  <p:clrMap bg1="lt1" tx1="dk1" bg2="lt2" tx2="dk2" accent1="accent1" accent2="accent2" accent3="accent3" accent4="accent4" accent5="accent5" accent6="accent6" hlink="hlink" folHlink="folHlink"/>
  <p:sldLayoutIdLst>
    <p:sldLayoutId id="2147483833" r:id="rId1"/>
    <p:sldLayoutId id="2147483877" r:id="rId2"/>
    <p:sldLayoutId id="2147483834" r:id="rId3"/>
    <p:sldLayoutId id="2147483872" r:id="rId4"/>
    <p:sldLayoutId id="2147483835" r:id="rId5"/>
    <p:sldLayoutId id="2147483836" r:id="rId6"/>
    <p:sldLayoutId id="2147483837" r:id="rId7"/>
    <p:sldLayoutId id="2147483838" r:id="rId8"/>
    <p:sldLayoutId id="2147483839" r:id="rId9"/>
    <p:sldLayoutId id="2147483840" r:id="rId10"/>
    <p:sldLayoutId id="2147483841"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Bildobjekt 8" descr="GBGstad-PPT-BKGR.jpg"/>
          <p:cNvPicPr>
            <a:picLocks noChangeAspect="1"/>
          </p:cNvPicPr>
          <p:nvPr/>
        </p:nvPicPr>
        <p:blipFill>
          <a:blip r:embed="rId13" cstate="screen"/>
          <a:srcRect/>
          <a:stretch>
            <a:fillRect/>
          </a:stretch>
        </p:blipFill>
        <p:spPr>
          <a:xfrm flipH="1">
            <a:off x="0" y="6095563"/>
            <a:ext cx="9143996" cy="762435"/>
          </a:xfrm>
          <a:prstGeom prst="rect">
            <a:avLst/>
          </a:prstGeom>
        </p:spPr>
      </p:pic>
      <p:sp>
        <p:nvSpPr>
          <p:cNvPr id="2" name="Platshållare för rubrik 1"/>
          <p:cNvSpPr>
            <a:spLocks noGrp="1"/>
          </p:cNvSpPr>
          <p:nvPr>
            <p:ph type="title"/>
          </p:nvPr>
        </p:nvSpPr>
        <p:spPr>
          <a:xfrm>
            <a:off x="522000" y="475703"/>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1"/>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1"/>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1"/>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 xmlns:a14="http://schemas.microsoft.com/office/drawing/2010/main"/>
              </a:ext>
            </a:extLst>
          </a:blip>
          <a:stretch>
            <a:fillRect/>
          </a:stretch>
        </p:blipFill>
        <p:spPr>
          <a:xfrm>
            <a:off x="7397750" y="1"/>
            <a:ext cx="1746250" cy="977900"/>
          </a:xfrm>
          <a:prstGeom prst="rect">
            <a:avLst/>
          </a:prstGeom>
        </p:spPr>
      </p:pic>
    </p:spTree>
    <p:extLst>
      <p:ext uri="{BB962C8B-B14F-4D97-AF65-F5344CB8AC3E}">
        <p14:creationId xmlns="" xmlns:p14="http://schemas.microsoft.com/office/powerpoint/2010/main" val="777366014"/>
      </p:ext>
    </p:extLst>
  </p:cSld>
  <p:clrMap bg1="lt1" tx1="dk1" bg2="lt2" tx2="dk2" accent1="accent1" accent2="accent2" accent3="accent3" accent4="accent4" accent5="accent5" accent6="accent6" hlink="hlink" folHlink="folHlink"/>
  <p:sldLayoutIdLst>
    <p:sldLayoutId id="2147483844" r:id="rId1"/>
    <p:sldLayoutId id="2147483878" r:id="rId2"/>
    <p:sldLayoutId id="2147483845" r:id="rId3"/>
    <p:sldLayoutId id="2147483873" r:id="rId4"/>
    <p:sldLayoutId id="2147483846" r:id="rId5"/>
    <p:sldLayoutId id="2147483847" r:id="rId6"/>
    <p:sldLayoutId id="2147483848" r:id="rId7"/>
    <p:sldLayoutId id="2147483849" r:id="rId8"/>
    <p:sldLayoutId id="2147483850" r:id="rId9"/>
    <p:sldLayoutId id="2147483851" r:id="rId10"/>
    <p:sldLayoutId id="2147483852"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22000" y="475703"/>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1"/>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8" name="Bildobjekt 7" descr="Logo.png"/>
          <p:cNvPicPr>
            <a:picLocks noChangeAspect="1"/>
          </p:cNvPicPr>
          <p:nvPr/>
        </p:nvPicPr>
        <p:blipFill>
          <a:blip r:embed="rId7" cstate="screen">
            <a:extLst>
              <a:ext uri="{28A0092B-C50C-407E-A947-70E740481C1C}">
                <a14:useLocalDpi xmlns="" xmlns:a14="http://schemas.microsoft.com/office/drawing/2010/main"/>
              </a:ext>
            </a:extLst>
          </a:blip>
          <a:stretch>
            <a:fillRect/>
          </a:stretch>
        </p:blipFill>
        <p:spPr>
          <a:xfrm>
            <a:off x="7397750" y="1"/>
            <a:ext cx="1746250" cy="977900"/>
          </a:xfrm>
          <a:prstGeom prst="rect">
            <a:avLst/>
          </a:prstGeom>
        </p:spPr>
      </p:pic>
    </p:spTree>
    <p:extLst>
      <p:ext uri="{BB962C8B-B14F-4D97-AF65-F5344CB8AC3E}">
        <p14:creationId xmlns="" xmlns:p14="http://schemas.microsoft.com/office/powerpoint/2010/main" val="2384584074"/>
      </p:ext>
    </p:extLst>
  </p:cSld>
  <p:clrMap bg1="lt1" tx1="dk1" bg2="lt2" tx2="dk2" accent1="accent1" accent2="accent2" accent3="accent3" accent4="accent4" accent5="accent5" accent6="accent6" hlink="hlink" folHlink="folHlink"/>
  <p:sldLayoutIdLst>
    <p:sldLayoutId id="2147483864" r:id="rId1"/>
    <p:sldLayoutId id="2147483868" r:id="rId2"/>
    <p:sldLayoutId id="2147483865" r:id="rId3"/>
    <p:sldLayoutId id="2147483866" r:id="rId4"/>
    <p:sldLayoutId id="2147483867" r:id="rId5"/>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alpha val="65000"/>
          </a:schemeClr>
        </a:solidFill>
        <a:effectLst/>
      </p:bgPr>
    </p:bg>
    <p:spTree>
      <p:nvGrpSpPr>
        <p:cNvPr id="1" name=""/>
        <p:cNvGrpSpPr/>
        <p:nvPr/>
      </p:nvGrpSpPr>
      <p:grpSpPr>
        <a:xfrm>
          <a:off x="0" y="0"/>
          <a:ext cx="0" cy="0"/>
          <a:chOff x="0" y="0"/>
          <a:chExt cx="0" cy="0"/>
        </a:xfrm>
      </p:grpSpPr>
      <p:pic>
        <p:nvPicPr>
          <p:cNvPr id="2" name="Bildobjekt 1"/>
          <p:cNvPicPr>
            <a:picLocks noChangeAspect="1"/>
          </p:cNvPicPr>
          <p:nvPr/>
        </p:nvPicPr>
        <p:blipFill>
          <a:blip r:embed="rId12"/>
          <a:stretch>
            <a:fillRect/>
          </a:stretch>
        </p:blipFill>
        <p:spPr>
          <a:xfrm>
            <a:off x="7948338" y="5676900"/>
            <a:ext cx="1195664" cy="867498"/>
          </a:xfrm>
          <a:prstGeom prst="rect">
            <a:avLst/>
          </a:prstGeom>
        </p:spPr>
      </p:pic>
      <p:pic>
        <p:nvPicPr>
          <p:cNvPr id="3" name="Bildobjekt 2"/>
          <p:cNvPicPr>
            <a:picLocks noChangeAspect="1"/>
          </p:cNvPicPr>
          <p:nvPr userDrawn="1"/>
        </p:nvPicPr>
        <p:blipFill>
          <a:blip r:embed="rId12"/>
          <a:stretch>
            <a:fillRect/>
          </a:stretch>
        </p:blipFill>
        <p:spPr>
          <a:xfrm>
            <a:off x="7948338" y="5676900"/>
            <a:ext cx="1195664" cy="867498"/>
          </a:xfrm>
          <a:prstGeom prst="rect">
            <a:avLst/>
          </a:prstGeom>
        </p:spPr>
      </p:pic>
    </p:spTree>
    <p:extLst>
      <p:ext uri="{BB962C8B-B14F-4D97-AF65-F5344CB8AC3E}">
        <p14:creationId xmlns="" xmlns:p14="http://schemas.microsoft.com/office/powerpoint/2010/main" val="312065591"/>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hyperlink" Target="http://www.h&#229;llbaralivsstilar.se/"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hallbaralivsstilar.se/" TargetMode="External"/><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COLOURBOX1757466.jpg"/>
          <p:cNvPicPr>
            <a:picLocks noGrp="1" noChangeAspect="1"/>
          </p:cNvPicPr>
          <p:nvPr>
            <p:ph type="pic" sz="quarter" idx="15"/>
          </p:nvPr>
        </p:nvPicPr>
        <p:blipFill>
          <a:blip r:embed="rId3"/>
          <a:srcRect l="16195" r="16195"/>
          <a:stretch>
            <a:fillRect/>
          </a:stretch>
        </p:blipFill>
        <p:spPr/>
      </p:pic>
      <p:sp>
        <p:nvSpPr>
          <p:cNvPr id="3" name="Rubrik 2"/>
          <p:cNvSpPr>
            <a:spLocks noGrp="1"/>
          </p:cNvSpPr>
          <p:nvPr>
            <p:ph type="title"/>
          </p:nvPr>
        </p:nvSpPr>
        <p:spPr>
          <a:xfrm>
            <a:off x="2752596" y="3248650"/>
            <a:ext cx="5486252" cy="3445839"/>
          </a:xfrm>
        </p:spPr>
        <p:txBody>
          <a:bodyPr/>
          <a:lstStyle/>
          <a:p>
            <a:pPr algn="ctr"/>
            <a:r>
              <a:rPr lang="sv-SE" dirty="0" smtClean="0"/>
              <a:t>Hållbara livsstilar</a:t>
            </a:r>
            <a:br>
              <a:rPr lang="sv-SE" dirty="0" smtClean="0"/>
            </a:br>
            <a:r>
              <a:rPr lang="sv-SE" sz="2000" dirty="0" smtClean="0"/>
              <a:t>- genomförande, utvärderande och lärande</a:t>
            </a:r>
            <a:br>
              <a:rPr lang="sv-SE" sz="2000" dirty="0" smtClean="0"/>
            </a:br>
            <a:r>
              <a:rPr lang="sv-SE" sz="2000" dirty="0" smtClean="0"/>
              <a:t/>
            </a:r>
            <a:br>
              <a:rPr lang="sv-SE" sz="2000" dirty="0" smtClean="0"/>
            </a:br>
            <a:r>
              <a:rPr lang="sv-SE" sz="2000" dirty="0" smtClean="0"/>
              <a:t/>
            </a:r>
            <a:br>
              <a:rPr lang="sv-SE" sz="2000" dirty="0" smtClean="0"/>
            </a:br>
            <a:r>
              <a:rPr lang="sv-SE" sz="2000" dirty="0" smtClean="0"/>
              <a:t/>
            </a:r>
            <a:br>
              <a:rPr lang="sv-SE" sz="2000" dirty="0" smtClean="0"/>
            </a:br>
            <a:r>
              <a:rPr lang="sv-SE" sz="2000" dirty="0" smtClean="0"/>
              <a:t/>
            </a:r>
            <a:br>
              <a:rPr lang="sv-SE" sz="2000" dirty="0" smtClean="0"/>
            </a:br>
            <a:r>
              <a:rPr lang="sv-SE" sz="2000" dirty="0" smtClean="0"/>
              <a:t/>
            </a:r>
            <a:br>
              <a:rPr lang="sv-SE" sz="2000" dirty="0" smtClean="0"/>
            </a:br>
            <a:r>
              <a:rPr lang="sv-SE" sz="2000" dirty="0" smtClean="0"/>
              <a:t/>
            </a:r>
            <a:br>
              <a:rPr lang="sv-SE" sz="2000" dirty="0" smtClean="0"/>
            </a:br>
            <a:r>
              <a:rPr lang="sv-SE" sz="1800" i="1" dirty="0" smtClean="0"/>
              <a:t>Projektet finansieras av Energimyndigheten</a:t>
            </a:r>
            <a:endParaRPr lang="sv-SE" sz="1800" i="1"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Platshållare för innehåll 1"/>
          <p:cNvSpPr>
            <a:spLocks noGrp="1"/>
          </p:cNvSpPr>
          <p:nvPr>
            <p:ph idx="1"/>
          </p:nvPr>
        </p:nvSpPr>
        <p:spPr bwMode="auto">
          <a:xfrm>
            <a:off x="984250" y="2427288"/>
            <a:ext cx="7381875" cy="3884612"/>
          </a:xfrm>
          <a:noFill/>
          <a:ln>
            <a:miter lim="800000"/>
            <a:headEnd/>
            <a:tailEnd/>
          </a:ln>
        </p:spPr>
        <p:txBody>
          <a:bodyPr vert="horz" wrap="square" lIns="91440" tIns="45720" rIns="91440" bIns="45720" numCol="1" anchor="t" anchorCtr="0" compatLnSpc="1">
            <a:prstTxWarp prst="textNoShape">
              <a:avLst/>
            </a:prstTxWarp>
          </a:bodyPr>
          <a:lstStyle/>
          <a:p>
            <a:r>
              <a:rPr lang="sv-SE" b="1" smtClean="0">
                <a:latin typeface="Arial" charset="0"/>
                <a:cs typeface="Arial" charset="0"/>
              </a:rPr>
              <a:t>VAD BEHÖVER VI FÖRÄNDRA?</a:t>
            </a:r>
          </a:p>
          <a:p>
            <a:r>
              <a:rPr lang="sv-SE" smtClean="0">
                <a:latin typeface="Arial" charset="0"/>
                <a:cs typeface="Arial" charset="0"/>
              </a:rPr>
              <a:t>• Minska varukonsumtionen i förhållande till tjänstekonsumtion</a:t>
            </a:r>
          </a:p>
          <a:p>
            <a:r>
              <a:rPr lang="sv-SE" smtClean="0">
                <a:latin typeface="Arial" charset="0"/>
                <a:cs typeface="Arial" charset="0"/>
              </a:rPr>
              <a:t>• Öka möjligheterna till att låna, byta, dela och hyra</a:t>
            </a:r>
          </a:p>
          <a:p>
            <a:r>
              <a:rPr lang="sv-SE" smtClean="0">
                <a:latin typeface="Arial" charset="0"/>
                <a:cs typeface="Arial" charset="0"/>
              </a:rPr>
              <a:t>• Minska slit och släng och istället reparera varor</a:t>
            </a:r>
          </a:p>
          <a:p>
            <a:r>
              <a:rPr lang="sv-SE" smtClean="0">
                <a:latin typeface="Arial" charset="0"/>
                <a:cs typeface="Arial" charset="0"/>
              </a:rPr>
              <a:t>• Minska avfallsmängderna</a:t>
            </a:r>
          </a:p>
        </p:txBody>
      </p:sp>
      <p:sp>
        <p:nvSpPr>
          <p:cNvPr id="301059" name="Rubrik 2"/>
          <p:cNvSpPr>
            <a:spLocks noGrp="1"/>
          </p:cNvSpPr>
          <p:nvPr>
            <p:ph type="title"/>
          </p:nvPr>
        </p:nvSpPr>
        <p:spPr bwMode="auto">
          <a:xfrm>
            <a:off x="984250" y="747713"/>
            <a:ext cx="7650163" cy="984250"/>
          </a:xfrm>
          <a:noFill/>
          <a:ln>
            <a:miter lim="800000"/>
            <a:headEnd/>
            <a:tailEnd/>
          </a:ln>
        </p:spPr>
        <p:txBody>
          <a:bodyPr wrap="square" lIns="91440" tIns="45720" rIns="91440" bIns="45720" numCol="1" anchor="t" anchorCtr="0" compatLnSpc="1">
            <a:prstTxWarp prst="textNoShape">
              <a:avLst/>
            </a:prstTxWarp>
          </a:bodyPr>
          <a:lstStyle/>
          <a:p>
            <a:r>
              <a:rPr lang="sv-SE" smtClean="0">
                <a:latin typeface="Arial" charset="0"/>
                <a:cs typeface="Arial" charset="0"/>
              </a:rPr>
              <a:t>Konsumtion</a:t>
            </a:r>
          </a:p>
        </p:txBody>
      </p:sp>
      <p:pic>
        <p:nvPicPr>
          <p:cNvPr id="301060" name="Bildobjekt 4" descr="Kopa.png"/>
          <p:cNvPicPr>
            <a:picLocks noChangeAspect="1"/>
          </p:cNvPicPr>
          <p:nvPr/>
        </p:nvPicPr>
        <p:blipFill>
          <a:blip r:embed="rId3"/>
          <a:srcRect/>
          <a:stretch>
            <a:fillRect/>
          </a:stretch>
        </p:blipFill>
        <p:spPr bwMode="auto">
          <a:xfrm>
            <a:off x="7146925" y="592138"/>
            <a:ext cx="1219200" cy="161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Platshållare för innehåll 1"/>
          <p:cNvSpPr>
            <a:spLocks noGrp="1"/>
          </p:cNvSpPr>
          <p:nvPr>
            <p:ph idx="1"/>
          </p:nvPr>
        </p:nvSpPr>
        <p:spPr bwMode="auto">
          <a:xfrm>
            <a:off x="984250" y="2427288"/>
            <a:ext cx="7381875" cy="3884612"/>
          </a:xfrm>
          <a:noFill/>
          <a:ln>
            <a:miter lim="800000"/>
            <a:headEnd/>
            <a:tailEnd/>
          </a:ln>
        </p:spPr>
        <p:txBody>
          <a:bodyPr vert="horz" wrap="square" lIns="91440" tIns="45720" rIns="91440" bIns="45720" numCol="1" anchor="t" anchorCtr="0" compatLnSpc="1">
            <a:prstTxWarp prst="textNoShape">
              <a:avLst/>
            </a:prstTxWarp>
          </a:bodyPr>
          <a:lstStyle/>
          <a:p>
            <a:r>
              <a:rPr lang="sv-SE" b="1" smtClean="0">
                <a:latin typeface="Arial" charset="0"/>
                <a:cs typeface="Arial" charset="0"/>
              </a:rPr>
              <a:t>VAD BEHÖVER VI FÖRÄNDRA?</a:t>
            </a:r>
          </a:p>
          <a:p>
            <a:r>
              <a:rPr lang="sv-SE" smtClean="0">
                <a:latin typeface="Arial" charset="0"/>
                <a:cs typeface="Arial" charset="0"/>
              </a:rPr>
              <a:t>• Öka andelen cykel- och gångresor</a:t>
            </a:r>
          </a:p>
          <a:p>
            <a:r>
              <a:rPr lang="sv-SE" smtClean="0">
                <a:latin typeface="Arial" charset="0"/>
                <a:cs typeface="Arial" charset="0"/>
              </a:rPr>
              <a:t>• Öka andelen kollektivtrafikresor</a:t>
            </a:r>
          </a:p>
          <a:p>
            <a:r>
              <a:rPr lang="sv-SE" smtClean="0">
                <a:latin typeface="Arial" charset="0"/>
                <a:cs typeface="Arial" charset="0"/>
              </a:rPr>
              <a:t>• Minska andelen bilresor</a:t>
            </a:r>
          </a:p>
          <a:p>
            <a:r>
              <a:rPr lang="sv-SE" smtClean="0">
                <a:latin typeface="Arial" charset="0"/>
                <a:cs typeface="Arial" charset="0"/>
              </a:rPr>
              <a:t>• Minska flygresandet</a:t>
            </a:r>
          </a:p>
        </p:txBody>
      </p:sp>
      <p:sp>
        <p:nvSpPr>
          <p:cNvPr id="302083" name="Rubrik 2"/>
          <p:cNvSpPr>
            <a:spLocks noGrp="1"/>
          </p:cNvSpPr>
          <p:nvPr>
            <p:ph type="title"/>
          </p:nvPr>
        </p:nvSpPr>
        <p:spPr bwMode="auto">
          <a:xfrm>
            <a:off x="984250" y="747713"/>
            <a:ext cx="7650163" cy="984250"/>
          </a:xfrm>
          <a:noFill/>
          <a:ln>
            <a:miter lim="800000"/>
            <a:headEnd/>
            <a:tailEnd/>
          </a:ln>
        </p:spPr>
        <p:txBody>
          <a:bodyPr wrap="square" lIns="91440" tIns="45720" rIns="91440" bIns="45720" numCol="1" anchor="t" anchorCtr="0" compatLnSpc="1">
            <a:prstTxWarp prst="textNoShape">
              <a:avLst/>
            </a:prstTxWarp>
          </a:bodyPr>
          <a:lstStyle/>
          <a:p>
            <a:r>
              <a:rPr lang="sv-SE" smtClean="0">
                <a:latin typeface="Arial" charset="0"/>
                <a:cs typeface="Arial" charset="0"/>
              </a:rPr>
              <a:t>Resor</a:t>
            </a:r>
          </a:p>
        </p:txBody>
      </p:sp>
      <p:pic>
        <p:nvPicPr>
          <p:cNvPr id="302084" name="Bildobjekt 4" descr="RESA2.png"/>
          <p:cNvPicPr>
            <a:picLocks noChangeAspect="1"/>
          </p:cNvPicPr>
          <p:nvPr/>
        </p:nvPicPr>
        <p:blipFill>
          <a:blip r:embed="rId3"/>
          <a:srcRect/>
          <a:stretch>
            <a:fillRect/>
          </a:stretch>
        </p:blipFill>
        <p:spPr bwMode="auto">
          <a:xfrm>
            <a:off x="5675313" y="2227263"/>
            <a:ext cx="2516187" cy="2014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Platshållare för innehåll 1"/>
          <p:cNvSpPr>
            <a:spLocks noGrp="1"/>
          </p:cNvSpPr>
          <p:nvPr>
            <p:ph idx="1"/>
          </p:nvPr>
        </p:nvSpPr>
        <p:spPr bwMode="auto">
          <a:xfrm>
            <a:off x="984250" y="2427288"/>
            <a:ext cx="7381875" cy="3884612"/>
          </a:xfrm>
          <a:noFill/>
          <a:ln>
            <a:miter lim="800000"/>
            <a:headEnd/>
            <a:tailEnd/>
          </a:ln>
        </p:spPr>
        <p:txBody>
          <a:bodyPr vert="horz" wrap="square" lIns="91440" tIns="45720" rIns="91440" bIns="45720" numCol="1" anchor="t" anchorCtr="0" compatLnSpc="1">
            <a:prstTxWarp prst="textNoShape">
              <a:avLst/>
            </a:prstTxWarp>
          </a:bodyPr>
          <a:lstStyle/>
          <a:p>
            <a:r>
              <a:rPr lang="sv-SE" b="1" smtClean="0">
                <a:latin typeface="Arial" charset="0"/>
                <a:cs typeface="Arial" charset="0"/>
              </a:rPr>
              <a:t>VAD BEHÖVER VI FÖRÄNDRA?</a:t>
            </a:r>
          </a:p>
          <a:p>
            <a:r>
              <a:rPr lang="sv-SE" smtClean="0">
                <a:latin typeface="Arial" charset="0"/>
                <a:cs typeface="Arial" charset="0"/>
              </a:rPr>
              <a:t>• Öka andelen hållbara fritidsaktiviteter</a:t>
            </a:r>
          </a:p>
          <a:p>
            <a:r>
              <a:rPr lang="sv-SE" smtClean="0">
                <a:latin typeface="Arial" charset="0"/>
                <a:cs typeface="Arial" charset="0"/>
              </a:rPr>
              <a:t>• Öka vistelsen utomhus och i naturen</a:t>
            </a:r>
          </a:p>
          <a:p>
            <a:r>
              <a:rPr lang="sv-SE" smtClean="0">
                <a:latin typeface="Arial" charset="0"/>
                <a:cs typeface="Arial" charset="0"/>
              </a:rPr>
              <a:t>• Minska flygresandet och semestra mer lokalt</a:t>
            </a:r>
          </a:p>
        </p:txBody>
      </p:sp>
      <p:sp>
        <p:nvSpPr>
          <p:cNvPr id="303107" name="Rubrik 2"/>
          <p:cNvSpPr>
            <a:spLocks noGrp="1"/>
          </p:cNvSpPr>
          <p:nvPr>
            <p:ph type="title"/>
          </p:nvPr>
        </p:nvSpPr>
        <p:spPr bwMode="auto">
          <a:xfrm>
            <a:off x="984250" y="747713"/>
            <a:ext cx="7650163" cy="984250"/>
          </a:xfrm>
          <a:noFill/>
          <a:ln>
            <a:miter lim="800000"/>
            <a:headEnd/>
            <a:tailEnd/>
          </a:ln>
        </p:spPr>
        <p:txBody>
          <a:bodyPr wrap="square" lIns="91440" tIns="45720" rIns="91440" bIns="45720" numCol="1" anchor="t" anchorCtr="0" compatLnSpc="1">
            <a:prstTxWarp prst="textNoShape">
              <a:avLst/>
            </a:prstTxWarp>
          </a:bodyPr>
          <a:lstStyle/>
          <a:p>
            <a:r>
              <a:rPr lang="sv-SE" smtClean="0">
                <a:latin typeface="Arial" charset="0"/>
                <a:cs typeface="Arial" charset="0"/>
              </a:rPr>
              <a:t>Fritid</a:t>
            </a:r>
          </a:p>
        </p:txBody>
      </p:sp>
      <p:pic>
        <p:nvPicPr>
          <p:cNvPr id="303108" name="Bildobjekt 3" descr="FRITID.png"/>
          <p:cNvPicPr>
            <a:picLocks noChangeAspect="1"/>
          </p:cNvPicPr>
          <p:nvPr/>
        </p:nvPicPr>
        <p:blipFill>
          <a:blip r:embed="rId3"/>
          <a:srcRect/>
          <a:stretch>
            <a:fillRect/>
          </a:stretch>
        </p:blipFill>
        <p:spPr bwMode="auto">
          <a:xfrm>
            <a:off x="6600825" y="436563"/>
            <a:ext cx="17653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Platshållare för innehåll 1"/>
          <p:cNvSpPr>
            <a:spLocks noGrp="1"/>
          </p:cNvSpPr>
          <p:nvPr>
            <p:ph idx="1"/>
          </p:nvPr>
        </p:nvSpPr>
        <p:spPr bwMode="auto">
          <a:xfrm>
            <a:off x="984250" y="2427288"/>
            <a:ext cx="7381875" cy="3884612"/>
          </a:xfrm>
          <a:noFill/>
          <a:ln>
            <a:miter lim="800000"/>
            <a:headEnd/>
            <a:tailEnd/>
          </a:ln>
        </p:spPr>
        <p:txBody>
          <a:bodyPr vert="horz" wrap="square" lIns="91440" tIns="45720" rIns="91440" bIns="45720" numCol="1" anchor="t" anchorCtr="0" compatLnSpc="1">
            <a:prstTxWarp prst="textNoShape">
              <a:avLst/>
            </a:prstTxWarp>
          </a:bodyPr>
          <a:lstStyle/>
          <a:p>
            <a:r>
              <a:rPr lang="sv-SE" b="1" smtClean="0">
                <a:latin typeface="Arial" charset="0"/>
                <a:cs typeface="Arial" charset="0"/>
              </a:rPr>
              <a:t>VAD BEHÖVER VI FÖRÄNDRA?</a:t>
            </a:r>
          </a:p>
          <a:p>
            <a:pPr>
              <a:buFont typeface="Arial" charset="0"/>
              <a:buChar char="•"/>
            </a:pPr>
            <a:r>
              <a:rPr lang="sv-SE" smtClean="0">
                <a:latin typeface="Arial" charset="0"/>
                <a:cs typeface="Arial" charset="0"/>
              </a:rPr>
              <a:t> Flexibla arbetsplatsmodeller för att minska resande till arbetsplatsen och minimera utsläpp och tidsåtgång</a:t>
            </a:r>
          </a:p>
          <a:p>
            <a:pPr>
              <a:buFont typeface="Arial" charset="0"/>
              <a:buChar char="•"/>
            </a:pPr>
            <a:r>
              <a:rPr lang="sv-SE" smtClean="0">
                <a:latin typeface="Arial" charset="0"/>
                <a:cs typeface="Arial" charset="0"/>
              </a:rPr>
              <a:t> Olika arbetsplatsinitiativ för att minska stress</a:t>
            </a:r>
          </a:p>
        </p:txBody>
      </p:sp>
      <p:sp>
        <p:nvSpPr>
          <p:cNvPr id="304131" name="Rubrik 2"/>
          <p:cNvSpPr>
            <a:spLocks noGrp="1"/>
          </p:cNvSpPr>
          <p:nvPr>
            <p:ph type="title"/>
          </p:nvPr>
        </p:nvSpPr>
        <p:spPr bwMode="auto">
          <a:xfrm>
            <a:off x="984250" y="747713"/>
            <a:ext cx="7650163" cy="984250"/>
          </a:xfrm>
          <a:noFill/>
          <a:ln>
            <a:miter lim="800000"/>
            <a:headEnd/>
            <a:tailEnd/>
          </a:ln>
        </p:spPr>
        <p:txBody>
          <a:bodyPr wrap="square" lIns="91440" tIns="45720" rIns="91440" bIns="45720" numCol="1" anchor="t" anchorCtr="0" compatLnSpc="1">
            <a:prstTxWarp prst="textNoShape">
              <a:avLst/>
            </a:prstTxWarp>
          </a:bodyPr>
          <a:lstStyle/>
          <a:p>
            <a:r>
              <a:rPr lang="sv-SE" smtClean="0">
                <a:latin typeface="Arial" charset="0"/>
                <a:cs typeface="Arial" charset="0"/>
              </a:rPr>
              <a:t>Arbete och utbildning</a:t>
            </a:r>
          </a:p>
        </p:txBody>
      </p:sp>
      <p:pic>
        <p:nvPicPr>
          <p:cNvPr id="304132" name="Bildobjekt 4" descr="ARBETA OCH UTBILDA SIG2.png"/>
          <p:cNvPicPr>
            <a:picLocks noChangeAspect="1"/>
          </p:cNvPicPr>
          <p:nvPr/>
        </p:nvPicPr>
        <p:blipFill>
          <a:blip r:embed="rId3"/>
          <a:srcRect/>
          <a:stretch>
            <a:fillRect/>
          </a:stretch>
        </p:blipFill>
        <p:spPr bwMode="auto">
          <a:xfrm>
            <a:off x="6532563" y="561975"/>
            <a:ext cx="1587500" cy="158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Platshållare för innehåll 1"/>
          <p:cNvSpPr>
            <a:spLocks noGrp="1"/>
          </p:cNvSpPr>
          <p:nvPr>
            <p:ph idx="1"/>
          </p:nvPr>
        </p:nvSpPr>
        <p:spPr bwMode="auto">
          <a:xfrm>
            <a:off x="984250" y="2427288"/>
            <a:ext cx="7381875" cy="3884612"/>
          </a:xfrm>
          <a:noFill/>
          <a:ln>
            <a:miter lim="800000"/>
            <a:headEnd/>
            <a:tailEnd/>
          </a:ln>
        </p:spPr>
        <p:txBody>
          <a:bodyPr vert="horz" wrap="square" lIns="91440" tIns="45720" rIns="91440" bIns="45720" numCol="1" anchor="t" anchorCtr="0" compatLnSpc="1">
            <a:prstTxWarp prst="textNoShape">
              <a:avLst/>
            </a:prstTxWarp>
          </a:bodyPr>
          <a:lstStyle/>
          <a:p>
            <a:r>
              <a:rPr lang="sv-SE" b="1" smtClean="0">
                <a:latin typeface="Arial" charset="0"/>
                <a:cs typeface="Arial" charset="0"/>
              </a:rPr>
              <a:t>VAD BEHÖVER VI FÖRÄNDRA?</a:t>
            </a:r>
          </a:p>
          <a:p>
            <a:r>
              <a:rPr lang="sv-SE" smtClean="0">
                <a:latin typeface="Arial" charset="0"/>
                <a:cs typeface="Arial" charset="0"/>
              </a:rPr>
              <a:t>• Underlätta för engagemang i civilsamhället</a:t>
            </a:r>
          </a:p>
          <a:p>
            <a:r>
              <a:rPr lang="sv-SE" smtClean="0">
                <a:latin typeface="Arial" charset="0"/>
                <a:cs typeface="Arial" charset="0"/>
              </a:rPr>
              <a:t>• Öka det lokala ansvarskännandet</a:t>
            </a:r>
          </a:p>
          <a:p>
            <a:r>
              <a:rPr lang="sv-SE" smtClean="0">
                <a:latin typeface="Arial" charset="0"/>
                <a:cs typeface="Arial" charset="0"/>
              </a:rPr>
              <a:t>• Minska utanförskap</a:t>
            </a:r>
          </a:p>
        </p:txBody>
      </p:sp>
      <p:sp>
        <p:nvSpPr>
          <p:cNvPr id="305155" name="Rubrik 2"/>
          <p:cNvSpPr>
            <a:spLocks noGrp="1"/>
          </p:cNvSpPr>
          <p:nvPr>
            <p:ph type="title"/>
          </p:nvPr>
        </p:nvSpPr>
        <p:spPr bwMode="auto">
          <a:xfrm>
            <a:off x="984250" y="747713"/>
            <a:ext cx="7650163" cy="984250"/>
          </a:xfrm>
          <a:noFill/>
          <a:ln>
            <a:miter lim="800000"/>
            <a:headEnd/>
            <a:tailEnd/>
          </a:ln>
        </p:spPr>
        <p:txBody>
          <a:bodyPr wrap="square" lIns="91440" tIns="45720" rIns="91440" bIns="45720" numCol="1" anchor="t" anchorCtr="0" compatLnSpc="1">
            <a:prstTxWarp prst="textNoShape">
              <a:avLst/>
            </a:prstTxWarp>
          </a:bodyPr>
          <a:lstStyle/>
          <a:p>
            <a:r>
              <a:rPr lang="sv-SE" smtClean="0">
                <a:latin typeface="Arial" charset="0"/>
                <a:cs typeface="Arial" charset="0"/>
              </a:rPr>
              <a:t>Samhällsengagemang</a:t>
            </a:r>
          </a:p>
        </p:txBody>
      </p:sp>
      <p:pic>
        <p:nvPicPr>
          <p:cNvPr id="305156" name="Bildobjekt 4" descr="SAMHALLSENGAGEMANG2.png"/>
          <p:cNvPicPr>
            <a:picLocks noChangeAspect="1"/>
          </p:cNvPicPr>
          <p:nvPr/>
        </p:nvPicPr>
        <p:blipFill>
          <a:blip r:embed="rId3"/>
          <a:srcRect/>
          <a:stretch>
            <a:fillRect/>
          </a:stretch>
        </p:blipFill>
        <p:spPr bwMode="auto">
          <a:xfrm>
            <a:off x="6435725" y="2065338"/>
            <a:ext cx="2198688" cy="240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ubrik 2"/>
          <p:cNvSpPr>
            <a:spLocks noGrp="1"/>
          </p:cNvSpPr>
          <p:nvPr>
            <p:ph type="title"/>
          </p:nvPr>
        </p:nvSpPr>
        <p:spPr bwMode="auto">
          <a:xfrm>
            <a:off x="984250" y="747713"/>
            <a:ext cx="7650163" cy="984250"/>
          </a:xfrm>
          <a:noFill/>
          <a:ln>
            <a:miter lim="800000"/>
            <a:headEnd/>
            <a:tailEnd/>
          </a:ln>
        </p:spPr>
        <p:txBody>
          <a:bodyPr wrap="square" lIns="91440" tIns="45720" rIns="91440" bIns="45720" numCol="1" anchor="t" anchorCtr="0" compatLnSpc="1">
            <a:prstTxWarp prst="textNoShape">
              <a:avLst/>
            </a:prstTxWarp>
          </a:bodyPr>
          <a:lstStyle/>
          <a:p>
            <a:r>
              <a:rPr lang="sv-SE" smtClean="0">
                <a:latin typeface="Arial" charset="0"/>
                <a:cs typeface="Arial" charset="0"/>
              </a:rPr>
              <a:t>Struktur för lokal rådighet</a:t>
            </a:r>
          </a:p>
        </p:txBody>
      </p:sp>
      <p:sp>
        <p:nvSpPr>
          <p:cNvPr id="4" name="Regelbunden femhörning 3"/>
          <p:cNvSpPr/>
          <p:nvPr/>
        </p:nvSpPr>
        <p:spPr>
          <a:xfrm>
            <a:off x="2743200" y="2427288"/>
            <a:ext cx="3424238" cy="3044825"/>
          </a:xfrm>
          <a:prstGeom prst="pentagon">
            <a:avLst/>
          </a:prstGeom>
          <a:solidFill>
            <a:srgbClr val="3F5564"/>
          </a:solidFill>
          <a:ln w="57150">
            <a:solidFill>
              <a:srgbClr val="88CDD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a:p>
        </p:txBody>
      </p:sp>
      <p:sp>
        <p:nvSpPr>
          <p:cNvPr id="306180" name="textruta 4"/>
          <p:cNvSpPr txBox="1">
            <a:spLocks noChangeArrowheads="1"/>
          </p:cNvSpPr>
          <p:nvPr/>
        </p:nvSpPr>
        <p:spPr bwMode="auto">
          <a:xfrm>
            <a:off x="3359150" y="1955800"/>
            <a:ext cx="3424238" cy="369888"/>
          </a:xfrm>
          <a:prstGeom prst="rect">
            <a:avLst/>
          </a:prstGeom>
          <a:noFill/>
          <a:ln w="9525">
            <a:noFill/>
            <a:miter lim="800000"/>
            <a:headEnd/>
            <a:tailEnd/>
          </a:ln>
        </p:spPr>
        <p:txBody>
          <a:bodyPr>
            <a:spAutoFit/>
          </a:bodyPr>
          <a:lstStyle/>
          <a:p>
            <a:r>
              <a:rPr lang="sv-SE">
                <a:solidFill>
                  <a:srgbClr val="DE0069"/>
                </a:solidFill>
                <a:latin typeface="Arial" charset="0"/>
                <a:cs typeface="Arial" charset="0"/>
              </a:rPr>
              <a:t>Policy och styrmedel</a:t>
            </a:r>
          </a:p>
        </p:txBody>
      </p:sp>
      <p:sp>
        <p:nvSpPr>
          <p:cNvPr id="306181" name="textruta 5"/>
          <p:cNvSpPr txBox="1">
            <a:spLocks noChangeArrowheads="1"/>
          </p:cNvSpPr>
          <p:nvPr/>
        </p:nvSpPr>
        <p:spPr bwMode="auto">
          <a:xfrm>
            <a:off x="796925" y="3352800"/>
            <a:ext cx="3424238" cy="368300"/>
          </a:xfrm>
          <a:prstGeom prst="rect">
            <a:avLst/>
          </a:prstGeom>
          <a:noFill/>
          <a:ln w="9525">
            <a:noFill/>
            <a:miter lim="800000"/>
            <a:headEnd/>
            <a:tailEnd/>
          </a:ln>
        </p:spPr>
        <p:txBody>
          <a:bodyPr>
            <a:spAutoFit/>
          </a:bodyPr>
          <a:lstStyle/>
          <a:p>
            <a:r>
              <a:rPr lang="sv-SE">
                <a:solidFill>
                  <a:srgbClr val="DE0069"/>
                </a:solidFill>
                <a:latin typeface="Arial" charset="0"/>
                <a:cs typeface="Arial" charset="0"/>
              </a:rPr>
              <a:t>Fysisk planering</a:t>
            </a:r>
          </a:p>
        </p:txBody>
      </p:sp>
      <p:sp>
        <p:nvSpPr>
          <p:cNvPr id="306182" name="textruta 6"/>
          <p:cNvSpPr txBox="1">
            <a:spLocks noChangeArrowheads="1"/>
          </p:cNvSpPr>
          <p:nvPr/>
        </p:nvSpPr>
        <p:spPr bwMode="auto">
          <a:xfrm>
            <a:off x="1322388" y="5297488"/>
            <a:ext cx="3422650" cy="369887"/>
          </a:xfrm>
          <a:prstGeom prst="rect">
            <a:avLst/>
          </a:prstGeom>
          <a:noFill/>
          <a:ln w="9525">
            <a:noFill/>
            <a:miter lim="800000"/>
            <a:headEnd/>
            <a:tailEnd/>
          </a:ln>
        </p:spPr>
        <p:txBody>
          <a:bodyPr>
            <a:spAutoFit/>
          </a:bodyPr>
          <a:lstStyle/>
          <a:p>
            <a:r>
              <a:rPr lang="sv-SE">
                <a:solidFill>
                  <a:srgbClr val="DE0069"/>
                </a:solidFill>
                <a:latin typeface="Arial" charset="0"/>
                <a:cs typeface="Arial" charset="0"/>
              </a:rPr>
              <a:t>Samhällstjänster</a:t>
            </a:r>
          </a:p>
        </p:txBody>
      </p:sp>
      <p:sp>
        <p:nvSpPr>
          <p:cNvPr id="306183" name="textruta 7"/>
          <p:cNvSpPr txBox="1">
            <a:spLocks noChangeArrowheads="1"/>
          </p:cNvSpPr>
          <p:nvPr/>
        </p:nvSpPr>
        <p:spPr bwMode="auto">
          <a:xfrm>
            <a:off x="6337300" y="3189288"/>
            <a:ext cx="3422650" cy="646112"/>
          </a:xfrm>
          <a:prstGeom prst="rect">
            <a:avLst/>
          </a:prstGeom>
          <a:noFill/>
          <a:ln w="9525">
            <a:noFill/>
            <a:miter lim="800000"/>
            <a:headEnd/>
            <a:tailEnd/>
          </a:ln>
        </p:spPr>
        <p:txBody>
          <a:bodyPr>
            <a:spAutoFit/>
          </a:bodyPr>
          <a:lstStyle/>
          <a:p>
            <a:r>
              <a:rPr lang="sv-SE">
                <a:solidFill>
                  <a:srgbClr val="DE0069"/>
                </a:solidFill>
                <a:latin typeface="Arial" charset="0"/>
                <a:cs typeface="Arial" charset="0"/>
              </a:rPr>
              <a:t>Inspirera och </a:t>
            </a:r>
          </a:p>
          <a:p>
            <a:r>
              <a:rPr lang="sv-SE">
                <a:solidFill>
                  <a:srgbClr val="DE0069"/>
                </a:solidFill>
                <a:latin typeface="Arial" charset="0"/>
                <a:cs typeface="Arial" charset="0"/>
              </a:rPr>
              <a:t>utbilda invånarna</a:t>
            </a:r>
          </a:p>
        </p:txBody>
      </p:sp>
      <p:sp>
        <p:nvSpPr>
          <p:cNvPr id="306184" name="textruta 8"/>
          <p:cNvSpPr txBox="1">
            <a:spLocks noChangeArrowheads="1"/>
          </p:cNvSpPr>
          <p:nvPr/>
        </p:nvSpPr>
        <p:spPr bwMode="auto">
          <a:xfrm>
            <a:off x="5719763" y="5287963"/>
            <a:ext cx="3424237" cy="646112"/>
          </a:xfrm>
          <a:prstGeom prst="rect">
            <a:avLst/>
          </a:prstGeom>
          <a:noFill/>
          <a:ln w="9525">
            <a:noFill/>
            <a:miter lim="800000"/>
            <a:headEnd/>
            <a:tailEnd/>
          </a:ln>
        </p:spPr>
        <p:txBody>
          <a:bodyPr>
            <a:spAutoFit/>
          </a:bodyPr>
          <a:lstStyle/>
          <a:p>
            <a:r>
              <a:rPr lang="sv-SE">
                <a:solidFill>
                  <a:srgbClr val="DE0069"/>
                </a:solidFill>
                <a:latin typeface="Arial" charset="0"/>
                <a:cs typeface="Arial" charset="0"/>
              </a:rPr>
              <a:t>Innovation och marknadsförändring</a:t>
            </a:r>
          </a:p>
        </p:txBody>
      </p:sp>
      <p:sp>
        <p:nvSpPr>
          <p:cNvPr id="306185" name="textruta 9"/>
          <p:cNvSpPr txBox="1">
            <a:spLocks noChangeArrowheads="1"/>
          </p:cNvSpPr>
          <p:nvPr/>
        </p:nvSpPr>
        <p:spPr bwMode="auto">
          <a:xfrm>
            <a:off x="2711450" y="3562350"/>
            <a:ext cx="3424238" cy="954088"/>
          </a:xfrm>
          <a:prstGeom prst="rect">
            <a:avLst/>
          </a:prstGeom>
          <a:noFill/>
          <a:ln w="9525">
            <a:noFill/>
            <a:miter lim="800000"/>
            <a:headEnd/>
            <a:tailEnd/>
          </a:ln>
        </p:spPr>
        <p:txBody>
          <a:bodyPr>
            <a:spAutoFit/>
          </a:bodyPr>
          <a:lstStyle/>
          <a:p>
            <a:pPr algn="ctr"/>
            <a:r>
              <a:rPr lang="sv-SE" sz="2800">
                <a:solidFill>
                  <a:schemeClr val="bg1"/>
                </a:solidFill>
                <a:latin typeface="Arial" charset="0"/>
                <a:cs typeface="Arial" charset="0"/>
              </a:rPr>
              <a:t>Den lokala </a:t>
            </a:r>
          </a:p>
          <a:p>
            <a:pPr algn="ctr"/>
            <a:r>
              <a:rPr lang="sv-SE" sz="2800">
                <a:solidFill>
                  <a:schemeClr val="bg1"/>
                </a:solidFill>
                <a:latin typeface="Arial" charset="0"/>
                <a:cs typeface="Arial" charset="0"/>
              </a:rPr>
              <a:t>rådigheten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descr="webb_maj.jpg"/>
          <p:cNvPicPr>
            <a:picLocks noGrp="1" noChangeAspect="1"/>
          </p:cNvPicPr>
          <p:nvPr>
            <p:ph type="pic" sz="quarter" idx="13"/>
          </p:nvPr>
        </p:nvPicPr>
        <p:blipFill>
          <a:blip r:embed="rId3"/>
          <a:srcRect t="23154" b="23154"/>
          <a:stretch>
            <a:fillRect/>
          </a:stretch>
        </p:blipFill>
        <p:spPr>
          <a:xfrm>
            <a:off x="755916" y="2008736"/>
            <a:ext cx="7912465" cy="3960216"/>
          </a:xfrm>
          <a:effectLst>
            <a:outerShdw blurRad="292100" dist="139700" dir="2700000" algn="tl" rotWithShape="0">
              <a:srgbClr val="333333">
                <a:alpha val="65000"/>
              </a:srgbClr>
            </a:outerShdw>
          </a:effectLst>
        </p:spPr>
      </p:pic>
      <p:sp>
        <p:nvSpPr>
          <p:cNvPr id="308227" name="Rubrik 2"/>
          <p:cNvSpPr>
            <a:spLocks noGrp="1"/>
          </p:cNvSpPr>
          <p:nvPr>
            <p:ph type="title"/>
          </p:nvPr>
        </p:nvSpPr>
        <p:spPr bwMode="auto">
          <a:xfrm>
            <a:off x="522000" y="475703"/>
            <a:ext cx="6738950" cy="1268037"/>
          </a:xfrm>
          <a:noFill/>
          <a:ln>
            <a:miter lim="800000"/>
            <a:headEnd/>
            <a:tailEnd/>
          </a:ln>
        </p:spPr>
        <p:txBody>
          <a:bodyPr wrap="square" lIns="91440" tIns="45720" rIns="91440" bIns="45720" numCol="1" anchor="t" anchorCtr="0" compatLnSpc="1">
            <a:prstTxWarp prst="textNoShape">
              <a:avLst/>
            </a:prstTxWarp>
          </a:bodyPr>
          <a:lstStyle/>
          <a:p>
            <a:r>
              <a:rPr lang="sv-SE" sz="3200" dirty="0" smtClean="0">
                <a:latin typeface="Arial" charset="0"/>
                <a:cs typeface="Arial" charset="0"/>
              </a:rPr>
              <a:t>Verktygslåda </a:t>
            </a:r>
            <a:br>
              <a:rPr lang="sv-SE" sz="3200" dirty="0" smtClean="0">
                <a:latin typeface="Arial" charset="0"/>
                <a:cs typeface="Arial" charset="0"/>
              </a:rPr>
            </a:br>
            <a:r>
              <a:rPr lang="sv-SE" sz="3200" dirty="0" smtClean="0">
                <a:latin typeface="Arial" charset="0"/>
                <a:cs typeface="Arial" charset="0"/>
              </a:rPr>
              <a:t/>
            </a:r>
            <a:br>
              <a:rPr lang="sv-SE" sz="3200" dirty="0" smtClean="0">
                <a:latin typeface="Arial" charset="0"/>
                <a:cs typeface="Arial" charset="0"/>
              </a:rPr>
            </a:br>
            <a:r>
              <a:rPr lang="sv-SE" sz="3200" dirty="0" err="1" smtClean="0">
                <a:latin typeface="Arial" charset="0"/>
                <a:cs typeface="Arial" charset="0"/>
                <a:hlinkClick r:id="rId4"/>
              </a:rPr>
              <a:t>www.hållbaralivsstilar.se</a:t>
            </a:r>
            <a:r>
              <a:rPr lang="sv-SE" sz="3200" dirty="0" smtClean="0">
                <a:latin typeface="Arial" charset="0"/>
                <a:cs typeface="Arial" charset="0"/>
              </a:rPr>
              <a:t> </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Hållbara livsstilar</a:t>
            </a:r>
            <a:endParaRPr lang="sv-SE" dirty="0"/>
          </a:p>
        </p:txBody>
      </p:sp>
      <p:sp>
        <p:nvSpPr>
          <p:cNvPr id="3" name="Platshållare för text 2"/>
          <p:cNvSpPr>
            <a:spLocks noGrp="1"/>
          </p:cNvSpPr>
          <p:nvPr>
            <p:ph type="body" sz="quarter" idx="14"/>
          </p:nvPr>
        </p:nvSpPr>
        <p:spPr>
          <a:xfrm>
            <a:off x="2999516" y="3563638"/>
            <a:ext cx="5475620" cy="307777"/>
          </a:xfrm>
        </p:spPr>
        <p:txBody>
          <a:bodyPr/>
          <a:lstStyle/>
          <a:p>
            <a:r>
              <a:rPr lang="sv-SE" dirty="0" smtClean="0"/>
              <a:t>- Genomförande, utvärdering och lärande</a:t>
            </a:r>
            <a:endParaRPr lang="sv-SE" dirty="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22000" y="475703"/>
            <a:ext cx="6738950" cy="1289487"/>
          </a:xfrm>
        </p:spPr>
        <p:txBody>
          <a:bodyPr/>
          <a:lstStyle/>
          <a:p>
            <a:r>
              <a:rPr lang="sv-SE" dirty="0" smtClean="0"/>
              <a:t>Hållbara livsstilar </a:t>
            </a:r>
            <a:br>
              <a:rPr lang="sv-SE" dirty="0" smtClean="0"/>
            </a:br>
            <a:r>
              <a:rPr lang="sv-SE" sz="2400" dirty="0" smtClean="0"/>
              <a:t>– genomförande, utvärdering och lärande</a:t>
            </a:r>
            <a:endParaRPr lang="sv-SE" sz="2400"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18</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sp>
        <p:nvSpPr>
          <p:cNvPr id="5" name="Platshållare för text 4"/>
          <p:cNvSpPr>
            <a:spLocks noGrp="1"/>
          </p:cNvSpPr>
          <p:nvPr>
            <p:ph type="body" sz="quarter" idx="13"/>
          </p:nvPr>
        </p:nvSpPr>
        <p:spPr>
          <a:xfrm>
            <a:off x="522002" y="1765190"/>
            <a:ext cx="6947579" cy="4369210"/>
          </a:xfrm>
        </p:spPr>
        <p:txBody>
          <a:bodyPr/>
          <a:lstStyle/>
          <a:p>
            <a:pPr lvl="0">
              <a:buNone/>
            </a:pPr>
            <a:r>
              <a:rPr lang="sv-SE" b="1" i="1" dirty="0" smtClean="0"/>
              <a:t>Mål: </a:t>
            </a:r>
            <a:r>
              <a:rPr lang="sv-SE" dirty="0" smtClean="0"/>
              <a:t>På </a:t>
            </a:r>
            <a:r>
              <a:rPr lang="sv-SE" dirty="0" err="1" smtClean="0">
                <a:hlinkClick r:id="rId3"/>
              </a:rPr>
              <a:t>www.hallbaralivsstilar.se</a:t>
            </a:r>
            <a:r>
              <a:rPr lang="sv-SE" dirty="0" smtClean="0"/>
              <a:t> </a:t>
            </a:r>
            <a:r>
              <a:rPr lang="sv-SE" dirty="0" smtClean="0"/>
              <a:t>ska kommuner kunna hitta</a:t>
            </a:r>
            <a:r>
              <a:rPr lang="sv-SE" dirty="0" smtClean="0"/>
              <a:t>:</a:t>
            </a:r>
          </a:p>
          <a:p>
            <a:pPr lvl="2"/>
            <a:r>
              <a:rPr lang="sv-SE" sz="2000" dirty="0" smtClean="0"/>
              <a:t>effektiva och utvärderade </a:t>
            </a:r>
            <a:r>
              <a:rPr lang="sv-SE" sz="2000" dirty="0" smtClean="0"/>
              <a:t>verktyg/aktiviteter</a:t>
            </a:r>
            <a:endParaRPr lang="sv-SE" sz="2000" dirty="0" smtClean="0"/>
          </a:p>
          <a:p>
            <a:pPr lvl="2"/>
            <a:r>
              <a:rPr lang="sv-SE" sz="2000" dirty="0" smtClean="0"/>
              <a:t>en metod för att kunna utvärdera sitt eget arbete med hållbara livsstilar</a:t>
            </a:r>
          </a:p>
          <a:p>
            <a:pPr lvl="0">
              <a:buNone/>
            </a:pPr>
            <a:endParaRPr lang="sv-SE" b="1" i="1" dirty="0" smtClean="0"/>
          </a:p>
          <a:p>
            <a:pPr lvl="0">
              <a:buNone/>
            </a:pPr>
            <a:r>
              <a:rPr lang="sv-SE" b="1" i="1" dirty="0" smtClean="0"/>
              <a:t>Deltagande kommuner: </a:t>
            </a:r>
            <a:r>
              <a:rPr lang="sv-SE" i="1" dirty="0" smtClean="0"/>
              <a:t>Göteborg (leder projektet), Linköping, Malmö, Umeå, Borås</a:t>
            </a:r>
          </a:p>
          <a:p>
            <a:pPr lvl="0">
              <a:buNone/>
            </a:pPr>
            <a:endParaRPr lang="sv-SE" b="1" i="1" dirty="0" smtClean="0"/>
          </a:p>
          <a:p>
            <a:pPr lvl="0">
              <a:buNone/>
            </a:pPr>
            <a:r>
              <a:rPr lang="sv-SE" b="1" i="1" dirty="0" smtClean="0"/>
              <a:t>Finansiär: </a:t>
            </a:r>
            <a:r>
              <a:rPr lang="sv-SE" i="1" dirty="0" smtClean="0"/>
              <a:t>Energimyndigheten</a:t>
            </a:r>
          </a:p>
          <a:p>
            <a:pPr lvl="0">
              <a:buNone/>
            </a:pPr>
            <a:endParaRPr lang="sv-SE" i="1" dirty="0" smtClean="0"/>
          </a:p>
          <a:p>
            <a:pPr lvl="0">
              <a:buNone/>
            </a:pPr>
            <a:endParaRPr lang="sv-SE" i="1" dirty="0" smtClean="0"/>
          </a:p>
          <a:p>
            <a:endParaRPr lang="sv-SE" dirty="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Projektets upplägg</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19</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sp>
        <p:nvSpPr>
          <p:cNvPr id="5" name="Platshållare för text 4"/>
          <p:cNvSpPr>
            <a:spLocks noGrp="1"/>
          </p:cNvSpPr>
          <p:nvPr>
            <p:ph type="body" sz="quarter" idx="13"/>
          </p:nvPr>
        </p:nvSpPr>
        <p:spPr>
          <a:xfrm>
            <a:off x="522000" y="1467293"/>
            <a:ext cx="8228598" cy="4963628"/>
          </a:xfrm>
        </p:spPr>
        <p:txBody>
          <a:bodyPr/>
          <a:lstStyle/>
          <a:p>
            <a:r>
              <a:rPr lang="sv-SE" dirty="0" smtClean="0"/>
              <a:t>Kartläggning av befintliga aktiviteter för hållbara livsstilar </a:t>
            </a:r>
            <a:r>
              <a:rPr lang="sv-SE" i="1" dirty="0" smtClean="0"/>
              <a:t>(Vår 2017)</a:t>
            </a:r>
          </a:p>
          <a:p>
            <a:pPr>
              <a:buNone/>
            </a:pPr>
            <a:endParaRPr lang="sv-SE" dirty="0" smtClean="0"/>
          </a:p>
          <a:p>
            <a:r>
              <a:rPr lang="sv-SE" dirty="0" smtClean="0"/>
              <a:t>Genomförande av </a:t>
            </a:r>
            <a:r>
              <a:rPr lang="sv-SE" dirty="0" err="1" smtClean="0"/>
              <a:t>test-aktivitet</a:t>
            </a:r>
            <a:r>
              <a:rPr lang="sv-SE" dirty="0" smtClean="0"/>
              <a:t> för hållbara livsstilar, inklusive utvärdering av kortsiktiga effekter (</a:t>
            </a:r>
            <a:r>
              <a:rPr lang="sv-SE" i="1" dirty="0" smtClean="0"/>
              <a:t>Höst 2017)</a:t>
            </a:r>
          </a:p>
          <a:p>
            <a:endParaRPr lang="sv-SE" dirty="0" smtClean="0"/>
          </a:p>
          <a:p>
            <a:r>
              <a:rPr lang="sv-SE" dirty="0" smtClean="0"/>
              <a:t>Uppföljningar av effekter igen (där det är möjligt).</a:t>
            </a:r>
            <a:r>
              <a:rPr lang="sv-SE" b="1" dirty="0" smtClean="0"/>
              <a:t> </a:t>
            </a:r>
            <a:r>
              <a:rPr lang="sv-SE" i="1" dirty="0" smtClean="0"/>
              <a:t>(Vår 2018)</a:t>
            </a:r>
          </a:p>
          <a:p>
            <a:pPr>
              <a:buNone/>
            </a:pPr>
            <a:endParaRPr lang="sv-SE" dirty="0" smtClean="0"/>
          </a:p>
          <a:p>
            <a:r>
              <a:rPr lang="sv-SE" dirty="0" smtClean="0"/>
              <a:t>Parallellt under hela projektet jobbar </a:t>
            </a:r>
            <a:r>
              <a:rPr lang="sv-SE" dirty="0" err="1" smtClean="0"/>
              <a:t>Hifab</a:t>
            </a:r>
            <a:r>
              <a:rPr lang="sv-SE" dirty="0" smtClean="0"/>
              <a:t>, med stöd av forskare, med en övergripande modell för hur kommuner bättre ska kunna utvärdera sina aktiviteter för hållbara livsstilar. </a:t>
            </a:r>
            <a:endParaRPr lang="sv-SE" dirty="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3"/>
          </p:nvPr>
        </p:nvSpPr>
        <p:spPr>
          <a:xfrm>
            <a:off x="270000" y="596348"/>
            <a:ext cx="8228598" cy="5667652"/>
          </a:xfrm>
        </p:spPr>
        <p:txBody>
          <a:bodyPr/>
          <a:lstStyle/>
          <a:p>
            <a:pPr>
              <a:buNone/>
            </a:pPr>
            <a:r>
              <a:rPr lang="en-US" sz="3200" b="1" dirty="0" smtClean="0"/>
              <a:t>Program</a:t>
            </a:r>
          </a:p>
          <a:p>
            <a:pPr>
              <a:buNone/>
            </a:pPr>
            <a:endParaRPr lang="en-US" b="1" dirty="0" smtClean="0"/>
          </a:p>
          <a:p>
            <a:r>
              <a:rPr lang="en-US" b="1" dirty="0" smtClean="0"/>
              <a:t>13:00</a:t>
            </a:r>
            <a:r>
              <a:rPr lang="en-US" dirty="0" smtClean="0"/>
              <a:t> Margareta Forsberg, Gothenburg Platform Director </a:t>
            </a:r>
            <a:r>
              <a:rPr lang="en-US" dirty="0" err="1" smtClean="0"/>
              <a:t>Mistra</a:t>
            </a:r>
            <a:r>
              <a:rPr lang="en-US" dirty="0" smtClean="0"/>
              <a:t> Urban Futures. </a:t>
            </a:r>
            <a:r>
              <a:rPr lang="en-US" dirty="0" err="1" smtClean="0"/>
              <a:t>Introduktion</a:t>
            </a:r>
            <a:r>
              <a:rPr lang="en-US" dirty="0" smtClean="0"/>
              <a:t>, </a:t>
            </a:r>
            <a:r>
              <a:rPr lang="en-US" dirty="0" err="1" smtClean="0"/>
              <a:t>presentationsrunda</a:t>
            </a:r>
            <a:endParaRPr lang="en-US" dirty="0" smtClean="0"/>
          </a:p>
          <a:p>
            <a:endParaRPr lang="en-US" dirty="0" smtClean="0"/>
          </a:p>
          <a:p>
            <a:r>
              <a:rPr lang="en-US" b="1" dirty="0" smtClean="0"/>
              <a:t>13:15 </a:t>
            </a:r>
            <a:r>
              <a:rPr lang="en-US" dirty="0" smtClean="0"/>
              <a:t> Presentation </a:t>
            </a:r>
            <a:r>
              <a:rPr lang="en-US" dirty="0" err="1" smtClean="0"/>
              <a:t>av</a:t>
            </a:r>
            <a:r>
              <a:rPr lang="en-US" dirty="0" smtClean="0"/>
              <a:t> </a:t>
            </a:r>
            <a:r>
              <a:rPr lang="en-US" dirty="0" err="1" smtClean="0"/>
              <a:t>tidigare</a:t>
            </a:r>
            <a:r>
              <a:rPr lang="en-US" b="1" dirty="0" smtClean="0"/>
              <a:t> </a:t>
            </a:r>
            <a:r>
              <a:rPr lang="en-US" dirty="0" err="1" smtClean="0"/>
              <a:t>Mistra</a:t>
            </a:r>
            <a:r>
              <a:rPr lang="en-US" dirty="0" smtClean="0"/>
              <a:t> Urban Futures </a:t>
            </a:r>
            <a:r>
              <a:rPr lang="en-US" dirty="0" err="1" smtClean="0"/>
              <a:t>projekt</a:t>
            </a:r>
            <a:r>
              <a:rPr lang="en-US" dirty="0" smtClean="0"/>
              <a:t> </a:t>
            </a:r>
            <a:r>
              <a:rPr lang="en-US" dirty="0" err="1" smtClean="0"/>
              <a:t>om</a:t>
            </a:r>
            <a:r>
              <a:rPr lang="en-US" dirty="0" smtClean="0"/>
              <a:t> </a:t>
            </a:r>
            <a:r>
              <a:rPr lang="en-US" dirty="0" err="1" smtClean="0"/>
              <a:t>hållbara</a:t>
            </a:r>
            <a:r>
              <a:rPr lang="en-US" dirty="0" smtClean="0"/>
              <a:t> </a:t>
            </a:r>
            <a:r>
              <a:rPr lang="en-US" dirty="0" err="1" smtClean="0"/>
              <a:t>livsstilar</a:t>
            </a:r>
            <a:r>
              <a:rPr lang="en-US" dirty="0" smtClean="0"/>
              <a:t> </a:t>
            </a:r>
            <a:r>
              <a:rPr lang="en-US" dirty="0" err="1" smtClean="0"/>
              <a:t>och</a:t>
            </a:r>
            <a:r>
              <a:rPr lang="en-US" dirty="0" smtClean="0"/>
              <a:t> </a:t>
            </a:r>
            <a:r>
              <a:rPr lang="en-US" dirty="0" err="1" smtClean="0"/>
              <a:t>det</a:t>
            </a:r>
            <a:r>
              <a:rPr lang="en-US" dirty="0" smtClean="0"/>
              <a:t> </a:t>
            </a:r>
            <a:r>
              <a:rPr lang="en-US" dirty="0" err="1" smtClean="0"/>
              <a:t>nya</a:t>
            </a:r>
            <a:r>
              <a:rPr lang="en-US" dirty="0" smtClean="0"/>
              <a:t> </a:t>
            </a:r>
            <a:r>
              <a:rPr lang="en-US" dirty="0" err="1" smtClean="0"/>
              <a:t>projektet</a:t>
            </a:r>
            <a:r>
              <a:rPr lang="en-US" dirty="0" smtClean="0"/>
              <a:t>, Karin </a:t>
            </a:r>
            <a:r>
              <a:rPr lang="en-US" dirty="0" err="1" smtClean="0"/>
              <a:t>Wallin</a:t>
            </a:r>
            <a:endParaRPr lang="en-US" dirty="0" smtClean="0"/>
          </a:p>
          <a:p>
            <a:endParaRPr lang="en-US" dirty="0" smtClean="0"/>
          </a:p>
          <a:p>
            <a:r>
              <a:rPr lang="en-US" b="1" dirty="0" smtClean="0"/>
              <a:t>13:45</a:t>
            </a:r>
            <a:r>
              <a:rPr lang="en-US" dirty="0" smtClean="0"/>
              <a:t> Workshop, </a:t>
            </a:r>
            <a:r>
              <a:rPr lang="en-US" dirty="0" err="1" smtClean="0"/>
              <a:t>Kadri</a:t>
            </a:r>
            <a:r>
              <a:rPr lang="en-US" dirty="0" smtClean="0"/>
              <a:t> Koppel, </a:t>
            </a:r>
            <a:r>
              <a:rPr lang="en-US" dirty="0" err="1" smtClean="0"/>
              <a:t>Hifab</a:t>
            </a:r>
            <a:r>
              <a:rPr lang="en-US" dirty="0" smtClean="0"/>
              <a:t>.(</a:t>
            </a:r>
            <a:r>
              <a:rPr lang="en-US" dirty="0" err="1" smtClean="0"/>
              <a:t>inkl</a:t>
            </a:r>
            <a:r>
              <a:rPr lang="en-US" dirty="0" smtClean="0"/>
              <a:t> </a:t>
            </a:r>
            <a:r>
              <a:rPr lang="en-US" dirty="0" err="1" smtClean="0"/>
              <a:t>fika</a:t>
            </a:r>
            <a:r>
              <a:rPr lang="en-US" dirty="0" smtClean="0"/>
              <a:t>)</a:t>
            </a:r>
          </a:p>
          <a:p>
            <a:pPr>
              <a:buNone/>
            </a:pPr>
            <a:endParaRPr lang="en-US" dirty="0" smtClean="0"/>
          </a:p>
          <a:p>
            <a:r>
              <a:rPr lang="en-US" b="1" dirty="0" smtClean="0"/>
              <a:t>15:15-15:30 </a:t>
            </a:r>
            <a:r>
              <a:rPr lang="en-US" dirty="0" err="1" smtClean="0"/>
              <a:t>Avrundning</a:t>
            </a:r>
            <a:r>
              <a:rPr lang="en-US" dirty="0" smtClean="0"/>
              <a:t> </a:t>
            </a:r>
            <a:r>
              <a:rPr lang="en-US" dirty="0" err="1" smtClean="0"/>
              <a:t>och</a:t>
            </a:r>
            <a:r>
              <a:rPr lang="en-US" dirty="0" smtClean="0"/>
              <a:t> </a:t>
            </a:r>
            <a:r>
              <a:rPr lang="en-US" dirty="0" err="1" smtClean="0"/>
              <a:t>avslutning</a:t>
            </a:r>
            <a:endParaRPr lang="en-US" dirty="0" smtClean="0"/>
          </a:p>
          <a:p>
            <a:endParaRPr lang="sv-SE"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Ellips 38"/>
          <p:cNvSpPr/>
          <p:nvPr/>
        </p:nvSpPr>
        <p:spPr>
          <a:xfrm>
            <a:off x="1884897" y="4004340"/>
            <a:ext cx="1075687" cy="1434249"/>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914400"/>
            <a:endParaRPr lang="sv-SE" dirty="0">
              <a:solidFill>
                <a:srgbClr val="007898"/>
              </a:solidFill>
            </a:endParaRPr>
          </a:p>
        </p:txBody>
      </p:sp>
      <p:sp>
        <p:nvSpPr>
          <p:cNvPr id="41" name="Ellips 40"/>
          <p:cNvSpPr/>
          <p:nvPr/>
        </p:nvSpPr>
        <p:spPr>
          <a:xfrm>
            <a:off x="2598720" y="4825421"/>
            <a:ext cx="1075687" cy="1434249"/>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914400"/>
            <a:endParaRPr lang="sv-SE" dirty="0">
              <a:solidFill>
                <a:srgbClr val="007898"/>
              </a:solidFill>
            </a:endParaRPr>
          </a:p>
        </p:txBody>
      </p:sp>
      <p:sp>
        <p:nvSpPr>
          <p:cNvPr id="37" name="Ellips 36"/>
          <p:cNvSpPr/>
          <p:nvPr/>
        </p:nvSpPr>
        <p:spPr>
          <a:xfrm>
            <a:off x="1307512" y="2917051"/>
            <a:ext cx="1075687" cy="1434249"/>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914400"/>
            <a:endParaRPr lang="sv-SE" dirty="0">
              <a:solidFill>
                <a:srgbClr val="007898"/>
              </a:solidFill>
            </a:endParaRPr>
          </a:p>
        </p:txBody>
      </p:sp>
      <p:sp>
        <p:nvSpPr>
          <p:cNvPr id="36" name="Ellips 35"/>
          <p:cNvSpPr/>
          <p:nvPr/>
        </p:nvSpPr>
        <p:spPr>
          <a:xfrm>
            <a:off x="1121475" y="1940237"/>
            <a:ext cx="4511045" cy="439894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914400"/>
            <a:endParaRPr lang="sv-SE" dirty="0">
              <a:solidFill>
                <a:srgbClr val="007898"/>
              </a:solidFill>
            </a:endParaRPr>
          </a:p>
        </p:txBody>
      </p:sp>
      <p:sp>
        <p:nvSpPr>
          <p:cNvPr id="22" name="Ellips 21"/>
          <p:cNvSpPr/>
          <p:nvPr/>
        </p:nvSpPr>
        <p:spPr>
          <a:xfrm>
            <a:off x="6012812" y="198826"/>
            <a:ext cx="2629766" cy="271822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914400"/>
            <a:endParaRPr lang="sv-SE" dirty="0">
              <a:solidFill>
                <a:srgbClr val="007898"/>
              </a:solidFill>
            </a:endParaRPr>
          </a:p>
        </p:txBody>
      </p:sp>
      <p:sp>
        <p:nvSpPr>
          <p:cNvPr id="5" name="V-form med huvud 4"/>
          <p:cNvSpPr/>
          <p:nvPr/>
        </p:nvSpPr>
        <p:spPr>
          <a:xfrm rot="19619315">
            <a:off x="1044723" y="4143476"/>
            <a:ext cx="7349084" cy="786384"/>
          </a:xfrm>
          <a:prstGeom prst="notch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a:r>
              <a:rPr lang="sv-SE" b="1" dirty="0" smtClean="0">
                <a:solidFill>
                  <a:srgbClr val="007898"/>
                </a:solidFill>
              </a:rPr>
              <a:t>PROCESS</a:t>
            </a:r>
            <a:r>
              <a:rPr lang="sv-SE" dirty="0" smtClean="0">
                <a:solidFill>
                  <a:srgbClr val="007898"/>
                </a:solidFill>
              </a:rPr>
              <a:t> TOWARDS SUSTAINABLE LIFESTYLES</a:t>
            </a:r>
            <a:endParaRPr lang="sv-SE" dirty="0">
              <a:solidFill>
                <a:srgbClr val="007898"/>
              </a:solidFill>
            </a:endParaRPr>
          </a:p>
        </p:txBody>
      </p:sp>
      <p:sp>
        <p:nvSpPr>
          <p:cNvPr id="6" name="Ellips 5"/>
          <p:cNvSpPr/>
          <p:nvPr/>
        </p:nvSpPr>
        <p:spPr>
          <a:xfrm>
            <a:off x="6217920" y="524786"/>
            <a:ext cx="2118889" cy="202247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a:r>
              <a:rPr lang="sv-SE" sz="1400" b="1" dirty="0" smtClean="0">
                <a:solidFill>
                  <a:srgbClr val="007898"/>
                </a:solidFill>
              </a:rPr>
              <a:t>SUSTAINABLE LIFESTYLES</a:t>
            </a:r>
            <a:r>
              <a:rPr lang="sv-SE" sz="1400" dirty="0" smtClean="0">
                <a:solidFill>
                  <a:srgbClr val="007898"/>
                </a:solidFill>
              </a:rPr>
              <a:t> </a:t>
            </a:r>
            <a:r>
              <a:rPr lang="sv-SE" sz="1400" dirty="0" err="1" smtClean="0">
                <a:solidFill>
                  <a:srgbClr val="007898"/>
                </a:solidFill>
              </a:rPr>
              <a:t>behaviour</a:t>
            </a:r>
            <a:r>
              <a:rPr lang="sv-SE" sz="1400" dirty="0" smtClean="0">
                <a:solidFill>
                  <a:srgbClr val="007898"/>
                </a:solidFill>
              </a:rPr>
              <a:t> &amp; </a:t>
            </a:r>
            <a:r>
              <a:rPr lang="sv-SE" sz="1400" dirty="0" err="1">
                <a:solidFill>
                  <a:srgbClr val="007898"/>
                </a:solidFill>
              </a:rPr>
              <a:t>choices</a:t>
            </a:r>
            <a:endParaRPr lang="sv-SE" sz="1400" dirty="0">
              <a:solidFill>
                <a:srgbClr val="007898"/>
              </a:solidFill>
            </a:endParaRPr>
          </a:p>
        </p:txBody>
      </p:sp>
      <p:sp>
        <p:nvSpPr>
          <p:cNvPr id="7" name="Ellips 6"/>
          <p:cNvSpPr/>
          <p:nvPr/>
        </p:nvSpPr>
        <p:spPr>
          <a:xfrm>
            <a:off x="2249661" y="2205040"/>
            <a:ext cx="1816119" cy="17993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a:r>
              <a:rPr lang="sv-SE" sz="1400" b="1" dirty="0" smtClean="0">
                <a:solidFill>
                  <a:srgbClr val="007898"/>
                </a:solidFill>
              </a:rPr>
              <a:t>RAISED AWARENESS</a:t>
            </a:r>
            <a:endParaRPr lang="sv-SE" sz="1400" b="1" dirty="0">
              <a:solidFill>
                <a:srgbClr val="007898"/>
              </a:solidFill>
            </a:endParaRPr>
          </a:p>
          <a:p>
            <a:pPr algn="ctr" defTabSz="914400"/>
            <a:r>
              <a:rPr lang="sv-SE" sz="1400" dirty="0">
                <a:solidFill>
                  <a:srgbClr val="007898"/>
                </a:solidFill>
              </a:rPr>
              <a:t> &amp; </a:t>
            </a:r>
            <a:r>
              <a:rPr lang="sv-SE" sz="1400" dirty="0" err="1">
                <a:solidFill>
                  <a:srgbClr val="007898"/>
                </a:solidFill>
              </a:rPr>
              <a:t>more</a:t>
            </a:r>
            <a:r>
              <a:rPr lang="sv-SE" sz="1400" dirty="0">
                <a:solidFill>
                  <a:srgbClr val="007898"/>
                </a:solidFill>
              </a:rPr>
              <a:t> </a:t>
            </a:r>
            <a:r>
              <a:rPr lang="sv-SE" sz="1400" dirty="0" err="1">
                <a:solidFill>
                  <a:srgbClr val="007898"/>
                </a:solidFill>
              </a:rPr>
              <a:t>sustainable</a:t>
            </a:r>
            <a:r>
              <a:rPr lang="sv-SE" sz="1400" dirty="0">
                <a:solidFill>
                  <a:srgbClr val="007898"/>
                </a:solidFill>
              </a:rPr>
              <a:t> </a:t>
            </a:r>
            <a:r>
              <a:rPr lang="sv-SE" sz="1400" dirty="0" err="1">
                <a:solidFill>
                  <a:srgbClr val="007898"/>
                </a:solidFill>
              </a:rPr>
              <a:t>choices</a:t>
            </a:r>
            <a:endParaRPr lang="sv-SE" sz="1400" dirty="0">
              <a:solidFill>
                <a:srgbClr val="007898"/>
              </a:solidFill>
            </a:endParaRPr>
          </a:p>
        </p:txBody>
      </p:sp>
      <p:sp>
        <p:nvSpPr>
          <p:cNvPr id="28" name="Ellips 27"/>
          <p:cNvSpPr/>
          <p:nvPr/>
        </p:nvSpPr>
        <p:spPr>
          <a:xfrm>
            <a:off x="32084" y="4825421"/>
            <a:ext cx="2217577" cy="2013263"/>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a:r>
              <a:rPr lang="sv-SE" dirty="0" err="1">
                <a:solidFill>
                  <a:srgbClr val="007898"/>
                </a:solidFill>
              </a:rPr>
              <a:t>U</a:t>
            </a:r>
            <a:r>
              <a:rPr lang="sv-SE" dirty="0" err="1" smtClean="0">
                <a:solidFill>
                  <a:srgbClr val="007898"/>
                </a:solidFill>
              </a:rPr>
              <a:t>nstustainable</a:t>
            </a:r>
            <a:r>
              <a:rPr lang="sv-SE" dirty="0" smtClean="0">
                <a:solidFill>
                  <a:srgbClr val="007898"/>
                </a:solidFill>
              </a:rPr>
              <a:t> </a:t>
            </a:r>
            <a:r>
              <a:rPr lang="sv-SE" dirty="0" err="1">
                <a:solidFill>
                  <a:srgbClr val="007898"/>
                </a:solidFill>
              </a:rPr>
              <a:t>lifestyles</a:t>
            </a:r>
            <a:endParaRPr lang="sv-SE" dirty="0">
              <a:solidFill>
                <a:srgbClr val="007898"/>
              </a:solidFill>
            </a:endParaRPr>
          </a:p>
        </p:txBody>
      </p:sp>
      <p:sp>
        <p:nvSpPr>
          <p:cNvPr id="32" name="Ellips 31"/>
          <p:cNvSpPr/>
          <p:nvPr/>
        </p:nvSpPr>
        <p:spPr>
          <a:xfrm>
            <a:off x="3872285" y="4987307"/>
            <a:ext cx="1191958" cy="114012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400"/>
            <a:r>
              <a:rPr lang="sv-SE" sz="1000" b="1" dirty="0" smtClean="0">
                <a:solidFill>
                  <a:srgbClr val="007898"/>
                </a:solidFill>
              </a:rPr>
              <a:t>ACTIVITY</a:t>
            </a:r>
            <a:endParaRPr lang="sv-SE" sz="1000" b="1" dirty="0">
              <a:solidFill>
                <a:srgbClr val="007898"/>
              </a:solidFill>
            </a:endParaRPr>
          </a:p>
        </p:txBody>
      </p:sp>
      <p:sp>
        <p:nvSpPr>
          <p:cNvPr id="35" name="Ellips 34"/>
          <p:cNvSpPr/>
          <p:nvPr/>
        </p:nvSpPr>
        <p:spPr>
          <a:xfrm>
            <a:off x="2249661" y="4057172"/>
            <a:ext cx="1166022" cy="114012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sv-SE" sz="1000" b="1" dirty="0" smtClean="0">
                <a:solidFill>
                  <a:srgbClr val="007898"/>
                </a:solidFill>
              </a:rPr>
              <a:t>ACTIVITY</a:t>
            </a:r>
            <a:endParaRPr lang="sv-SE" sz="1000" b="1" dirty="0">
              <a:solidFill>
                <a:srgbClr val="007898"/>
              </a:solidFill>
            </a:endParaRPr>
          </a:p>
        </p:txBody>
      </p:sp>
      <p:sp>
        <p:nvSpPr>
          <p:cNvPr id="34" name="Ellips 33"/>
          <p:cNvSpPr/>
          <p:nvPr/>
        </p:nvSpPr>
        <p:spPr>
          <a:xfrm>
            <a:off x="1162091" y="3400592"/>
            <a:ext cx="1221108" cy="120749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sv-SE" sz="1000" b="1" dirty="0" smtClean="0">
                <a:solidFill>
                  <a:srgbClr val="007898"/>
                </a:solidFill>
              </a:rPr>
              <a:t>ACTIVITY</a:t>
            </a:r>
            <a:endParaRPr lang="sv-SE" sz="1000" b="1" dirty="0">
              <a:solidFill>
                <a:srgbClr val="007898"/>
              </a:solidFill>
            </a:endParaRPr>
          </a:p>
        </p:txBody>
      </p:sp>
      <p:sp>
        <p:nvSpPr>
          <p:cNvPr id="42" name="textruta 41"/>
          <p:cNvSpPr txBox="1"/>
          <p:nvPr/>
        </p:nvSpPr>
        <p:spPr>
          <a:xfrm>
            <a:off x="282822" y="710178"/>
            <a:ext cx="4607230" cy="523220"/>
          </a:xfrm>
          <a:prstGeom prst="rect">
            <a:avLst/>
          </a:prstGeom>
          <a:noFill/>
        </p:spPr>
        <p:txBody>
          <a:bodyPr wrap="square" rtlCol="0">
            <a:spAutoFit/>
          </a:bodyPr>
          <a:lstStyle/>
          <a:p>
            <a:pPr defTabSz="914400"/>
            <a:r>
              <a:rPr lang="sv-SE" sz="2800" b="1" dirty="0" smtClean="0">
                <a:solidFill>
                  <a:srgbClr val="007898"/>
                </a:solidFill>
              </a:rPr>
              <a:t>Ambitionsnivå</a:t>
            </a:r>
            <a:r>
              <a:rPr lang="sv-SE" sz="2400" dirty="0" smtClean="0">
                <a:solidFill>
                  <a:srgbClr val="007898"/>
                </a:solidFill>
              </a:rPr>
              <a:t> </a:t>
            </a:r>
            <a:r>
              <a:rPr lang="sv-SE" sz="2800" b="1" dirty="0" smtClean="0">
                <a:solidFill>
                  <a:srgbClr val="007898"/>
                </a:solidFill>
              </a:rPr>
              <a:t>aktiviteter</a:t>
            </a:r>
            <a:endParaRPr lang="sv-SE" sz="2800" b="1" dirty="0">
              <a:solidFill>
                <a:srgbClr val="007898"/>
              </a:solidFill>
            </a:endParaRPr>
          </a:p>
        </p:txBody>
      </p:sp>
      <p:sp>
        <p:nvSpPr>
          <p:cNvPr id="26" name="Ellips 25"/>
          <p:cNvSpPr/>
          <p:nvPr/>
        </p:nvSpPr>
        <p:spPr>
          <a:xfrm>
            <a:off x="4065780" y="2864219"/>
            <a:ext cx="1191958" cy="114012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400"/>
            <a:r>
              <a:rPr lang="sv-SE" sz="1000" b="1" dirty="0" smtClean="0">
                <a:solidFill>
                  <a:srgbClr val="007898"/>
                </a:solidFill>
              </a:rPr>
              <a:t>ACTIVITY</a:t>
            </a:r>
            <a:endParaRPr lang="sv-SE" sz="1000" b="1" dirty="0">
              <a:solidFill>
                <a:srgbClr val="007898"/>
              </a:solidFill>
            </a:endParaRPr>
          </a:p>
        </p:txBody>
      </p:sp>
    </p:spTree>
    <p:extLst>
      <p:ext uri="{BB962C8B-B14F-4D97-AF65-F5344CB8AC3E}">
        <p14:creationId xmlns="" xmlns:p14="http://schemas.microsoft.com/office/powerpoint/2010/main" val="26003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37" grpId="0" animBg="1"/>
      <p:bldP spid="36" grpId="0" animBg="1"/>
      <p:bldP spid="22" grpId="0" animBg="1"/>
      <p:bldP spid="5" grpId="0" animBg="1"/>
      <p:bldP spid="6" grpId="0" animBg="1"/>
      <p:bldP spid="7" grpId="0" animBg="1"/>
      <p:bldP spid="28" grpId="0" animBg="1"/>
      <p:bldP spid="32" grpId="0" animBg="1"/>
      <p:bldP spid="35" grpId="0" animBg="1"/>
      <p:bldP spid="34"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smtClean="0"/>
              <a:t>Ambitionsnivå utvärderingar</a:t>
            </a:r>
            <a:endParaRPr lang="sv-SE" dirty="0"/>
          </a:p>
        </p:txBody>
      </p:sp>
      <p:sp>
        <p:nvSpPr>
          <p:cNvPr id="2" name="Platshållare för text 1"/>
          <p:cNvSpPr>
            <a:spLocks noGrp="1"/>
          </p:cNvSpPr>
          <p:nvPr>
            <p:ph type="body" sz="quarter" idx="13"/>
          </p:nvPr>
        </p:nvSpPr>
        <p:spPr/>
        <p:txBody>
          <a:bodyPr/>
          <a:lstStyle/>
          <a:p>
            <a:pPr>
              <a:buNone/>
            </a:pPr>
            <a:r>
              <a:rPr lang="sv-SE" sz="2400" b="1" dirty="0" smtClean="0"/>
              <a:t>Primära effekter </a:t>
            </a:r>
            <a:r>
              <a:rPr lang="sv-SE" sz="2000" dirty="0" smtClean="0"/>
              <a:t>av genomförd aktivitet (uppmätta):</a:t>
            </a:r>
          </a:p>
          <a:p>
            <a:r>
              <a:rPr lang="sv-SE" sz="2000" dirty="0" smtClean="0"/>
              <a:t>antal kg insamlat textilavfall, matavfall </a:t>
            </a:r>
            <a:r>
              <a:rPr lang="sv-SE" sz="2000" dirty="0" err="1" smtClean="0"/>
              <a:t>etc</a:t>
            </a:r>
            <a:endParaRPr lang="sv-SE" sz="2000" dirty="0" smtClean="0"/>
          </a:p>
          <a:p>
            <a:r>
              <a:rPr lang="sv-SE" sz="2000" dirty="0" smtClean="0"/>
              <a:t>antal genomförda utlån av verktyg, </a:t>
            </a:r>
            <a:r>
              <a:rPr lang="sv-SE" sz="2000" dirty="0" err="1" smtClean="0"/>
              <a:t>el-lastcyklar</a:t>
            </a:r>
            <a:r>
              <a:rPr lang="sv-SE" sz="2000" dirty="0" smtClean="0"/>
              <a:t>, </a:t>
            </a:r>
            <a:r>
              <a:rPr lang="sv-SE" sz="2000" dirty="0" err="1" smtClean="0"/>
              <a:t>pool-bilar</a:t>
            </a:r>
            <a:r>
              <a:rPr lang="sv-SE" sz="2000" dirty="0" smtClean="0"/>
              <a:t> </a:t>
            </a:r>
            <a:r>
              <a:rPr lang="sv-SE" sz="2000" dirty="0" err="1" smtClean="0"/>
              <a:t>etc</a:t>
            </a:r>
            <a:endParaRPr lang="sv-SE" sz="2000" dirty="0" smtClean="0"/>
          </a:p>
          <a:p>
            <a:r>
              <a:rPr lang="sv-SE" dirty="0" smtClean="0"/>
              <a:t>… </a:t>
            </a:r>
            <a:r>
              <a:rPr lang="sv-SE" i="1" dirty="0" smtClean="0"/>
              <a:t>kvalitativa effekter? </a:t>
            </a:r>
            <a:endParaRPr lang="sv-SE" sz="2000" i="1" dirty="0" smtClean="0"/>
          </a:p>
          <a:p>
            <a:endParaRPr lang="sv-SE" sz="2000" dirty="0" smtClean="0"/>
          </a:p>
          <a:p>
            <a:pPr>
              <a:buNone/>
            </a:pPr>
            <a:r>
              <a:rPr lang="sv-SE" b="1" i="1" dirty="0" smtClean="0">
                <a:solidFill>
                  <a:schemeClr val="tx1">
                    <a:lumMod val="60000"/>
                    <a:lumOff val="40000"/>
                  </a:schemeClr>
                </a:solidFill>
              </a:rPr>
              <a:t>Sekundära effekter </a:t>
            </a:r>
            <a:r>
              <a:rPr lang="sv-SE" i="1" dirty="0" smtClean="0">
                <a:solidFill>
                  <a:schemeClr val="tx1">
                    <a:lumMod val="60000"/>
                    <a:lumOff val="40000"/>
                  </a:schemeClr>
                </a:solidFill>
              </a:rPr>
              <a:t>(hypotetiska, estimerade, självskattade):</a:t>
            </a:r>
          </a:p>
          <a:p>
            <a:r>
              <a:rPr lang="en-US" i="1" dirty="0" err="1" smtClean="0">
                <a:solidFill>
                  <a:schemeClr val="tx1">
                    <a:lumMod val="60000"/>
                    <a:lumOff val="40000"/>
                  </a:schemeClr>
                </a:solidFill>
              </a:rPr>
              <a:t>Kostnader</a:t>
            </a:r>
            <a:r>
              <a:rPr lang="en-US" i="1" dirty="0" smtClean="0">
                <a:solidFill>
                  <a:schemeClr val="tx1">
                    <a:lumMod val="60000"/>
                    <a:lumOff val="40000"/>
                  </a:schemeClr>
                </a:solidFill>
              </a:rPr>
              <a:t> </a:t>
            </a:r>
            <a:r>
              <a:rPr lang="en-US" i="1" dirty="0" err="1" smtClean="0">
                <a:solidFill>
                  <a:schemeClr val="tx1">
                    <a:lumMod val="60000"/>
                    <a:lumOff val="40000"/>
                  </a:schemeClr>
                </a:solidFill>
              </a:rPr>
              <a:t>och</a:t>
            </a:r>
            <a:r>
              <a:rPr lang="en-US" i="1" dirty="0" smtClean="0">
                <a:solidFill>
                  <a:schemeClr val="tx1">
                    <a:lumMod val="60000"/>
                    <a:lumOff val="40000"/>
                  </a:schemeClr>
                </a:solidFill>
              </a:rPr>
              <a:t> </a:t>
            </a:r>
            <a:r>
              <a:rPr lang="en-US" i="1" dirty="0" err="1" smtClean="0">
                <a:solidFill>
                  <a:schemeClr val="tx1">
                    <a:lumMod val="60000"/>
                    <a:lumOff val="40000"/>
                  </a:schemeClr>
                </a:solidFill>
              </a:rPr>
              <a:t>fördelar</a:t>
            </a:r>
            <a:r>
              <a:rPr lang="en-US" i="1" dirty="0" smtClean="0">
                <a:solidFill>
                  <a:schemeClr val="tx1">
                    <a:lumMod val="60000"/>
                    <a:lumOff val="40000"/>
                  </a:schemeClr>
                </a:solidFill>
              </a:rPr>
              <a:t> </a:t>
            </a:r>
            <a:r>
              <a:rPr lang="en-US" i="1" dirty="0" err="1" smtClean="0">
                <a:solidFill>
                  <a:schemeClr val="tx1">
                    <a:lumMod val="60000"/>
                    <a:lumOff val="40000"/>
                  </a:schemeClr>
                </a:solidFill>
              </a:rPr>
              <a:t>av</a:t>
            </a:r>
            <a:r>
              <a:rPr lang="en-US" i="1" dirty="0" smtClean="0">
                <a:solidFill>
                  <a:schemeClr val="tx1">
                    <a:lumMod val="60000"/>
                    <a:lumOff val="40000"/>
                  </a:schemeClr>
                </a:solidFill>
              </a:rPr>
              <a:t> </a:t>
            </a:r>
            <a:r>
              <a:rPr lang="en-US" i="1" dirty="0" err="1" smtClean="0">
                <a:solidFill>
                  <a:schemeClr val="tx1">
                    <a:lumMod val="60000"/>
                    <a:lumOff val="40000"/>
                  </a:schemeClr>
                </a:solidFill>
              </a:rPr>
              <a:t>potentiella</a:t>
            </a:r>
            <a:r>
              <a:rPr lang="en-US" i="1" dirty="0" smtClean="0">
                <a:solidFill>
                  <a:schemeClr val="tx1">
                    <a:lumMod val="60000"/>
                    <a:lumOff val="40000"/>
                  </a:schemeClr>
                </a:solidFill>
              </a:rPr>
              <a:t> </a:t>
            </a:r>
            <a:r>
              <a:rPr lang="en-US" i="1" dirty="0" err="1" smtClean="0">
                <a:solidFill>
                  <a:schemeClr val="tx1">
                    <a:lumMod val="60000"/>
                    <a:lumOff val="40000"/>
                  </a:schemeClr>
                </a:solidFill>
              </a:rPr>
              <a:t>hypotetiska</a:t>
            </a:r>
            <a:r>
              <a:rPr lang="en-US" i="1" dirty="0" smtClean="0">
                <a:solidFill>
                  <a:schemeClr val="tx1">
                    <a:lumMod val="60000"/>
                    <a:lumOff val="40000"/>
                  </a:schemeClr>
                </a:solidFill>
              </a:rPr>
              <a:t> </a:t>
            </a:r>
            <a:r>
              <a:rPr lang="en-US" i="1" dirty="0" err="1" smtClean="0">
                <a:solidFill>
                  <a:schemeClr val="tx1">
                    <a:lumMod val="60000"/>
                    <a:lumOff val="40000"/>
                  </a:schemeClr>
                </a:solidFill>
              </a:rPr>
              <a:t>alternativ</a:t>
            </a:r>
            <a:r>
              <a:rPr lang="en-US" i="1" dirty="0" smtClean="0">
                <a:solidFill>
                  <a:schemeClr val="tx1">
                    <a:lumMod val="60000"/>
                    <a:lumOff val="40000"/>
                  </a:schemeClr>
                </a:solidFill>
              </a:rPr>
              <a:t>, </a:t>
            </a:r>
            <a:r>
              <a:rPr lang="en-US" i="1" dirty="0" err="1" smtClean="0">
                <a:solidFill>
                  <a:schemeClr val="tx1">
                    <a:lumMod val="60000"/>
                    <a:lumOff val="40000"/>
                  </a:schemeClr>
                </a:solidFill>
              </a:rPr>
              <a:t>dvs</a:t>
            </a:r>
            <a:r>
              <a:rPr lang="en-US" i="1" dirty="0" smtClean="0">
                <a:solidFill>
                  <a:schemeClr val="tx1">
                    <a:lumMod val="60000"/>
                    <a:lumOff val="40000"/>
                  </a:schemeClr>
                </a:solidFill>
              </a:rPr>
              <a:t> </a:t>
            </a:r>
            <a:r>
              <a:rPr lang="en-US" i="1" dirty="0" err="1" smtClean="0">
                <a:solidFill>
                  <a:schemeClr val="tx1">
                    <a:lumMod val="60000"/>
                    <a:lumOff val="40000"/>
                  </a:schemeClr>
                </a:solidFill>
              </a:rPr>
              <a:t>hur</a:t>
            </a:r>
            <a:r>
              <a:rPr lang="en-US" i="1" dirty="0" smtClean="0">
                <a:solidFill>
                  <a:schemeClr val="tx1">
                    <a:lumMod val="60000"/>
                    <a:lumOff val="40000"/>
                  </a:schemeClr>
                </a:solidFill>
              </a:rPr>
              <a:t> </a:t>
            </a:r>
            <a:r>
              <a:rPr lang="en-US" i="1" dirty="0" err="1" smtClean="0">
                <a:solidFill>
                  <a:schemeClr val="tx1">
                    <a:lumMod val="60000"/>
                    <a:lumOff val="40000"/>
                  </a:schemeClr>
                </a:solidFill>
              </a:rPr>
              <a:t>mycket</a:t>
            </a:r>
            <a:r>
              <a:rPr lang="en-US" i="1" dirty="0" smtClean="0">
                <a:solidFill>
                  <a:schemeClr val="tx1">
                    <a:lumMod val="60000"/>
                    <a:lumOff val="40000"/>
                  </a:schemeClr>
                </a:solidFill>
              </a:rPr>
              <a:t> </a:t>
            </a:r>
            <a:r>
              <a:rPr lang="en-US" i="1" dirty="0" err="1" smtClean="0">
                <a:solidFill>
                  <a:schemeClr val="tx1">
                    <a:lumMod val="60000"/>
                    <a:lumOff val="40000"/>
                  </a:schemeClr>
                </a:solidFill>
              </a:rPr>
              <a:t>pengar</a:t>
            </a:r>
            <a:r>
              <a:rPr lang="en-US" i="1" dirty="0" smtClean="0">
                <a:solidFill>
                  <a:schemeClr val="tx1">
                    <a:lumMod val="60000"/>
                    <a:lumOff val="40000"/>
                  </a:schemeClr>
                </a:solidFill>
              </a:rPr>
              <a:t>/</a:t>
            </a:r>
            <a:r>
              <a:rPr lang="en-US" i="1" dirty="0" err="1" smtClean="0">
                <a:solidFill>
                  <a:schemeClr val="tx1">
                    <a:lumMod val="60000"/>
                    <a:lumOff val="40000"/>
                  </a:schemeClr>
                </a:solidFill>
              </a:rPr>
              <a:t>utsläpp</a:t>
            </a:r>
            <a:r>
              <a:rPr lang="en-US" i="1" dirty="0" smtClean="0">
                <a:solidFill>
                  <a:schemeClr val="tx1">
                    <a:lumMod val="60000"/>
                    <a:lumOff val="40000"/>
                  </a:schemeClr>
                </a:solidFill>
              </a:rPr>
              <a:t>/</a:t>
            </a:r>
            <a:r>
              <a:rPr lang="en-US" i="1" dirty="0" err="1" smtClean="0">
                <a:solidFill>
                  <a:schemeClr val="tx1">
                    <a:lumMod val="60000"/>
                    <a:lumOff val="40000"/>
                  </a:schemeClr>
                </a:solidFill>
              </a:rPr>
              <a:t>energi</a:t>
            </a:r>
            <a:r>
              <a:rPr lang="en-US" i="1" dirty="0" smtClean="0">
                <a:solidFill>
                  <a:schemeClr val="tx1">
                    <a:lumMod val="60000"/>
                    <a:lumOff val="40000"/>
                  </a:schemeClr>
                </a:solidFill>
              </a:rPr>
              <a:t> </a:t>
            </a:r>
            <a:r>
              <a:rPr lang="en-US" i="1" dirty="0" err="1" smtClean="0">
                <a:solidFill>
                  <a:schemeClr val="tx1">
                    <a:lumMod val="60000"/>
                    <a:lumOff val="40000"/>
                  </a:schemeClr>
                </a:solidFill>
              </a:rPr>
              <a:t>som</a:t>
            </a:r>
            <a:r>
              <a:rPr lang="en-US" i="1" dirty="0" smtClean="0">
                <a:solidFill>
                  <a:schemeClr val="tx1">
                    <a:lumMod val="60000"/>
                    <a:lumOff val="40000"/>
                  </a:schemeClr>
                </a:solidFill>
              </a:rPr>
              <a:t> </a:t>
            </a:r>
            <a:r>
              <a:rPr lang="en-US" dirty="0" err="1" smtClean="0">
                <a:solidFill>
                  <a:schemeClr val="tx1">
                    <a:lumMod val="60000"/>
                    <a:lumOff val="40000"/>
                  </a:schemeClr>
                </a:solidFill>
              </a:rPr>
              <a:t>sparats</a:t>
            </a:r>
            <a:r>
              <a:rPr lang="en-US" i="1" dirty="0" smtClean="0">
                <a:solidFill>
                  <a:schemeClr val="tx1">
                    <a:lumMod val="60000"/>
                    <a:lumOff val="40000"/>
                  </a:schemeClr>
                </a:solidFill>
              </a:rPr>
              <a:t> </a:t>
            </a:r>
            <a:r>
              <a:rPr lang="en-US" i="1" dirty="0" err="1" smtClean="0">
                <a:solidFill>
                  <a:schemeClr val="tx1">
                    <a:lumMod val="60000"/>
                    <a:lumOff val="40000"/>
                  </a:schemeClr>
                </a:solidFill>
              </a:rPr>
              <a:t>när</a:t>
            </a:r>
            <a:r>
              <a:rPr lang="en-US" i="1" dirty="0" smtClean="0">
                <a:solidFill>
                  <a:schemeClr val="tx1">
                    <a:lumMod val="60000"/>
                    <a:lumOff val="40000"/>
                  </a:schemeClr>
                </a:solidFill>
              </a:rPr>
              <a:t> xx </a:t>
            </a:r>
            <a:r>
              <a:rPr lang="en-US" i="1" dirty="0" err="1" smtClean="0">
                <a:solidFill>
                  <a:schemeClr val="tx1">
                    <a:lumMod val="60000"/>
                    <a:lumOff val="40000"/>
                  </a:schemeClr>
                </a:solidFill>
              </a:rPr>
              <a:t>personer</a:t>
            </a:r>
            <a:r>
              <a:rPr lang="en-US" i="1" dirty="0" smtClean="0">
                <a:solidFill>
                  <a:schemeClr val="tx1">
                    <a:lumMod val="60000"/>
                    <a:lumOff val="40000"/>
                  </a:schemeClr>
                </a:solidFill>
              </a:rPr>
              <a:t> </a:t>
            </a:r>
            <a:r>
              <a:rPr lang="en-US" i="1" dirty="0" err="1" smtClean="0">
                <a:solidFill>
                  <a:schemeClr val="tx1">
                    <a:lumMod val="60000"/>
                    <a:lumOff val="40000"/>
                  </a:schemeClr>
                </a:solidFill>
              </a:rPr>
              <a:t>valde</a:t>
            </a:r>
            <a:r>
              <a:rPr lang="en-US" i="1" dirty="0" smtClean="0">
                <a:solidFill>
                  <a:schemeClr val="tx1">
                    <a:lumMod val="60000"/>
                    <a:lumOff val="40000"/>
                  </a:schemeClr>
                </a:solidFill>
              </a:rPr>
              <a:t> </a:t>
            </a:r>
            <a:r>
              <a:rPr lang="en-US" i="1" dirty="0" err="1" smtClean="0">
                <a:solidFill>
                  <a:schemeClr val="tx1">
                    <a:lumMod val="60000"/>
                    <a:lumOff val="40000"/>
                  </a:schemeClr>
                </a:solidFill>
              </a:rPr>
              <a:t>att</a:t>
            </a:r>
            <a:r>
              <a:rPr lang="en-US" i="1" dirty="0" smtClean="0">
                <a:solidFill>
                  <a:schemeClr val="tx1">
                    <a:lumMod val="60000"/>
                    <a:lumOff val="40000"/>
                  </a:schemeClr>
                </a:solidFill>
              </a:rPr>
              <a:t> </a:t>
            </a:r>
            <a:r>
              <a:rPr lang="en-US" i="1" dirty="0" err="1" smtClean="0">
                <a:solidFill>
                  <a:schemeClr val="tx1">
                    <a:lumMod val="60000"/>
                    <a:lumOff val="40000"/>
                  </a:schemeClr>
                </a:solidFill>
              </a:rPr>
              <a:t>ta</a:t>
            </a:r>
            <a:r>
              <a:rPr lang="en-US" i="1" dirty="0" smtClean="0">
                <a:solidFill>
                  <a:schemeClr val="tx1">
                    <a:lumMod val="60000"/>
                    <a:lumOff val="40000"/>
                  </a:schemeClr>
                </a:solidFill>
              </a:rPr>
              <a:t> buss </a:t>
            </a:r>
            <a:r>
              <a:rPr lang="en-US" i="1" dirty="0" err="1" smtClean="0">
                <a:solidFill>
                  <a:schemeClr val="tx1">
                    <a:lumMod val="60000"/>
                    <a:lumOff val="40000"/>
                  </a:schemeClr>
                </a:solidFill>
              </a:rPr>
              <a:t>istället</a:t>
            </a:r>
            <a:r>
              <a:rPr lang="en-US" i="1" dirty="0" smtClean="0">
                <a:solidFill>
                  <a:schemeClr val="tx1">
                    <a:lumMod val="60000"/>
                    <a:lumOff val="40000"/>
                  </a:schemeClr>
                </a:solidFill>
              </a:rPr>
              <a:t> </a:t>
            </a:r>
            <a:r>
              <a:rPr lang="en-US" i="1" dirty="0" err="1" smtClean="0">
                <a:solidFill>
                  <a:schemeClr val="tx1">
                    <a:lumMod val="60000"/>
                    <a:lumOff val="40000"/>
                  </a:schemeClr>
                </a:solidFill>
              </a:rPr>
              <a:t>för</a:t>
            </a:r>
            <a:r>
              <a:rPr lang="en-US" i="1" dirty="0" smtClean="0">
                <a:solidFill>
                  <a:schemeClr val="tx1">
                    <a:lumMod val="60000"/>
                    <a:lumOff val="40000"/>
                  </a:schemeClr>
                </a:solidFill>
              </a:rPr>
              <a:t> </a:t>
            </a:r>
            <a:r>
              <a:rPr lang="en-US" i="1" dirty="0" err="1" smtClean="0">
                <a:solidFill>
                  <a:schemeClr val="tx1">
                    <a:lumMod val="60000"/>
                    <a:lumOff val="40000"/>
                  </a:schemeClr>
                </a:solidFill>
              </a:rPr>
              <a:t>bil</a:t>
            </a:r>
            <a:r>
              <a:rPr lang="en-US" i="1" dirty="0" smtClean="0">
                <a:solidFill>
                  <a:schemeClr val="tx1">
                    <a:lumMod val="60000"/>
                    <a:lumOff val="40000"/>
                  </a:schemeClr>
                </a:solidFill>
              </a:rPr>
              <a:t>, </a:t>
            </a:r>
            <a:r>
              <a:rPr lang="en-US" i="1" dirty="0" err="1" smtClean="0">
                <a:solidFill>
                  <a:schemeClr val="tx1">
                    <a:lumMod val="60000"/>
                    <a:lumOff val="40000"/>
                  </a:schemeClr>
                </a:solidFill>
              </a:rPr>
              <a:t>äta</a:t>
            </a:r>
            <a:r>
              <a:rPr lang="en-US" i="1" dirty="0" smtClean="0">
                <a:solidFill>
                  <a:schemeClr val="tx1">
                    <a:lumMod val="60000"/>
                    <a:lumOff val="40000"/>
                  </a:schemeClr>
                </a:solidFill>
              </a:rPr>
              <a:t> </a:t>
            </a:r>
            <a:r>
              <a:rPr lang="en-US" i="1" dirty="0" err="1" smtClean="0">
                <a:solidFill>
                  <a:schemeClr val="tx1">
                    <a:lumMod val="60000"/>
                    <a:lumOff val="40000"/>
                  </a:schemeClr>
                </a:solidFill>
              </a:rPr>
              <a:t>vegetariskt</a:t>
            </a:r>
            <a:r>
              <a:rPr lang="en-US" i="1" dirty="0" smtClean="0">
                <a:solidFill>
                  <a:schemeClr val="tx1">
                    <a:lumMod val="60000"/>
                    <a:lumOff val="40000"/>
                  </a:schemeClr>
                </a:solidFill>
              </a:rPr>
              <a:t> </a:t>
            </a:r>
            <a:r>
              <a:rPr lang="en-US" i="1" dirty="0" err="1" smtClean="0">
                <a:solidFill>
                  <a:schemeClr val="tx1">
                    <a:lumMod val="60000"/>
                    <a:lumOff val="40000"/>
                  </a:schemeClr>
                </a:solidFill>
              </a:rPr>
              <a:t>istället</a:t>
            </a:r>
            <a:r>
              <a:rPr lang="en-US" i="1" dirty="0" smtClean="0">
                <a:solidFill>
                  <a:schemeClr val="tx1">
                    <a:lumMod val="60000"/>
                    <a:lumOff val="40000"/>
                  </a:schemeClr>
                </a:solidFill>
              </a:rPr>
              <a:t> </a:t>
            </a:r>
            <a:r>
              <a:rPr lang="en-US" i="1" dirty="0" err="1" smtClean="0">
                <a:solidFill>
                  <a:schemeClr val="tx1">
                    <a:lumMod val="60000"/>
                    <a:lumOff val="40000"/>
                  </a:schemeClr>
                </a:solidFill>
              </a:rPr>
              <a:t>för</a:t>
            </a:r>
            <a:r>
              <a:rPr lang="en-US" i="1" dirty="0" smtClean="0">
                <a:solidFill>
                  <a:schemeClr val="tx1">
                    <a:lumMod val="60000"/>
                    <a:lumOff val="40000"/>
                  </a:schemeClr>
                </a:solidFill>
              </a:rPr>
              <a:t> </a:t>
            </a:r>
            <a:r>
              <a:rPr lang="en-US" i="1" dirty="0" err="1" smtClean="0">
                <a:solidFill>
                  <a:schemeClr val="tx1">
                    <a:lumMod val="60000"/>
                    <a:lumOff val="40000"/>
                  </a:schemeClr>
                </a:solidFill>
              </a:rPr>
              <a:t>kött</a:t>
            </a:r>
            <a:r>
              <a:rPr lang="en-US" i="1" dirty="0" smtClean="0">
                <a:solidFill>
                  <a:schemeClr val="tx1">
                    <a:lumMod val="60000"/>
                    <a:lumOff val="40000"/>
                  </a:schemeClr>
                </a:solidFill>
              </a:rPr>
              <a:t>, </a:t>
            </a:r>
            <a:r>
              <a:rPr lang="en-US" i="1" dirty="0" err="1" smtClean="0">
                <a:solidFill>
                  <a:schemeClr val="tx1">
                    <a:lumMod val="60000"/>
                    <a:lumOff val="40000"/>
                  </a:schemeClr>
                </a:solidFill>
              </a:rPr>
              <a:t>låna</a:t>
            </a:r>
            <a:r>
              <a:rPr lang="en-US" i="1" dirty="0" smtClean="0">
                <a:solidFill>
                  <a:schemeClr val="tx1">
                    <a:lumMod val="60000"/>
                    <a:lumOff val="40000"/>
                  </a:schemeClr>
                </a:solidFill>
              </a:rPr>
              <a:t> </a:t>
            </a:r>
            <a:r>
              <a:rPr lang="en-US" i="1" dirty="0" err="1" smtClean="0">
                <a:solidFill>
                  <a:schemeClr val="tx1">
                    <a:lumMod val="60000"/>
                    <a:lumOff val="40000"/>
                  </a:schemeClr>
                </a:solidFill>
              </a:rPr>
              <a:t>istället</a:t>
            </a:r>
            <a:r>
              <a:rPr lang="en-US" i="1" dirty="0" smtClean="0">
                <a:solidFill>
                  <a:schemeClr val="tx1">
                    <a:lumMod val="60000"/>
                    <a:lumOff val="40000"/>
                  </a:schemeClr>
                </a:solidFill>
              </a:rPr>
              <a:t> </a:t>
            </a:r>
            <a:r>
              <a:rPr lang="en-US" i="1" dirty="0" err="1" smtClean="0">
                <a:solidFill>
                  <a:schemeClr val="tx1">
                    <a:lumMod val="60000"/>
                    <a:lumOff val="40000"/>
                  </a:schemeClr>
                </a:solidFill>
              </a:rPr>
              <a:t>för</a:t>
            </a:r>
            <a:r>
              <a:rPr lang="en-US" i="1" dirty="0" smtClean="0">
                <a:solidFill>
                  <a:schemeClr val="tx1">
                    <a:lumMod val="60000"/>
                    <a:lumOff val="40000"/>
                  </a:schemeClr>
                </a:solidFill>
              </a:rPr>
              <a:t> </a:t>
            </a:r>
            <a:r>
              <a:rPr lang="en-US" i="1" dirty="0" err="1" smtClean="0">
                <a:solidFill>
                  <a:schemeClr val="tx1">
                    <a:lumMod val="60000"/>
                    <a:lumOff val="40000"/>
                  </a:schemeClr>
                </a:solidFill>
              </a:rPr>
              <a:t>att</a:t>
            </a:r>
            <a:r>
              <a:rPr lang="en-US" i="1" dirty="0" smtClean="0">
                <a:solidFill>
                  <a:schemeClr val="tx1">
                    <a:lumMod val="60000"/>
                    <a:lumOff val="40000"/>
                  </a:schemeClr>
                </a:solidFill>
              </a:rPr>
              <a:t> </a:t>
            </a:r>
            <a:r>
              <a:rPr lang="en-US" i="1" dirty="0" err="1" smtClean="0">
                <a:solidFill>
                  <a:schemeClr val="tx1">
                    <a:lumMod val="60000"/>
                    <a:lumOff val="40000"/>
                  </a:schemeClr>
                </a:solidFill>
              </a:rPr>
              <a:t>köpa</a:t>
            </a:r>
            <a:r>
              <a:rPr lang="en-US" i="1" dirty="0" smtClean="0">
                <a:solidFill>
                  <a:schemeClr val="tx1">
                    <a:lumMod val="60000"/>
                    <a:lumOff val="40000"/>
                  </a:schemeClr>
                </a:solidFill>
              </a:rPr>
              <a:t> etc.</a:t>
            </a:r>
          </a:p>
          <a:p>
            <a:r>
              <a:rPr lang="en-US" i="1" dirty="0" err="1" smtClean="0">
                <a:solidFill>
                  <a:schemeClr val="tx1">
                    <a:lumMod val="60000"/>
                    <a:lumOff val="40000"/>
                  </a:schemeClr>
                </a:solidFill>
              </a:rPr>
              <a:t>Självskattat</a:t>
            </a:r>
            <a:r>
              <a:rPr lang="en-US" i="1" dirty="0" smtClean="0">
                <a:solidFill>
                  <a:schemeClr val="tx1">
                    <a:lumMod val="60000"/>
                    <a:lumOff val="40000"/>
                  </a:schemeClr>
                </a:solidFill>
              </a:rPr>
              <a:t> </a:t>
            </a:r>
            <a:r>
              <a:rPr lang="en-US" i="1" dirty="0" err="1" smtClean="0">
                <a:solidFill>
                  <a:schemeClr val="tx1">
                    <a:lumMod val="60000"/>
                    <a:lumOff val="40000"/>
                  </a:schemeClr>
                </a:solidFill>
              </a:rPr>
              <a:t>ändrat</a:t>
            </a:r>
            <a:r>
              <a:rPr lang="en-US" i="1" dirty="0" smtClean="0">
                <a:solidFill>
                  <a:schemeClr val="tx1">
                    <a:lumMod val="60000"/>
                    <a:lumOff val="40000"/>
                  </a:schemeClr>
                </a:solidFill>
              </a:rPr>
              <a:t> </a:t>
            </a:r>
            <a:r>
              <a:rPr lang="en-US" i="1" dirty="0" err="1" smtClean="0">
                <a:solidFill>
                  <a:schemeClr val="tx1">
                    <a:lumMod val="60000"/>
                    <a:lumOff val="40000"/>
                  </a:schemeClr>
                </a:solidFill>
              </a:rPr>
              <a:t>beteende</a:t>
            </a:r>
            <a:r>
              <a:rPr lang="en-US" i="1" dirty="0" smtClean="0">
                <a:solidFill>
                  <a:schemeClr val="tx1">
                    <a:lumMod val="60000"/>
                    <a:lumOff val="40000"/>
                  </a:schemeClr>
                </a:solidFill>
              </a:rPr>
              <a:t> </a:t>
            </a:r>
            <a:r>
              <a:rPr lang="en-US" i="1" dirty="0" err="1" smtClean="0">
                <a:solidFill>
                  <a:schemeClr val="tx1">
                    <a:lumMod val="60000"/>
                    <a:lumOff val="40000"/>
                  </a:schemeClr>
                </a:solidFill>
              </a:rPr>
              <a:t>hos</a:t>
            </a:r>
            <a:r>
              <a:rPr lang="en-US" i="1" dirty="0" smtClean="0">
                <a:solidFill>
                  <a:schemeClr val="tx1">
                    <a:lumMod val="60000"/>
                    <a:lumOff val="40000"/>
                  </a:schemeClr>
                </a:solidFill>
              </a:rPr>
              <a:t> </a:t>
            </a:r>
            <a:r>
              <a:rPr lang="en-US" i="1" dirty="0" err="1" smtClean="0">
                <a:solidFill>
                  <a:schemeClr val="tx1">
                    <a:lumMod val="60000"/>
                    <a:lumOff val="40000"/>
                  </a:schemeClr>
                </a:solidFill>
              </a:rPr>
              <a:t>deltagare</a:t>
            </a:r>
            <a:endParaRPr lang="sv-SE" i="1" dirty="0" smtClean="0">
              <a:solidFill>
                <a:schemeClr val="tx1">
                  <a:lumMod val="60000"/>
                  <a:lumOff val="40000"/>
                </a:schemeClr>
              </a:solidFill>
            </a:endParaRPr>
          </a:p>
          <a:p>
            <a:endParaRPr lang="sv-SE" dirty="0" smtClean="0"/>
          </a:p>
          <a:p>
            <a:endParaRPr lang="sv-SE"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 behöver hjälp!</a:t>
            </a:r>
            <a:endParaRPr lang="sv-SE" dirty="0"/>
          </a:p>
        </p:txBody>
      </p:sp>
      <p:sp>
        <p:nvSpPr>
          <p:cNvPr id="3" name="Platshållare för text 2"/>
          <p:cNvSpPr>
            <a:spLocks noGrp="1"/>
          </p:cNvSpPr>
          <p:nvPr>
            <p:ph type="body" sz="quarter" idx="14"/>
          </p:nvPr>
        </p:nvSpPr>
        <p:spPr>
          <a:xfrm>
            <a:off x="2999516" y="3563638"/>
            <a:ext cx="5475620" cy="615553"/>
          </a:xfrm>
        </p:spPr>
        <p:txBody>
          <a:bodyPr/>
          <a:lstStyle/>
          <a:p>
            <a:r>
              <a:rPr lang="sv-SE" dirty="0" smtClean="0"/>
              <a:t>Hur kan kommuner bättre utvärdera effekter av sina aktiviteter för hållbara livsstilar?</a:t>
            </a:r>
            <a:endParaRPr lang="sv-SE" dirty="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4"/>
          </p:nvPr>
        </p:nvSpPr>
        <p:spPr>
          <a:xfrm>
            <a:off x="2790908" y="2136087"/>
            <a:ext cx="5475620" cy="307777"/>
          </a:xfrm>
        </p:spPr>
        <p:txBody>
          <a:bodyPr/>
          <a:lstStyle/>
          <a:p>
            <a:r>
              <a:rPr lang="sv-SE" sz="2400" dirty="0" smtClean="0"/>
              <a:t>1) Utvärdering av konkreta aktiviteter </a:t>
            </a:r>
          </a:p>
          <a:p>
            <a:endParaRPr lang="sv-SE" sz="2400" dirty="0" smtClean="0"/>
          </a:p>
          <a:p>
            <a:r>
              <a:rPr lang="sv-SE" sz="2400" dirty="0" smtClean="0"/>
              <a:t>2) Generell modell/ramverk för utvärderingar</a:t>
            </a:r>
          </a:p>
          <a:p>
            <a:endParaRPr lang="sv-SE" sz="2400" dirty="0" smtClean="0"/>
          </a:p>
          <a:p>
            <a:r>
              <a:rPr lang="sv-SE" sz="2400" dirty="0" smtClean="0"/>
              <a:t>3) Forskningsreferenser och exempel till </a:t>
            </a:r>
            <a:r>
              <a:rPr lang="sv-SE" sz="2400" dirty="0" err="1" smtClean="0"/>
              <a:t>websidan</a:t>
            </a:r>
            <a:r>
              <a:rPr lang="sv-SE" sz="2400" dirty="0" smtClean="0"/>
              <a:t> för fördjupning</a:t>
            </a:r>
            <a:endParaRPr lang="sv-SE" sz="2400" dirty="0"/>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p:cNvSpPr>
            <a:spLocks noGrp="1"/>
          </p:cNvSpPr>
          <p:nvPr>
            <p:ph type="ftr" sz="quarter" idx="14"/>
          </p:nvPr>
        </p:nvSpPr>
        <p:spPr/>
        <p:txBody>
          <a:bodyPr/>
          <a:lstStyle/>
          <a:p>
            <a:r>
              <a:rPr lang="sv-SE" dirty="0" smtClean="0"/>
              <a:t>HÅLLBAR STAD – ÖPPEN FÖR VÄRLDEN </a:t>
            </a:r>
            <a:endParaRPr lang="en-GB" dirty="0"/>
          </a:p>
        </p:txBody>
      </p:sp>
      <p:sp>
        <p:nvSpPr>
          <p:cNvPr id="3" name="Platshållare för bildnummer 2"/>
          <p:cNvSpPr>
            <a:spLocks noGrp="1"/>
          </p:cNvSpPr>
          <p:nvPr>
            <p:ph type="sldNum" sz="quarter" idx="15"/>
          </p:nvPr>
        </p:nvSpPr>
        <p:spPr/>
        <p:txBody>
          <a:bodyPr/>
          <a:lstStyle/>
          <a:p>
            <a:fld id="{CCB980A4-8073-2E47-BD49-CDC58DACAC28}" type="slidenum">
              <a:rPr lang="sv-SE" smtClean="0"/>
              <a:pPr/>
              <a:t>24</a:t>
            </a:fld>
            <a:endParaRPr lang="sv-SE" dirty="0"/>
          </a:p>
        </p:txBody>
      </p:sp>
      <p:graphicFrame>
        <p:nvGraphicFramePr>
          <p:cNvPr id="6" name="Platshållare för innehåll 5"/>
          <p:cNvGraphicFramePr>
            <a:graphicFrameLocks noGrp="1"/>
          </p:cNvGraphicFramePr>
          <p:nvPr>
            <p:ph sz="quarter" idx="16"/>
          </p:nvPr>
        </p:nvGraphicFramePr>
        <p:xfrm>
          <a:off x="179388" y="174929"/>
          <a:ext cx="8764587" cy="6016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llips 6"/>
          <p:cNvSpPr/>
          <p:nvPr/>
        </p:nvSpPr>
        <p:spPr>
          <a:xfrm>
            <a:off x="286248" y="478403"/>
            <a:ext cx="1592490" cy="1481593"/>
          </a:xfrm>
          <a:prstGeom prst="ellipse">
            <a:avLst/>
          </a:prstGeom>
          <a:solidFill>
            <a:srgbClr val="B456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i="1" dirty="0" err="1" smtClean="0"/>
              <a:t>Forsknings-referenser</a:t>
            </a:r>
            <a:r>
              <a:rPr lang="sv-SE" sz="1400" i="1" dirty="0" smtClean="0"/>
              <a:t> &amp; exempel</a:t>
            </a:r>
            <a:endParaRPr lang="sv-SE" sz="1400" i="1" dirty="0"/>
          </a:p>
        </p:txBody>
      </p:sp>
      <p:sp>
        <p:nvSpPr>
          <p:cNvPr id="9" name="Vänster 8"/>
          <p:cNvSpPr/>
          <p:nvPr/>
        </p:nvSpPr>
        <p:spPr>
          <a:xfrm>
            <a:off x="1878737" y="841845"/>
            <a:ext cx="409009" cy="525779"/>
          </a:xfrm>
          <a:prstGeom prst="leftArrow">
            <a:avLst/>
          </a:pr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1" name="Ellips 10"/>
          <p:cNvSpPr/>
          <p:nvPr/>
        </p:nvSpPr>
        <p:spPr>
          <a:xfrm>
            <a:off x="179388" y="3046675"/>
            <a:ext cx="823381" cy="825610"/>
          </a:xfrm>
          <a:prstGeom prst="ellipse">
            <a:avLst/>
          </a:prstGeom>
          <a:solidFill>
            <a:srgbClr val="B456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dirty="0" smtClean="0"/>
              <a:t>Ref.</a:t>
            </a:r>
            <a:endParaRPr lang="sv-SE" sz="1400" dirty="0"/>
          </a:p>
        </p:txBody>
      </p:sp>
      <p:sp>
        <p:nvSpPr>
          <p:cNvPr id="12" name="Ellips 11"/>
          <p:cNvSpPr/>
          <p:nvPr/>
        </p:nvSpPr>
        <p:spPr>
          <a:xfrm>
            <a:off x="1464365" y="5365641"/>
            <a:ext cx="823381" cy="825610"/>
          </a:xfrm>
          <a:prstGeom prst="ellipse">
            <a:avLst/>
          </a:prstGeom>
          <a:solidFill>
            <a:srgbClr val="B456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dirty="0" smtClean="0"/>
              <a:t>Ref.</a:t>
            </a:r>
            <a:endParaRPr lang="sv-SE" sz="1400" dirty="0"/>
          </a:p>
        </p:txBody>
      </p:sp>
      <p:sp>
        <p:nvSpPr>
          <p:cNvPr id="13" name="Ellips 12"/>
          <p:cNvSpPr/>
          <p:nvPr/>
        </p:nvSpPr>
        <p:spPr>
          <a:xfrm>
            <a:off x="7474671" y="1219200"/>
            <a:ext cx="823381" cy="825610"/>
          </a:xfrm>
          <a:prstGeom prst="ellipse">
            <a:avLst/>
          </a:prstGeom>
          <a:solidFill>
            <a:srgbClr val="B456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dirty="0" smtClean="0"/>
              <a:t>Ref.</a:t>
            </a:r>
            <a:endParaRPr lang="sv-SE" sz="1400" dirty="0"/>
          </a:p>
        </p:txBody>
      </p:sp>
      <p:sp>
        <p:nvSpPr>
          <p:cNvPr id="14" name="Ellips 13"/>
          <p:cNvSpPr/>
          <p:nvPr/>
        </p:nvSpPr>
        <p:spPr>
          <a:xfrm>
            <a:off x="8120594" y="4024685"/>
            <a:ext cx="823381" cy="825610"/>
          </a:xfrm>
          <a:prstGeom prst="ellipse">
            <a:avLst/>
          </a:prstGeom>
          <a:solidFill>
            <a:srgbClr val="B456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dirty="0" smtClean="0"/>
              <a:t>Ref.</a:t>
            </a:r>
            <a:endParaRPr lang="sv-SE" sz="1400" dirty="0"/>
          </a:p>
        </p:txBody>
      </p:sp>
      <p:sp>
        <p:nvSpPr>
          <p:cNvPr id="15" name="Ellips 14"/>
          <p:cNvSpPr/>
          <p:nvPr/>
        </p:nvSpPr>
        <p:spPr>
          <a:xfrm>
            <a:off x="6963596" y="5443441"/>
            <a:ext cx="823381" cy="825610"/>
          </a:xfrm>
          <a:prstGeom prst="ellipse">
            <a:avLst/>
          </a:prstGeom>
          <a:solidFill>
            <a:srgbClr val="B456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dirty="0" smtClean="0"/>
              <a:t>Ref.</a:t>
            </a:r>
            <a:endParaRPr lang="sv-SE" sz="1400" dirty="0"/>
          </a:p>
        </p:txBody>
      </p:sp>
      <p:sp>
        <p:nvSpPr>
          <p:cNvPr id="18" name="Vänster 17"/>
          <p:cNvSpPr/>
          <p:nvPr/>
        </p:nvSpPr>
        <p:spPr>
          <a:xfrm>
            <a:off x="2335937" y="5443441"/>
            <a:ext cx="311847" cy="525779"/>
          </a:xfrm>
          <a:prstGeom prst="leftArrow">
            <a:avLst/>
          </a:pr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9" name="Vänster 18"/>
          <p:cNvSpPr/>
          <p:nvPr/>
        </p:nvSpPr>
        <p:spPr>
          <a:xfrm>
            <a:off x="1002769" y="3184829"/>
            <a:ext cx="277391" cy="525779"/>
          </a:xfrm>
          <a:prstGeom prst="leftArrow">
            <a:avLst/>
          </a:pr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0" name="Höger 19"/>
          <p:cNvSpPr/>
          <p:nvPr/>
        </p:nvSpPr>
        <p:spPr>
          <a:xfrm>
            <a:off x="7116417" y="1219200"/>
            <a:ext cx="358254" cy="572494"/>
          </a:xfrm>
          <a:prstGeom prst="rightArrow">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1" name="Höger 20"/>
          <p:cNvSpPr/>
          <p:nvPr/>
        </p:nvSpPr>
        <p:spPr>
          <a:xfrm>
            <a:off x="6605342" y="5365641"/>
            <a:ext cx="358254" cy="572494"/>
          </a:xfrm>
          <a:prstGeom prst="rightArrow">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2" name="Höger 21"/>
          <p:cNvSpPr/>
          <p:nvPr/>
        </p:nvSpPr>
        <p:spPr>
          <a:xfrm>
            <a:off x="7786977" y="4024685"/>
            <a:ext cx="358254" cy="572494"/>
          </a:xfrm>
          <a:prstGeom prst="rightArrow">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638911" y="1170772"/>
            <a:ext cx="1736170" cy="695069"/>
          </a:xfrm>
        </p:spPr>
        <p:txBody>
          <a:bodyPr/>
          <a:lstStyle/>
          <a:p>
            <a:r>
              <a:rPr lang="sv-SE" dirty="0" smtClean="0"/>
              <a:t>”Kärnan”</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25</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sp>
        <p:nvSpPr>
          <p:cNvPr id="5" name="Platshållare för text 4"/>
          <p:cNvSpPr>
            <a:spLocks noGrp="1"/>
          </p:cNvSpPr>
          <p:nvPr>
            <p:ph type="body" sz="quarter" idx="13"/>
          </p:nvPr>
        </p:nvSpPr>
        <p:spPr>
          <a:xfrm>
            <a:off x="522000" y="2695492"/>
            <a:ext cx="8228598" cy="3438907"/>
          </a:xfrm>
        </p:spPr>
        <p:txBody>
          <a:bodyPr/>
          <a:lstStyle/>
          <a:p>
            <a:r>
              <a:rPr lang="sv-SE" b="1" dirty="0" smtClean="0"/>
              <a:t>Gemensamma utvärderingskriterier </a:t>
            </a:r>
            <a:r>
              <a:rPr lang="sv-SE" dirty="0" smtClean="0"/>
              <a:t>för de flesta aktiviteter, t ex:</a:t>
            </a:r>
          </a:p>
          <a:p>
            <a:pPr lvl="1"/>
            <a:r>
              <a:rPr lang="sv-SE" dirty="0" smtClean="0"/>
              <a:t>Tid (t ex personaltid för planering, genomförande, utvärdering)</a:t>
            </a:r>
          </a:p>
          <a:p>
            <a:pPr lvl="1"/>
            <a:r>
              <a:rPr lang="sv-SE" dirty="0" smtClean="0"/>
              <a:t>Kostnader </a:t>
            </a:r>
          </a:p>
          <a:p>
            <a:pPr lvl="1"/>
            <a:r>
              <a:rPr lang="sv-SE" dirty="0" smtClean="0"/>
              <a:t>Kompetenser </a:t>
            </a:r>
            <a:r>
              <a:rPr lang="sv-SE" dirty="0" err="1" smtClean="0"/>
              <a:t>etc</a:t>
            </a:r>
            <a:endParaRPr lang="sv-SE" dirty="0" smtClean="0"/>
          </a:p>
          <a:p>
            <a:pPr lvl="1"/>
            <a:endParaRPr lang="sv-SE" dirty="0" smtClean="0"/>
          </a:p>
          <a:p>
            <a:pPr lvl="1">
              <a:buNone/>
            </a:pPr>
            <a:r>
              <a:rPr lang="sv-SE" i="1" dirty="0" smtClean="0"/>
              <a:t>Det är detta som oftast görs om/när det görs utvärderingar idag. Att säga något om </a:t>
            </a:r>
            <a:r>
              <a:rPr lang="sv-SE" b="1" i="1" dirty="0" smtClean="0"/>
              <a:t>effekter </a:t>
            </a:r>
            <a:r>
              <a:rPr lang="sv-SE" i="1" dirty="0" smtClean="0"/>
              <a:t>är mycket svårare!</a:t>
            </a:r>
          </a:p>
          <a:p>
            <a:pPr lvl="1"/>
            <a:endParaRPr lang="sv-SE" dirty="0"/>
          </a:p>
        </p:txBody>
      </p:sp>
      <p:sp>
        <p:nvSpPr>
          <p:cNvPr id="6" name="Ellips 5"/>
          <p:cNvSpPr/>
          <p:nvPr/>
        </p:nvSpPr>
        <p:spPr>
          <a:xfrm>
            <a:off x="3180521" y="185595"/>
            <a:ext cx="2417197" cy="2321781"/>
          </a:xfrm>
          <a:prstGeom prst="ellips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 name="textruta 6"/>
          <p:cNvSpPr txBox="1"/>
          <p:nvPr/>
        </p:nvSpPr>
        <p:spPr>
          <a:xfrm>
            <a:off x="3417600" y="1001863"/>
            <a:ext cx="2180118" cy="584775"/>
          </a:xfrm>
          <a:prstGeom prst="rect">
            <a:avLst/>
          </a:prstGeom>
          <a:noFill/>
        </p:spPr>
        <p:txBody>
          <a:bodyPr wrap="square" rtlCol="0">
            <a:spAutoFit/>
          </a:bodyPr>
          <a:lstStyle/>
          <a:p>
            <a:r>
              <a:rPr lang="sv-SE" sz="3200" b="1" dirty="0" smtClean="0">
                <a:solidFill>
                  <a:schemeClr val="bg1"/>
                </a:solidFill>
                <a:latin typeface="Arial" panose="020B0604020202020204" pitchFamily="34" charset="0"/>
                <a:cs typeface="Arial" panose="020B0604020202020204" pitchFamily="34" charset="0"/>
              </a:rPr>
              <a:t>”Kärnan”</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smtClean="0"/>
              <a:pPr/>
              <a:t>26</a:t>
            </a:fld>
            <a:endParaRPr lang="sv-SE" dirty="0"/>
          </a:p>
        </p:txBody>
      </p:sp>
      <p:sp>
        <p:nvSpPr>
          <p:cNvPr id="2" name="Platshållare för sidfot 1"/>
          <p:cNvSpPr>
            <a:spLocks noGrp="1"/>
          </p:cNvSpPr>
          <p:nvPr>
            <p:ph type="ftr" sz="quarter" idx="15"/>
          </p:nvPr>
        </p:nvSpPr>
        <p:spPr/>
        <p:txBody>
          <a:bodyPr/>
          <a:lstStyle/>
          <a:p>
            <a:r>
              <a:rPr lang="sv-SE" smtClean="0"/>
              <a:t>HÅLLBAR STAD – ÖPPEN FÖR VÄRLDEN </a:t>
            </a:r>
            <a:endParaRPr lang="en-GB" dirty="0"/>
          </a:p>
        </p:txBody>
      </p:sp>
      <p:sp>
        <p:nvSpPr>
          <p:cNvPr id="7" name="Platshållare för text 6"/>
          <p:cNvSpPr>
            <a:spLocks noGrp="1"/>
          </p:cNvSpPr>
          <p:nvPr>
            <p:ph type="body" sz="quarter" idx="13"/>
          </p:nvPr>
        </p:nvSpPr>
        <p:spPr>
          <a:xfrm>
            <a:off x="522000" y="2849526"/>
            <a:ext cx="8228598" cy="3419525"/>
          </a:xfrm>
        </p:spPr>
        <p:txBody>
          <a:bodyPr/>
          <a:lstStyle/>
          <a:p>
            <a:endParaRPr lang="sv-SE" dirty="0" smtClean="0"/>
          </a:p>
          <a:p>
            <a:r>
              <a:rPr lang="sv-SE" dirty="0" smtClean="0"/>
              <a:t>Kort förklaring av vad metoden innebär</a:t>
            </a:r>
          </a:p>
          <a:p>
            <a:r>
              <a:rPr lang="sv-SE" dirty="0" smtClean="0"/>
              <a:t>Tips att tänka på vid design av aktivitet och utvärdering</a:t>
            </a:r>
          </a:p>
          <a:p>
            <a:r>
              <a:rPr lang="sv-SE" dirty="0" smtClean="0"/>
              <a:t>Så här kan man göra: Konkret beskrivning av hur man kan gå till väga, gärna i form av ett enkelt exempel</a:t>
            </a:r>
          </a:p>
          <a:p>
            <a:r>
              <a:rPr lang="sv-SE" dirty="0" smtClean="0"/>
              <a:t>Utvärdera primära effekter av aktiviteten</a:t>
            </a:r>
          </a:p>
          <a:p>
            <a:r>
              <a:rPr lang="sv-SE" dirty="0" smtClean="0"/>
              <a:t>Förslag på utvärdering av sekundära effekter?</a:t>
            </a:r>
          </a:p>
        </p:txBody>
      </p:sp>
      <p:sp>
        <p:nvSpPr>
          <p:cNvPr id="8" name="Ellips 7"/>
          <p:cNvSpPr/>
          <p:nvPr/>
        </p:nvSpPr>
        <p:spPr>
          <a:xfrm>
            <a:off x="2711396" y="220522"/>
            <a:ext cx="3069202" cy="29592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textruta 9"/>
          <p:cNvSpPr txBox="1"/>
          <p:nvPr/>
        </p:nvSpPr>
        <p:spPr>
          <a:xfrm>
            <a:off x="2345635" y="1231719"/>
            <a:ext cx="3800723" cy="830997"/>
          </a:xfrm>
          <a:prstGeom prst="rect">
            <a:avLst/>
          </a:prstGeom>
          <a:noFill/>
        </p:spPr>
        <p:txBody>
          <a:bodyPr wrap="square" rtlCol="0">
            <a:spAutoFit/>
          </a:bodyPr>
          <a:lstStyle/>
          <a:p>
            <a:pPr algn="ctr"/>
            <a:r>
              <a:rPr lang="sv-SE" sz="2400" b="1" dirty="0" smtClean="0">
                <a:solidFill>
                  <a:schemeClr val="bg1"/>
                </a:solidFill>
              </a:rPr>
              <a:t>Fördjupningsspår/ </a:t>
            </a:r>
          </a:p>
          <a:p>
            <a:pPr algn="ctr"/>
            <a:r>
              <a:rPr lang="sv-SE" sz="2400" b="1" dirty="0" smtClean="0">
                <a:solidFill>
                  <a:schemeClr val="bg1"/>
                </a:solidFill>
              </a:rPr>
              <a:t>utvärderingsmetod</a:t>
            </a:r>
            <a:endParaRPr lang="sv-SE" sz="2400" b="1" dirty="0" smtClean="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smtClean="0"/>
              <a:pPr/>
              <a:t>27</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sp>
        <p:nvSpPr>
          <p:cNvPr id="5" name="Platshållare för text 4"/>
          <p:cNvSpPr>
            <a:spLocks noGrp="1"/>
          </p:cNvSpPr>
          <p:nvPr>
            <p:ph type="body" sz="quarter" idx="13"/>
          </p:nvPr>
        </p:nvSpPr>
        <p:spPr>
          <a:xfrm>
            <a:off x="522000" y="3921851"/>
            <a:ext cx="8228598" cy="4694400"/>
          </a:xfrm>
        </p:spPr>
        <p:txBody>
          <a:bodyPr/>
          <a:lstStyle/>
          <a:p>
            <a:pPr>
              <a:buNone/>
            </a:pPr>
            <a:endParaRPr lang="sv-SE" b="1" dirty="0" smtClean="0"/>
          </a:p>
          <a:p>
            <a:pPr>
              <a:buNone/>
            </a:pPr>
            <a:r>
              <a:rPr lang="sv-SE" b="1" dirty="0" smtClean="0"/>
              <a:t>För den som vill fördjupa sig ännu mer:</a:t>
            </a:r>
          </a:p>
          <a:p>
            <a:pPr>
              <a:buFont typeface="Arial" pitchFamily="34" charset="0"/>
              <a:buChar char="•"/>
            </a:pPr>
            <a:r>
              <a:rPr lang="sv-SE" dirty="0" smtClean="0"/>
              <a:t>Länkar till forskning, litteratur, exempel och annat relevant material</a:t>
            </a:r>
          </a:p>
          <a:p>
            <a:pPr>
              <a:buFont typeface="Arial" pitchFamily="34" charset="0"/>
              <a:buChar char="•"/>
            </a:pPr>
            <a:r>
              <a:rPr lang="sv-SE" i="1" dirty="0" smtClean="0"/>
              <a:t>Fördjupning för den som vill räkna på sekundära effekter?</a:t>
            </a:r>
          </a:p>
          <a:p>
            <a:endParaRPr lang="sv-SE" dirty="0"/>
          </a:p>
        </p:txBody>
      </p:sp>
      <p:sp>
        <p:nvSpPr>
          <p:cNvPr id="6" name="Ellips 5"/>
          <p:cNvSpPr/>
          <p:nvPr/>
        </p:nvSpPr>
        <p:spPr>
          <a:xfrm>
            <a:off x="2870420" y="699203"/>
            <a:ext cx="3222509" cy="3022007"/>
          </a:xfrm>
          <a:prstGeom prst="ellipse">
            <a:avLst/>
          </a:prstGeom>
          <a:solidFill>
            <a:srgbClr val="B456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800" i="1" dirty="0" err="1" smtClean="0"/>
              <a:t>Forsknings-referenser</a:t>
            </a:r>
            <a:r>
              <a:rPr lang="sv-SE" sz="2800" i="1" dirty="0" smtClean="0"/>
              <a:t> &amp; exempel</a:t>
            </a:r>
            <a:endParaRPr lang="sv-SE" sz="2800" i="1" dirty="0"/>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4"/>
          </p:nvPr>
        </p:nvSpPr>
        <p:spPr/>
        <p:txBody>
          <a:bodyPr/>
          <a:lstStyle/>
          <a:p>
            <a:r>
              <a:rPr lang="sv-SE" sz="2400" dirty="0" smtClean="0"/>
              <a:t>Workshop med </a:t>
            </a:r>
            <a:r>
              <a:rPr lang="sv-SE" sz="2400" dirty="0" err="1" smtClean="0"/>
              <a:t>Kadri</a:t>
            </a:r>
            <a:r>
              <a:rPr lang="sv-SE" sz="2400" dirty="0" smtClean="0"/>
              <a:t> Koppel, </a:t>
            </a:r>
            <a:r>
              <a:rPr lang="sv-SE" sz="2400" dirty="0" err="1" smtClean="0"/>
              <a:t>Hifab</a:t>
            </a:r>
            <a:endParaRPr lang="sv-SE" sz="2400"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393343" y="1315920"/>
            <a:ext cx="6073247" cy="985563"/>
          </a:xfrm>
        </p:spPr>
        <p:txBody>
          <a:bodyPr/>
          <a:lstStyle/>
          <a:p>
            <a:r>
              <a:rPr lang="sv-SE" dirty="0" smtClean="0"/>
              <a:t>Presentationsrunda </a:t>
            </a:r>
            <a:r>
              <a:rPr lang="sv-SE" sz="2400" dirty="0" smtClean="0"/>
              <a:t>(1 min/person)</a:t>
            </a:r>
            <a:endParaRPr lang="sv-SE" sz="2400" dirty="0"/>
          </a:p>
        </p:txBody>
      </p:sp>
      <p:sp>
        <p:nvSpPr>
          <p:cNvPr id="3" name="Platshållare för text 2"/>
          <p:cNvSpPr>
            <a:spLocks noGrp="1"/>
          </p:cNvSpPr>
          <p:nvPr>
            <p:ph type="body" sz="quarter" idx="14"/>
          </p:nvPr>
        </p:nvSpPr>
        <p:spPr>
          <a:xfrm>
            <a:off x="2393343" y="2512612"/>
            <a:ext cx="6081793" cy="2731517"/>
          </a:xfrm>
        </p:spPr>
        <p:txBody>
          <a:bodyPr/>
          <a:lstStyle/>
          <a:p>
            <a:pPr lvl="1"/>
            <a:r>
              <a:rPr lang="sv-SE" sz="2400" dirty="0" smtClean="0"/>
              <a:t>Namn</a:t>
            </a:r>
          </a:p>
          <a:p>
            <a:pPr lvl="1"/>
            <a:r>
              <a:rPr lang="sv-SE" sz="2400" dirty="0" smtClean="0"/>
              <a:t>Titel &amp; institution</a:t>
            </a:r>
          </a:p>
          <a:p>
            <a:pPr lvl="1"/>
            <a:r>
              <a:rPr lang="sv-SE" sz="2400" dirty="0" smtClean="0"/>
              <a:t>Kort om forskningsområde </a:t>
            </a:r>
            <a:r>
              <a:rPr lang="sv-SE" sz="2400" i="1" dirty="0" smtClean="0"/>
              <a:t>(fokusera gärna på eventuell koppling till utvärdering och/eller hållbara livsstilar)</a:t>
            </a:r>
          </a:p>
          <a:p>
            <a:endParaRPr lang="sv-SE"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extruta 4"/>
          <p:cNvSpPr txBox="1">
            <a:spLocks noChangeArrowheads="1"/>
          </p:cNvSpPr>
          <p:nvPr/>
        </p:nvSpPr>
        <p:spPr bwMode="auto">
          <a:xfrm>
            <a:off x="0" y="3125788"/>
            <a:ext cx="9144000" cy="2308324"/>
          </a:xfrm>
          <a:prstGeom prst="rect">
            <a:avLst/>
          </a:prstGeom>
          <a:noFill/>
          <a:ln w="9525">
            <a:noFill/>
            <a:miter lim="800000"/>
            <a:headEnd/>
            <a:tailEnd/>
          </a:ln>
        </p:spPr>
        <p:txBody>
          <a:bodyPr wrap="square">
            <a:spAutoFit/>
          </a:bodyPr>
          <a:lstStyle/>
          <a:p>
            <a:pPr algn="ctr"/>
            <a:r>
              <a:rPr lang="sv-SE" sz="4000" b="1" dirty="0" smtClean="0">
                <a:latin typeface="Arial" charset="0"/>
                <a:cs typeface="Arial" charset="0"/>
              </a:rPr>
              <a:t>RESULTAT:</a:t>
            </a:r>
          </a:p>
          <a:p>
            <a:pPr algn="ctr"/>
            <a:r>
              <a:rPr lang="sv-SE" sz="4000" b="1" dirty="0" smtClean="0">
                <a:latin typeface="Arial" charset="0"/>
                <a:cs typeface="Arial" charset="0"/>
              </a:rPr>
              <a:t>Hållbara </a:t>
            </a:r>
            <a:r>
              <a:rPr lang="sv-SE" sz="4000" b="1" dirty="0">
                <a:latin typeface="Arial" charset="0"/>
                <a:cs typeface="Arial" charset="0"/>
              </a:rPr>
              <a:t>livsstilar </a:t>
            </a:r>
          </a:p>
          <a:p>
            <a:pPr algn="ctr"/>
            <a:r>
              <a:rPr lang="sv-SE" sz="2800" dirty="0">
                <a:latin typeface="Arial" charset="0"/>
                <a:cs typeface="Arial" charset="0"/>
              </a:rPr>
              <a:t>Den lokala rådigheten</a:t>
            </a:r>
          </a:p>
          <a:p>
            <a:pPr algn="ctr"/>
            <a:endParaRPr lang="sv-SE" sz="3600" dirty="0">
              <a:latin typeface="Arial" charset="0"/>
              <a:cs typeface="Arial" charset="0"/>
            </a:endParaRPr>
          </a:p>
        </p:txBody>
      </p:sp>
      <p:pic>
        <p:nvPicPr>
          <p:cNvPr id="293891" name="Bildobjekt 6" descr="logos.jpg"/>
          <p:cNvPicPr>
            <a:picLocks noChangeAspect="1"/>
          </p:cNvPicPr>
          <p:nvPr/>
        </p:nvPicPr>
        <p:blipFill>
          <a:blip r:embed="rId3"/>
          <a:srcRect/>
          <a:stretch>
            <a:fillRect/>
          </a:stretch>
        </p:blipFill>
        <p:spPr bwMode="auto">
          <a:xfrm>
            <a:off x="1350963" y="4921856"/>
            <a:ext cx="6543675" cy="1778981"/>
          </a:xfrm>
          <a:prstGeom prst="rect">
            <a:avLst/>
          </a:prstGeom>
          <a:noFill/>
          <a:ln w="9525">
            <a:noFill/>
            <a:miter lim="800000"/>
            <a:headEnd/>
            <a:tailEnd/>
          </a:ln>
        </p:spPr>
      </p:pic>
      <p:pic>
        <p:nvPicPr>
          <p:cNvPr id="293892" name="Bildobjekt 7" descr="RESA2.png"/>
          <p:cNvPicPr>
            <a:picLocks noChangeAspect="1"/>
          </p:cNvPicPr>
          <p:nvPr/>
        </p:nvPicPr>
        <p:blipFill>
          <a:blip r:embed="rId4"/>
          <a:srcRect/>
          <a:stretch>
            <a:fillRect/>
          </a:stretch>
        </p:blipFill>
        <p:spPr bwMode="auto">
          <a:xfrm>
            <a:off x="3176588" y="865188"/>
            <a:ext cx="2819400" cy="226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Platshållare för innehåll 1"/>
          <p:cNvSpPr>
            <a:spLocks noGrp="1"/>
          </p:cNvSpPr>
          <p:nvPr>
            <p:ph idx="1"/>
          </p:nvPr>
        </p:nvSpPr>
        <p:spPr bwMode="auto">
          <a:xfrm>
            <a:off x="984250" y="2065007"/>
            <a:ext cx="7381875" cy="3884613"/>
          </a:xfrm>
          <a:noFill/>
          <a:ln>
            <a:miter lim="800000"/>
            <a:headEnd/>
            <a:tailEnd/>
          </a:ln>
        </p:spPr>
        <p:txBody>
          <a:bodyPr vert="horz" wrap="square" lIns="91440" tIns="45720" rIns="91440" bIns="45720" numCol="1" anchor="t" anchorCtr="0" compatLnSpc="1">
            <a:prstTxWarp prst="textNoShape">
              <a:avLst/>
            </a:prstTxWarp>
          </a:bodyPr>
          <a:lstStyle/>
          <a:p>
            <a:r>
              <a:rPr lang="sv-SE" altLang="sv-SE" sz="1800" b="1" dirty="0" smtClean="0">
                <a:latin typeface="Arial" charset="0"/>
                <a:cs typeface="Arial" charset="0"/>
              </a:rPr>
              <a:t>Syfte</a:t>
            </a:r>
          </a:p>
          <a:p>
            <a:r>
              <a:rPr lang="sv-SE" altLang="sv-SE" sz="1800" dirty="0" smtClean="0">
                <a:latin typeface="Arial" charset="0"/>
                <a:cs typeface="Arial" charset="0"/>
              </a:rPr>
              <a:t>Synliggöra vad hållbara livsstilar innebär och hur man på lokal och regional nivå kan främja hållbara livsstilar i Västra Götaland.</a:t>
            </a:r>
          </a:p>
          <a:p>
            <a:endParaRPr lang="sv-SE" altLang="sv-SE" sz="1800" dirty="0" smtClean="0">
              <a:latin typeface="Arial" charset="0"/>
              <a:cs typeface="Arial" charset="0"/>
            </a:endParaRPr>
          </a:p>
          <a:p>
            <a:r>
              <a:rPr lang="sv-SE" altLang="sv-SE" sz="1800" b="1" dirty="0" smtClean="0">
                <a:latin typeface="Arial" charset="0"/>
                <a:cs typeface="Arial" charset="0"/>
              </a:rPr>
              <a:t>Resultat</a:t>
            </a:r>
          </a:p>
          <a:p>
            <a:pPr>
              <a:buFont typeface="Arial" charset="0"/>
              <a:buChar char="•"/>
            </a:pPr>
            <a:r>
              <a:rPr lang="sv-SE" altLang="sv-SE" sz="1800" dirty="0" smtClean="0">
                <a:latin typeface="Arial" charset="0"/>
                <a:cs typeface="Arial" charset="0"/>
              </a:rPr>
              <a:t> Referensrapport  (Vad menar vi med hållbara livsstilar och struktur för lokal rådighet, baserat på befintlig forskning)</a:t>
            </a:r>
          </a:p>
          <a:p>
            <a:pPr>
              <a:buFont typeface="Arial" charset="0"/>
              <a:buChar char="•"/>
            </a:pPr>
            <a:r>
              <a:rPr lang="sv-SE" altLang="sv-SE" sz="1800" dirty="0" smtClean="0">
                <a:latin typeface="Arial" charset="0"/>
                <a:cs typeface="Arial" charset="0"/>
              </a:rPr>
              <a:t> Verktygslåda för hur offentliga aktörer på lokal/regional nivå kan underlätta för hållbara livsstilar </a:t>
            </a:r>
          </a:p>
        </p:txBody>
      </p:sp>
      <p:sp>
        <p:nvSpPr>
          <p:cNvPr id="294915" name="Rubrik 2"/>
          <p:cNvSpPr>
            <a:spLocks noGrp="1"/>
          </p:cNvSpPr>
          <p:nvPr>
            <p:ph type="title"/>
          </p:nvPr>
        </p:nvSpPr>
        <p:spPr bwMode="auto">
          <a:xfrm>
            <a:off x="984250" y="747713"/>
            <a:ext cx="7650163" cy="984250"/>
          </a:xfrm>
          <a:noFill/>
          <a:ln>
            <a:miter lim="800000"/>
            <a:headEnd/>
            <a:tailEnd/>
          </a:ln>
        </p:spPr>
        <p:txBody>
          <a:bodyPr wrap="square" lIns="91440" tIns="45720" rIns="91440" bIns="45720" numCol="1" anchor="t" anchorCtr="0" compatLnSpc="1">
            <a:prstTxWarp prst="textNoShape">
              <a:avLst/>
            </a:prstTxWarp>
          </a:bodyPr>
          <a:lstStyle/>
          <a:p>
            <a:r>
              <a:rPr lang="sv-SE" dirty="0" smtClean="0">
                <a:latin typeface="Arial" charset="0"/>
                <a:cs typeface="Arial" charset="0"/>
              </a:rPr>
              <a:t>Tidigare projektet i korthet</a:t>
            </a:r>
          </a:p>
        </p:txBody>
      </p:sp>
      <p:pic>
        <p:nvPicPr>
          <p:cNvPr id="294916" name="Bildobjekt 5" descr="10yfp_logo.png"/>
          <p:cNvPicPr>
            <a:picLocks noChangeAspect="1"/>
          </p:cNvPicPr>
          <p:nvPr/>
        </p:nvPicPr>
        <p:blipFill>
          <a:blip r:embed="rId3"/>
          <a:srcRect/>
          <a:stretch>
            <a:fillRect/>
          </a:stretch>
        </p:blipFill>
        <p:spPr bwMode="auto">
          <a:xfrm>
            <a:off x="6927850" y="5864225"/>
            <a:ext cx="1909763" cy="45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Platshållare för innehåll 1"/>
          <p:cNvSpPr>
            <a:spLocks noGrp="1"/>
          </p:cNvSpPr>
          <p:nvPr>
            <p:ph idx="1"/>
          </p:nvPr>
        </p:nvSpPr>
        <p:spPr bwMode="auto">
          <a:xfrm>
            <a:off x="984250" y="1563689"/>
            <a:ext cx="7381875" cy="4748212"/>
          </a:xfrm>
          <a:noFill/>
          <a:ln>
            <a:miter lim="800000"/>
            <a:headEnd/>
            <a:tailEnd/>
          </a:ln>
        </p:spPr>
        <p:txBody>
          <a:bodyPr vert="horz" wrap="square" lIns="91440" tIns="45720" rIns="91440" bIns="45720" numCol="1" anchor="t" anchorCtr="0" compatLnSpc="1">
            <a:prstTxWarp prst="textNoShape">
              <a:avLst/>
            </a:prstTxWarp>
          </a:bodyPr>
          <a:lstStyle/>
          <a:p>
            <a:pPr>
              <a:buFont typeface="Arial" pitchFamily="34" charset="0"/>
              <a:buChar char="•"/>
            </a:pPr>
            <a:r>
              <a:rPr lang="sv-SE" sz="1800" dirty="0" smtClean="0">
                <a:latin typeface="Arial" charset="0"/>
                <a:cs typeface="Arial" charset="0"/>
              </a:rPr>
              <a:t> Innefattar vad vi gör, har, använder och visar, hur vi ser på världen och vilka värderingar vi har.</a:t>
            </a:r>
          </a:p>
          <a:p>
            <a:pPr>
              <a:buFont typeface="Arial" pitchFamily="34" charset="0"/>
              <a:buChar char="•"/>
            </a:pPr>
            <a:r>
              <a:rPr lang="sv-SE" sz="1800" dirty="0" smtClean="0">
                <a:latin typeface="Arial" charset="0"/>
                <a:cs typeface="Arial" charset="0"/>
              </a:rPr>
              <a:t> Syftar till en </a:t>
            </a:r>
            <a:r>
              <a:rPr lang="sv-SE" sz="1800" i="1" dirty="0" smtClean="0">
                <a:latin typeface="Arial" charset="0"/>
                <a:cs typeface="Arial" charset="0"/>
              </a:rPr>
              <a:t>förändring mot hållbar samhällsutveckling </a:t>
            </a:r>
            <a:r>
              <a:rPr lang="sv-SE" sz="1800" dirty="0" smtClean="0">
                <a:latin typeface="Arial" charset="0"/>
                <a:cs typeface="Arial" charset="0"/>
              </a:rPr>
              <a:t>(miljömässig, social och ekonomisk), samt ökad livskvalitet för den egna personen och andra människor på planeten.</a:t>
            </a:r>
          </a:p>
          <a:p>
            <a:pPr>
              <a:buFont typeface="Arial" pitchFamily="34" charset="0"/>
              <a:buChar char="•"/>
            </a:pPr>
            <a:r>
              <a:rPr lang="sv-SE" sz="1800" dirty="0" smtClean="0">
                <a:latin typeface="Arial" charset="0"/>
                <a:cs typeface="Arial" charset="0"/>
              </a:rPr>
              <a:t> Individens </a:t>
            </a:r>
            <a:r>
              <a:rPr lang="sv-SE" sz="1800" i="1" dirty="0" smtClean="0">
                <a:latin typeface="Arial" charset="0"/>
                <a:cs typeface="Arial" charset="0"/>
              </a:rPr>
              <a:t>personliga val och agerande </a:t>
            </a:r>
            <a:r>
              <a:rPr lang="sv-SE" sz="1800" b="1" i="1" dirty="0" smtClean="0">
                <a:latin typeface="Arial" charset="0"/>
                <a:cs typeface="Arial" charset="0"/>
              </a:rPr>
              <a:t>i kombination </a:t>
            </a:r>
            <a:r>
              <a:rPr lang="sv-SE" sz="1800" dirty="0" smtClean="0">
                <a:latin typeface="Arial" charset="0"/>
                <a:cs typeface="Arial" charset="0"/>
              </a:rPr>
              <a:t>med de </a:t>
            </a:r>
            <a:r>
              <a:rPr lang="sv-SE" sz="1800" i="1" dirty="0" smtClean="0">
                <a:latin typeface="Arial" charset="0"/>
                <a:cs typeface="Arial" charset="0"/>
              </a:rPr>
              <a:t>förutsättningar och sammanhang som </a:t>
            </a:r>
            <a:r>
              <a:rPr lang="sv-SE" sz="1800" dirty="0" smtClean="0">
                <a:latin typeface="Arial" charset="0"/>
                <a:cs typeface="Arial" charset="0"/>
              </a:rPr>
              <a:t>underlättar för att leva hållbart.</a:t>
            </a:r>
          </a:p>
          <a:p>
            <a:endParaRPr lang="sv-SE" sz="1800" dirty="0" smtClean="0">
              <a:latin typeface="Arial" charset="0"/>
              <a:cs typeface="Arial" charset="0"/>
            </a:endParaRPr>
          </a:p>
          <a:p>
            <a:r>
              <a:rPr lang="sv-SE" sz="1800" dirty="0" smtClean="0">
                <a:latin typeface="Arial" charset="0"/>
                <a:cs typeface="Arial" charset="0"/>
              </a:rPr>
              <a:t>Slutligen innebär begreppet att individer känner solidaritet med och ansvar gentemot andra människor, annat liv samt framtida generationer</a:t>
            </a:r>
            <a:r>
              <a:rPr lang="sv-SE" dirty="0" smtClean="0">
                <a:latin typeface="Arial" charset="0"/>
                <a:cs typeface="Arial" charset="0"/>
              </a:rPr>
              <a:t>.</a:t>
            </a:r>
          </a:p>
        </p:txBody>
      </p:sp>
      <p:sp>
        <p:nvSpPr>
          <p:cNvPr id="296963" name="Rubrik 2"/>
          <p:cNvSpPr>
            <a:spLocks noGrp="1"/>
          </p:cNvSpPr>
          <p:nvPr>
            <p:ph type="title"/>
          </p:nvPr>
        </p:nvSpPr>
        <p:spPr bwMode="auto">
          <a:xfrm>
            <a:off x="984250" y="747713"/>
            <a:ext cx="7650163" cy="984250"/>
          </a:xfrm>
          <a:noFill/>
          <a:ln>
            <a:miter lim="800000"/>
            <a:headEnd/>
            <a:tailEnd/>
          </a:ln>
        </p:spPr>
        <p:txBody>
          <a:bodyPr wrap="square" lIns="91440" tIns="45720" rIns="91440" bIns="45720" numCol="1" anchor="t" anchorCtr="0" compatLnSpc="1">
            <a:prstTxWarp prst="textNoShape">
              <a:avLst/>
            </a:prstTxWarp>
          </a:bodyPr>
          <a:lstStyle/>
          <a:p>
            <a:r>
              <a:rPr lang="sv-SE" dirty="0" smtClean="0">
                <a:latin typeface="Arial" charset="0"/>
                <a:cs typeface="Arial" charset="0"/>
              </a:rPr>
              <a:t>Vad är Hållbara livsstilar?</a:t>
            </a:r>
          </a:p>
        </p:txBody>
      </p:sp>
      <p:pic>
        <p:nvPicPr>
          <p:cNvPr id="296964" name="Bildobjekt 3" descr="Bild till sidan k+ñllor.png"/>
          <p:cNvPicPr>
            <a:picLocks noChangeAspect="1"/>
          </p:cNvPicPr>
          <p:nvPr/>
        </p:nvPicPr>
        <p:blipFill>
          <a:blip r:embed="rId3"/>
          <a:srcRect/>
          <a:stretch>
            <a:fillRect/>
          </a:stretch>
        </p:blipFill>
        <p:spPr bwMode="auto">
          <a:xfrm>
            <a:off x="7200900" y="0"/>
            <a:ext cx="1552575" cy="1563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6" name="Platshållare för innehåll 3" descr="Hallbara livsstilar_hela cirkeln.png"/>
          <p:cNvPicPr>
            <a:picLocks noGrp="1" noChangeAspect="1"/>
          </p:cNvPicPr>
          <p:nvPr>
            <p:ph idx="1"/>
          </p:nvPr>
        </p:nvPicPr>
        <p:blipFill>
          <a:blip r:embed="rId3"/>
          <a:srcRect/>
          <a:stretch>
            <a:fillRect/>
          </a:stretch>
        </p:blipFill>
        <p:spPr bwMode="auto">
          <a:xfrm>
            <a:off x="1392238" y="128588"/>
            <a:ext cx="6477000" cy="6376987"/>
          </a:xfrm>
          <a:noFill/>
          <a:ln>
            <a:miter lim="800000"/>
            <a:headEnd/>
            <a:tailEnd/>
          </a:ln>
        </p:spPr>
      </p:pic>
      <p:sp>
        <p:nvSpPr>
          <p:cNvPr id="297987" name="Rubrik 2"/>
          <p:cNvSpPr>
            <a:spLocks noGrp="1"/>
          </p:cNvSpPr>
          <p:nvPr>
            <p:ph type="title"/>
          </p:nvPr>
        </p:nvSpPr>
        <p:spPr bwMode="auto">
          <a:xfrm>
            <a:off x="6645275" y="295275"/>
            <a:ext cx="2381250" cy="984250"/>
          </a:xfrm>
          <a:noFill/>
          <a:ln>
            <a:miter lim="800000"/>
            <a:headEnd/>
            <a:tailEnd/>
          </a:ln>
        </p:spPr>
        <p:txBody>
          <a:bodyPr wrap="square" lIns="91440" tIns="45720" rIns="91440" bIns="45720" numCol="1" anchor="t" anchorCtr="0" compatLnSpc="1">
            <a:prstTxWarp prst="textNoShape">
              <a:avLst/>
            </a:prstTxWarp>
          </a:bodyPr>
          <a:lstStyle/>
          <a:p>
            <a:pPr algn="ctr"/>
            <a:r>
              <a:rPr lang="sv-SE" sz="2400" smtClean="0">
                <a:latin typeface="Arial" charset="0"/>
                <a:cs typeface="Arial" charset="0"/>
              </a:rPr>
              <a:t>Livsstilshjulet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Platshållare för innehåll 1"/>
          <p:cNvSpPr>
            <a:spLocks noGrp="1"/>
          </p:cNvSpPr>
          <p:nvPr>
            <p:ph idx="1"/>
          </p:nvPr>
        </p:nvSpPr>
        <p:spPr bwMode="auto">
          <a:xfrm>
            <a:off x="984250" y="2427288"/>
            <a:ext cx="7032625" cy="3884612"/>
          </a:xfrm>
          <a:noFill/>
          <a:ln>
            <a:miter lim="800000"/>
            <a:headEnd/>
            <a:tailEnd/>
          </a:ln>
        </p:spPr>
        <p:txBody>
          <a:bodyPr vert="horz" wrap="square" lIns="91440" tIns="45720" rIns="91440" bIns="45720" numCol="1" anchor="t" anchorCtr="0" compatLnSpc="1">
            <a:prstTxWarp prst="textNoShape">
              <a:avLst/>
            </a:prstTxWarp>
          </a:bodyPr>
          <a:lstStyle/>
          <a:p>
            <a:r>
              <a:rPr lang="sv-SE" b="1" smtClean="0">
                <a:latin typeface="Arial" charset="0"/>
                <a:cs typeface="Arial" charset="0"/>
              </a:rPr>
              <a:t>VAD BEHÖVER VI FÖRÄNDRA?</a:t>
            </a:r>
          </a:p>
          <a:p>
            <a:r>
              <a:rPr lang="sv-SE" smtClean="0">
                <a:latin typeface="Arial" charset="0"/>
                <a:cs typeface="Arial" charset="0"/>
              </a:rPr>
              <a:t>• Öka det gröna på tallriken och minska konsumtionen av kött och mejeriprodukter.</a:t>
            </a:r>
          </a:p>
          <a:p>
            <a:r>
              <a:rPr lang="sv-SE" smtClean="0">
                <a:latin typeface="Arial" charset="0"/>
                <a:cs typeface="Arial" charset="0"/>
              </a:rPr>
              <a:t>• Öka andelen ekologiska och etiskt framställda livsmedel</a:t>
            </a:r>
          </a:p>
          <a:p>
            <a:r>
              <a:rPr lang="sv-SE" smtClean="0">
                <a:latin typeface="Arial" charset="0"/>
                <a:cs typeface="Arial" charset="0"/>
              </a:rPr>
              <a:t>• Minska matsvinnet</a:t>
            </a:r>
          </a:p>
        </p:txBody>
      </p:sp>
      <p:sp>
        <p:nvSpPr>
          <p:cNvPr id="299011" name="Rubrik 2"/>
          <p:cNvSpPr>
            <a:spLocks noGrp="1"/>
          </p:cNvSpPr>
          <p:nvPr>
            <p:ph type="title"/>
          </p:nvPr>
        </p:nvSpPr>
        <p:spPr bwMode="auto">
          <a:xfrm>
            <a:off x="984250" y="747713"/>
            <a:ext cx="7650163" cy="984250"/>
          </a:xfrm>
          <a:noFill/>
          <a:ln>
            <a:miter lim="800000"/>
            <a:headEnd/>
            <a:tailEnd/>
          </a:ln>
        </p:spPr>
        <p:txBody>
          <a:bodyPr wrap="square" lIns="91440" tIns="45720" rIns="91440" bIns="45720" numCol="1" anchor="t" anchorCtr="0" compatLnSpc="1">
            <a:prstTxWarp prst="textNoShape">
              <a:avLst/>
            </a:prstTxWarp>
          </a:bodyPr>
          <a:lstStyle/>
          <a:p>
            <a:r>
              <a:rPr lang="sv-SE" smtClean="0">
                <a:latin typeface="Arial" charset="0"/>
                <a:cs typeface="Arial" charset="0"/>
              </a:rPr>
              <a:t>Mat</a:t>
            </a:r>
          </a:p>
        </p:txBody>
      </p:sp>
      <p:pic>
        <p:nvPicPr>
          <p:cNvPr id="299012" name="Bildobjekt 3" descr="mat.png"/>
          <p:cNvPicPr>
            <a:picLocks noChangeAspect="1"/>
          </p:cNvPicPr>
          <p:nvPr/>
        </p:nvPicPr>
        <p:blipFill>
          <a:blip r:embed="rId3"/>
          <a:srcRect/>
          <a:stretch>
            <a:fillRect/>
          </a:stretch>
        </p:blipFill>
        <p:spPr bwMode="auto">
          <a:xfrm>
            <a:off x="6783388" y="347663"/>
            <a:ext cx="1543050" cy="192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Platshållare för innehåll 1"/>
          <p:cNvSpPr>
            <a:spLocks noGrp="1"/>
          </p:cNvSpPr>
          <p:nvPr>
            <p:ph idx="1"/>
          </p:nvPr>
        </p:nvSpPr>
        <p:spPr bwMode="auto">
          <a:xfrm>
            <a:off x="984250" y="2427288"/>
            <a:ext cx="7381875" cy="3884612"/>
          </a:xfrm>
          <a:noFill/>
          <a:ln>
            <a:miter lim="800000"/>
            <a:headEnd/>
            <a:tailEnd/>
          </a:ln>
        </p:spPr>
        <p:txBody>
          <a:bodyPr vert="horz" wrap="square" lIns="91440" tIns="45720" rIns="91440" bIns="45720" numCol="1" anchor="t" anchorCtr="0" compatLnSpc="1">
            <a:prstTxWarp prst="textNoShape">
              <a:avLst/>
            </a:prstTxWarp>
          </a:bodyPr>
          <a:lstStyle/>
          <a:p>
            <a:r>
              <a:rPr lang="sv-SE" b="1" smtClean="0">
                <a:latin typeface="Arial" charset="0"/>
                <a:cs typeface="Arial" charset="0"/>
              </a:rPr>
              <a:t>VAD BEHÖVER VI FÖRÄNDRA?</a:t>
            </a:r>
          </a:p>
          <a:p>
            <a:r>
              <a:rPr lang="sv-SE" smtClean="0">
                <a:latin typeface="Arial" charset="0"/>
                <a:cs typeface="Arial" charset="0"/>
              </a:rPr>
              <a:t>• Bo på mindre yta med större andel gemensamma ytor och funktioner, som till exempel tvättstugor, festlokaler m.m.</a:t>
            </a:r>
          </a:p>
          <a:p>
            <a:r>
              <a:rPr lang="sv-SE" smtClean="0">
                <a:latin typeface="Arial" charset="0"/>
                <a:cs typeface="Arial" charset="0"/>
              </a:rPr>
              <a:t>• Minska energianvändningen</a:t>
            </a:r>
          </a:p>
          <a:p>
            <a:r>
              <a:rPr lang="sv-SE" smtClean="0">
                <a:latin typeface="Arial" charset="0"/>
                <a:cs typeface="Arial" charset="0"/>
              </a:rPr>
              <a:t>• Minska grovavfallet och öka återvinning och återanvändning</a:t>
            </a:r>
          </a:p>
        </p:txBody>
      </p:sp>
      <p:sp>
        <p:nvSpPr>
          <p:cNvPr id="300035" name="Rubrik 2"/>
          <p:cNvSpPr>
            <a:spLocks noGrp="1"/>
          </p:cNvSpPr>
          <p:nvPr>
            <p:ph type="title"/>
          </p:nvPr>
        </p:nvSpPr>
        <p:spPr bwMode="auto">
          <a:xfrm>
            <a:off x="984250" y="747713"/>
            <a:ext cx="7650163" cy="984250"/>
          </a:xfrm>
          <a:noFill/>
          <a:ln>
            <a:miter lim="800000"/>
            <a:headEnd/>
            <a:tailEnd/>
          </a:ln>
        </p:spPr>
        <p:txBody>
          <a:bodyPr wrap="square" lIns="91440" tIns="45720" rIns="91440" bIns="45720" numCol="1" anchor="t" anchorCtr="0" compatLnSpc="1">
            <a:prstTxWarp prst="textNoShape">
              <a:avLst/>
            </a:prstTxWarp>
          </a:bodyPr>
          <a:lstStyle/>
          <a:p>
            <a:r>
              <a:rPr lang="sv-SE" smtClean="0">
                <a:latin typeface="Arial" charset="0"/>
                <a:cs typeface="Arial" charset="0"/>
              </a:rPr>
              <a:t>Bostad</a:t>
            </a:r>
          </a:p>
        </p:txBody>
      </p:sp>
      <p:pic>
        <p:nvPicPr>
          <p:cNvPr id="300036" name="Bildobjekt 3" descr="BO_i tr+ñdg+Ñrd.png"/>
          <p:cNvPicPr>
            <a:picLocks noChangeAspect="1"/>
          </p:cNvPicPr>
          <p:nvPr/>
        </p:nvPicPr>
        <p:blipFill>
          <a:blip r:embed="rId3"/>
          <a:srcRect/>
          <a:stretch>
            <a:fillRect/>
          </a:stretch>
        </p:blipFill>
        <p:spPr bwMode="auto">
          <a:xfrm>
            <a:off x="5848350" y="546100"/>
            <a:ext cx="2038350" cy="1881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BG-Stad-Mall_SE_PPT">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BGstad-grön">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GBGstad-röd">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4.xml><?xml version="1.0" encoding="utf-8"?>
<a:theme xmlns:a="http://schemas.openxmlformats.org/drawingml/2006/main" name="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5.xml><?xml version="1.0" encoding="utf-8"?>
<a:theme xmlns:a="http://schemas.openxmlformats.org/drawingml/2006/main" name="GBGstad-turkos">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6.xml><?xml version="1.0" encoding="utf-8"?>
<a:theme xmlns:a="http://schemas.openxmlformats.org/drawingml/2006/main" name="GBGstad-lila">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7.xml><?xml version="1.0" encoding="utf-8"?>
<a:theme xmlns:a="http://schemas.openxmlformats.org/drawingml/2006/main" name="GBGstad-avslut">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8.xml><?xml version="1.0" encoding="utf-8"?>
<a:theme xmlns:a="http://schemas.openxmlformats.org/drawingml/2006/main" name="1_Hifab">
  <a:themeElements>
    <a:clrScheme name="Hifab">
      <a:dk1>
        <a:srgbClr val="007898"/>
      </a:dk1>
      <a:lt1>
        <a:srgbClr val="FFFFFF"/>
      </a:lt1>
      <a:dk2>
        <a:srgbClr val="F3C300"/>
      </a:dk2>
      <a:lt2>
        <a:srgbClr val="FFFFFF"/>
      </a:lt2>
      <a:accent1>
        <a:srgbClr val="007898"/>
      </a:accent1>
      <a:accent2>
        <a:srgbClr val="F3C300"/>
      </a:accent2>
      <a:accent3>
        <a:srgbClr val="CC003D"/>
      </a:accent3>
      <a:accent4>
        <a:srgbClr val="437F24"/>
      </a:accent4>
      <a:accent5>
        <a:srgbClr val="505050"/>
      </a:accent5>
      <a:accent6>
        <a:srgbClr val="FFFFFF"/>
      </a:accent6>
      <a:hlink>
        <a:srgbClr val="0563C1"/>
      </a:hlink>
      <a:folHlink>
        <a:srgbClr val="954F72"/>
      </a:folHlink>
    </a:clrScheme>
    <a:fontScheme name="Hifab">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Hifab" id="{29429602-FDD1-49E9-A7E0-93518A425558}" vid="{67FBD4F1-89E7-48E2-B7E1-A9524A9CDBE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7730</TotalTime>
  <Words>2260</Words>
  <Application>Microsoft Office PowerPoint</Application>
  <PresentationFormat>Bildspel på skärmen (4:3)</PresentationFormat>
  <Paragraphs>286</Paragraphs>
  <Slides>28</Slides>
  <Notes>28</Notes>
  <HiddenSlides>0</HiddenSlides>
  <MMClips>0</MMClips>
  <ScaleCrop>false</ScaleCrop>
  <HeadingPairs>
    <vt:vector size="4" baseType="variant">
      <vt:variant>
        <vt:lpstr>Tema</vt:lpstr>
      </vt:variant>
      <vt:variant>
        <vt:i4>8</vt:i4>
      </vt:variant>
      <vt:variant>
        <vt:lpstr>Bildrubriker</vt:lpstr>
      </vt:variant>
      <vt:variant>
        <vt:i4>28</vt:i4>
      </vt:variant>
    </vt:vector>
  </HeadingPairs>
  <TitlesOfParts>
    <vt:vector size="36" baseType="lpstr">
      <vt:lpstr>GBG-Stad-Mall_SE_PPT</vt:lpstr>
      <vt:lpstr>GBGstad-grön</vt:lpstr>
      <vt:lpstr>GBGstad-röd</vt:lpstr>
      <vt:lpstr>GBGstad-prickar</vt:lpstr>
      <vt:lpstr>GBGstad-turkos</vt:lpstr>
      <vt:lpstr>GBGstad-lila</vt:lpstr>
      <vt:lpstr>GBGstad-avslut</vt:lpstr>
      <vt:lpstr>1_Hifab</vt:lpstr>
      <vt:lpstr>Hållbara livsstilar - genomförande, utvärderande och lärande       Projektet finansieras av Energimyndigheten</vt:lpstr>
      <vt:lpstr>Bild 2</vt:lpstr>
      <vt:lpstr>Presentationsrunda (1 min/person)</vt:lpstr>
      <vt:lpstr>Bild 4</vt:lpstr>
      <vt:lpstr>Tidigare projektet i korthet</vt:lpstr>
      <vt:lpstr>Vad är Hållbara livsstilar?</vt:lpstr>
      <vt:lpstr>Livsstilshjulet</vt:lpstr>
      <vt:lpstr>Mat</vt:lpstr>
      <vt:lpstr>Bostad</vt:lpstr>
      <vt:lpstr>Konsumtion</vt:lpstr>
      <vt:lpstr>Resor</vt:lpstr>
      <vt:lpstr>Fritid</vt:lpstr>
      <vt:lpstr>Arbete och utbildning</vt:lpstr>
      <vt:lpstr>Samhällsengagemang</vt:lpstr>
      <vt:lpstr>Struktur för lokal rådighet</vt:lpstr>
      <vt:lpstr>Verktygslåda   www.hållbaralivsstilar.se </vt:lpstr>
      <vt:lpstr>Hållbara livsstilar</vt:lpstr>
      <vt:lpstr>Hållbara livsstilar  – genomförande, utvärdering och lärande</vt:lpstr>
      <vt:lpstr>Projektets upplägg</vt:lpstr>
      <vt:lpstr>Bild 20</vt:lpstr>
      <vt:lpstr>Ambitionsnivå utvärderingar</vt:lpstr>
      <vt:lpstr>Vi behöver hjälp!</vt:lpstr>
      <vt:lpstr>Bild 23</vt:lpstr>
      <vt:lpstr>Bild 24</vt:lpstr>
      <vt:lpstr>”Kärnan”</vt:lpstr>
      <vt:lpstr>Bild 26</vt:lpstr>
      <vt:lpstr>Bild 27</vt:lpstr>
      <vt:lpstr>Bild 28</vt:lpstr>
    </vt:vector>
  </TitlesOfParts>
  <Company>Göteborgs stad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Instruktioner för ppt-mallen</dc:title>
  <dc:creator>marnor0619</dc:creator>
  <cp:lastModifiedBy>karwal0603</cp:lastModifiedBy>
  <cp:revision>497</cp:revision>
  <cp:lastPrinted>2014-06-25T13:57:34Z</cp:lastPrinted>
  <dcterms:created xsi:type="dcterms:W3CDTF">2015-01-22T10:38:35Z</dcterms:created>
  <dcterms:modified xsi:type="dcterms:W3CDTF">2017-06-14T10:46:16Z</dcterms:modified>
</cp:coreProperties>
</file>