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7" r:id="rId2"/>
    <p:sldId id="525" r:id="rId3"/>
    <p:sldId id="520" r:id="rId4"/>
    <p:sldId id="545" r:id="rId5"/>
    <p:sldId id="546" r:id="rId6"/>
    <p:sldId id="533" r:id="rId7"/>
    <p:sldId id="534" r:id="rId8"/>
    <p:sldId id="498" r:id="rId9"/>
    <p:sldId id="470" r:id="rId10"/>
    <p:sldId id="474" r:id="rId11"/>
    <p:sldId id="517" r:id="rId12"/>
    <p:sldId id="453" r:id="rId13"/>
    <p:sldId id="505" r:id="rId14"/>
    <p:sldId id="502" r:id="rId15"/>
    <p:sldId id="503" r:id="rId16"/>
    <p:sldId id="500" r:id="rId17"/>
    <p:sldId id="496" r:id="rId18"/>
    <p:sldId id="504" r:id="rId19"/>
    <p:sldId id="495" r:id="rId20"/>
    <p:sldId id="547" r:id="rId21"/>
    <p:sldId id="499" r:id="rId22"/>
    <p:sldId id="501" r:id="rId23"/>
  </p:sldIdLst>
  <p:sldSz cx="9144000" cy="5143500" type="screen16x9"/>
  <p:notesSz cx="9144000" cy="6858000"/>
  <p:defaultTextStyle>
    <a:defPPr>
      <a:defRPr lang="sv-SE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7C5"/>
    <a:srgbClr val="628597"/>
    <a:srgbClr val="00687A"/>
    <a:srgbClr val="00684E"/>
    <a:srgbClr val="153A41"/>
    <a:srgbClr val="3A8574"/>
    <a:srgbClr val="A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8962" autoAdjust="0"/>
  </p:normalViewPr>
  <p:slideViewPr>
    <p:cSldViewPr snapToGrid="0" snapToObjects="1">
      <p:cViewPr varScale="1">
        <p:scale>
          <a:sx n="82" d="100"/>
          <a:sy n="82" d="100"/>
        </p:scale>
        <p:origin x="18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-2064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Satisfied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Before</c:v>
                </c:pt>
                <c:pt idx="1">
                  <c:v>During</c:v>
                </c:pt>
                <c:pt idx="2">
                  <c:v>End</c:v>
                </c:pt>
                <c:pt idx="3">
                  <c:v>6 mon later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48</c:v>
                </c:pt>
                <c:pt idx="2">
                  <c:v>42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2-4BBF-A413-CA054E3F2C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Very Satisfied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Before</c:v>
                </c:pt>
                <c:pt idx="1">
                  <c:v>During</c:v>
                </c:pt>
                <c:pt idx="2">
                  <c:v>End</c:v>
                </c:pt>
                <c:pt idx="3">
                  <c:v>6 mon later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19</c:v>
                </c:pt>
                <c:pt idx="1">
                  <c:v>40</c:v>
                </c:pt>
                <c:pt idx="2">
                  <c:v>51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2-4BBF-A413-CA054E3F2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3596472"/>
        <c:axId val="-2106920648"/>
      </c:barChart>
      <c:catAx>
        <c:axId val="-2123596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6920648"/>
        <c:crosses val="autoZero"/>
        <c:auto val="1"/>
        <c:lblAlgn val="ctr"/>
        <c:lblOffset val="100"/>
        <c:noMultiLvlLbl val="0"/>
      </c:catAx>
      <c:valAx>
        <c:axId val="-2106920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596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Century Gothic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lang="en-US" b="0">
                <a:solidFill>
                  <a:schemeClr val="tx1"/>
                </a:solidFill>
                <a:latin typeface="Arial"/>
                <a:cs typeface="Arial"/>
              </a:defRPr>
            </a:pPr>
            <a:r>
              <a:rPr lang="en-US" b="0" dirty="0">
                <a:solidFill>
                  <a:schemeClr val="tx1"/>
                </a:solidFill>
                <a:latin typeface="Arial"/>
                <a:cs typeface="Arial"/>
              </a:rPr>
              <a:t>Has more often used…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063086993643797E-2"/>
          <c:y val="0.15379314520585"/>
          <c:w val="0.85975619011478999"/>
          <c:h val="0.75535643642585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Har oftare utnyttjat</c:v>
                </c:pt>
              </c:strCache>
            </c:strRef>
          </c:tx>
          <c:invertIfNegative val="0"/>
          <c:cat>
            <c:strRef>
              <c:f>Sheet1!$A$5:$A$8</c:f>
              <c:strCache>
                <c:ptCount val="4"/>
                <c:pt idx="0">
                  <c:v>bilpool</c:v>
                </c:pt>
                <c:pt idx="1">
                  <c:v>spårvagn/buss</c:v>
                </c:pt>
                <c:pt idx="2">
                  <c:v>hyrbil</c:v>
                </c:pt>
                <c:pt idx="3">
                  <c:v>taxi</c:v>
                </c:pt>
              </c:strCache>
            </c:strRef>
          </c:cat>
          <c:val>
            <c:numRef>
              <c:f>Sheet1!$B$5:$B$8</c:f>
              <c:numCache>
                <c:formatCode>0%</c:formatCode>
                <c:ptCount val="4"/>
                <c:pt idx="0">
                  <c:v>0.56000000000000005</c:v>
                </c:pt>
                <c:pt idx="1">
                  <c:v>0.49</c:v>
                </c:pt>
                <c:pt idx="2">
                  <c:v>0.27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6-8D4B-AEA4-5F591464B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003464"/>
        <c:axId val="-2087194104"/>
      </c:barChart>
      <c:catAx>
        <c:axId val="-208700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sv-SE"/>
          </a:p>
        </c:txPr>
        <c:crossAx val="-2087194104"/>
        <c:crosses val="autoZero"/>
        <c:auto val="1"/>
        <c:lblAlgn val="ctr"/>
        <c:lblOffset val="100"/>
        <c:noMultiLvlLbl val="0"/>
      </c:catAx>
      <c:valAx>
        <c:axId val="-2087194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sv-SE"/>
          </a:p>
        </c:txPr>
        <c:crossAx val="-2087003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B2DC0-7AB6-6847-AE37-5581211C4A36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33BD-A033-C342-A935-31539CDFB7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852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274F-AD3F-4144-9DAB-76DECA8BB115}" type="datetimeFigureOut">
              <a:rPr lang="sv-SE" smtClean="0"/>
              <a:t>2018-09-05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F78C-EE14-0144-BB96-9BBA92069E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49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Flytta loggan/texten</a:t>
            </a:r>
            <a:r>
              <a:rPr lang="sv-SE" baseline="0" dirty="0"/>
              <a:t> upp lite till vänster, så det landar i havet och syns tydligt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27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51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17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51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51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Gillar ”stuket” på denna </a:t>
            </a:r>
            <a:r>
              <a:rPr lang="sv-SE" dirty="0" err="1"/>
              <a:t>slajd</a:t>
            </a:r>
            <a:r>
              <a:rPr lang="sv-SE" dirty="0"/>
              <a:t>! Svart bakgrund, vit text, två-delad (men ambitionen är fortfarande hög, många budskap i en och samma </a:t>
            </a:r>
            <a:r>
              <a:rPr lang="sv-SE" dirty="0" err="1"/>
              <a:t>slajd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74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Högerparantes</a:t>
            </a:r>
            <a:r>
              <a:rPr lang="sv-SE" baseline="0" dirty="0"/>
              <a:t> saknas i rubriken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16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51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Klockren!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BF78C-EE14-0144-BB96-9BBA92069EA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28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C589-92B4-4C41-9F06-9ACA8D2E99D4}" type="datetime1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77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0AF5-097D-5343-990E-DC2CFDCAAF03}" type="datetime1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48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7F2B-C05C-CF48-BACE-04715446BFFA}" type="datetime1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02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F840-0BB0-4444-9B41-6B9C8881FA8E}" type="datetime1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24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61D2-4772-7046-ADFC-4E4411651704}" type="datetime1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16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EE18-6C8D-934B-B5C8-85B05BB9920A}" type="datetime1">
              <a:rPr lang="sv-SE" smtClean="0"/>
              <a:t>2018-09-05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DA78-126D-9141-A17F-6FA51E731DA6}" type="datetime1">
              <a:rPr lang="sv-SE" smtClean="0"/>
              <a:t>2018-09-05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41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126E-F33B-B240-88B3-E8E9B276B111}" type="datetime1">
              <a:rPr lang="sv-SE" smtClean="0"/>
              <a:t>2018-09-05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40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3BAE-E0A8-654B-978B-9A56B9346958}" type="datetime1">
              <a:rPr lang="sv-SE" smtClean="0"/>
              <a:t>2018-09-05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7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4E7F-163D-0E44-AECF-9182DE6BF239}" type="datetime1">
              <a:rPr lang="sv-SE" smtClean="0"/>
              <a:t>2018-09-05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CEA9-17B5-C144-8416-9EE6C4F3F6DD}" type="datetime1">
              <a:rPr lang="sv-SE" smtClean="0"/>
              <a:t>2018-09-05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19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8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F69D-8FD9-6543-9892-6EA20B172556}" type="datetime1">
              <a:rPr lang="sv-SE" smtClean="0"/>
              <a:t>2018-09-05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B10C-8018-6E4A-82D0-8FF3F6C4551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Ubigo_enkelt_resande_logo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6" y="56358"/>
            <a:ext cx="577154" cy="169333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-88900" y="4910303"/>
            <a:ext cx="1440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Company </a:t>
            </a:r>
            <a:r>
              <a:rPr lang="sv-SE" sz="1100" dirty="0" err="1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0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9.png"/><Relationship Id="rId5" Type="http://schemas.openxmlformats.org/officeDocument/2006/relationships/image" Target="../media/image45.jpeg"/><Relationship Id="rId10" Type="http://schemas.openxmlformats.org/officeDocument/2006/relationships/image" Target="../media/image48.jpg"/><Relationship Id="rId4" Type="http://schemas.openxmlformats.org/officeDocument/2006/relationships/image" Target="../media/image44.png"/><Relationship Id="rId9" Type="http://schemas.openxmlformats.org/officeDocument/2006/relationships/image" Target="../media/image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7a5eb1e_z_test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7124700" y="4775200"/>
            <a:ext cx="2019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85000"/>
                  </a:schemeClr>
                </a:solidFill>
              </a:rPr>
              <a:t>Photo: Sheraton, Stockholm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6993B8D-5FA3-9741-8308-B2C6397D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87" y="2446062"/>
            <a:ext cx="2439988" cy="10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2"/>
    </mc:Choice>
    <mc:Fallback xmlns="">
      <p:transition xmlns:p14="http://schemas.microsoft.com/office/powerpoint/2010/main" spd="slow" advTm="87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262" y="1308101"/>
            <a:ext cx="4955244" cy="2856806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38490" y="60728"/>
            <a:ext cx="8229600" cy="857250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rgbClr val="FFFFFF"/>
                </a:solidFill>
                <a:latin typeface="Arial"/>
                <a:cs typeface="Arial"/>
              </a:rPr>
              <a:t>Creating value </a:t>
            </a:r>
            <a:r>
              <a:rPr lang="mr-IN" sz="28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lang="fr-BE" sz="2800" dirty="0">
                <a:solidFill>
                  <a:srgbClr val="FFFFFF"/>
                </a:solidFill>
                <a:latin typeface="Arial"/>
                <a:cs typeface="Arial"/>
              </a:rPr>
              <a:t> for all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96960" y="1006009"/>
            <a:ext cx="1880302" cy="2576801"/>
            <a:chOff x="96960" y="1006009"/>
            <a:chExt cx="1880302" cy="2576801"/>
          </a:xfrm>
        </p:grpSpPr>
        <p:grpSp>
          <p:nvGrpSpPr>
            <p:cNvPr id="8" name="Grupp 7"/>
            <p:cNvGrpSpPr/>
            <p:nvPr/>
          </p:nvGrpSpPr>
          <p:grpSpPr>
            <a:xfrm>
              <a:off x="111779" y="1701883"/>
              <a:ext cx="1645859" cy="1880927"/>
              <a:chOff x="106741" y="2072364"/>
              <a:chExt cx="1941745" cy="2068755"/>
            </a:xfrm>
          </p:grpSpPr>
          <p:pic>
            <p:nvPicPr>
              <p:cNvPr id="9" name="Bildobjekt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6848" y="2710271"/>
                <a:ext cx="841638" cy="229113"/>
              </a:xfrm>
              <a:prstGeom prst="rect">
                <a:avLst/>
              </a:prstGeom>
            </p:spPr>
          </p:pic>
          <p:pic>
            <p:nvPicPr>
              <p:cNvPr id="10" name="Bildobjekt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3558" y="3204558"/>
                <a:ext cx="964899" cy="231464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Bildobjekt 10" descr="SL_logo_cyan_RGB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0979" y="2072364"/>
                <a:ext cx="577684" cy="458100"/>
              </a:xfrm>
              <a:prstGeom prst="rect">
                <a:avLst/>
              </a:prstGeom>
            </p:spPr>
          </p:pic>
          <p:pic>
            <p:nvPicPr>
              <p:cNvPr id="12" name="Bildobjekt 1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270" y="2664399"/>
                <a:ext cx="763134" cy="376480"/>
              </a:xfrm>
              <a:prstGeom prst="rect">
                <a:avLst/>
              </a:prstGeom>
            </p:spPr>
          </p:pic>
          <p:pic>
            <p:nvPicPr>
              <p:cNvPr id="13" name="Bildobjekt 1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153" y="3899319"/>
                <a:ext cx="1081506" cy="241800"/>
              </a:xfrm>
              <a:prstGeom prst="rect">
                <a:avLst/>
              </a:prstGeom>
            </p:spPr>
          </p:pic>
          <p:pic>
            <p:nvPicPr>
              <p:cNvPr id="14" name="Bildobjekt 13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7529" y="2260192"/>
                <a:ext cx="931857" cy="270272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5" name="Bildobjekt 14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41" y="3204558"/>
                <a:ext cx="742165" cy="285754"/>
              </a:xfrm>
              <a:prstGeom prst="rect">
                <a:avLst/>
              </a:prstGeom>
            </p:spPr>
          </p:pic>
          <p:pic>
            <p:nvPicPr>
              <p:cNvPr id="16" name="Bildobjekt 15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458" y="3506861"/>
                <a:ext cx="906780" cy="231322"/>
              </a:xfrm>
              <a:prstGeom prst="rect">
                <a:avLst/>
              </a:prstGeom>
            </p:spPr>
          </p:pic>
        </p:grpSp>
        <p:sp>
          <p:nvSpPr>
            <p:cNvPr id="18" name="textruta 17"/>
            <p:cNvSpPr txBox="1"/>
            <p:nvPr/>
          </p:nvSpPr>
          <p:spPr>
            <a:xfrm>
              <a:off x="96960" y="1006009"/>
              <a:ext cx="18803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 err="1">
                  <a:solidFill>
                    <a:srgbClr val="FFFFFF"/>
                  </a:solidFill>
                </a:rPr>
                <a:t>What’s</a:t>
              </a:r>
              <a:r>
                <a:rPr lang="sv-SE" sz="2000" b="1" dirty="0">
                  <a:solidFill>
                    <a:srgbClr val="FFFFFF"/>
                  </a:solidFill>
                </a:rPr>
                <a:t> in it for the </a:t>
              </a:r>
              <a:r>
                <a:rPr lang="sv-SE" sz="2000" b="1" dirty="0" err="1">
                  <a:solidFill>
                    <a:srgbClr val="FFFFFF"/>
                  </a:solidFill>
                </a:rPr>
                <a:t>TSPs</a:t>
              </a:r>
              <a:r>
                <a:rPr lang="sv-SE" sz="2000" b="1" dirty="0">
                  <a:solidFill>
                    <a:srgbClr val="FFFFFF"/>
                  </a:solidFill>
                </a:rPr>
                <a:t>?</a:t>
              </a:r>
            </a:p>
          </p:txBody>
        </p:sp>
      </p:grp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932506" y="877099"/>
            <a:ext cx="2122604" cy="1050569"/>
          </a:xfrm>
          <a:ln>
            <a:noFill/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0" dirty="0">
                <a:solidFill>
                  <a:srgbClr val="FFFFFF"/>
                </a:solidFill>
              </a:rPr>
              <a:t>Easy everyday life – without </a:t>
            </a:r>
            <a:r>
              <a:rPr lang="en-US" sz="1900" b="0" dirty="0">
                <a:solidFill>
                  <a:srgbClr val="FFFFFF"/>
                </a:solidFill>
                <a:latin typeface="Arial"/>
                <a:cs typeface="Arial"/>
              </a:rPr>
              <a:t>having</a:t>
            </a:r>
            <a:r>
              <a:rPr lang="en-US" sz="2000" b="0" dirty="0">
                <a:solidFill>
                  <a:srgbClr val="FFFFFF"/>
                </a:solidFill>
              </a:rPr>
              <a:t> to own a car</a:t>
            </a:r>
          </a:p>
        </p:txBody>
      </p:sp>
      <p:sp>
        <p:nvSpPr>
          <p:cNvPr id="20" name="Rektangel 19"/>
          <p:cNvSpPr/>
          <p:nvPr/>
        </p:nvSpPr>
        <p:spPr>
          <a:xfrm>
            <a:off x="2387600" y="4181377"/>
            <a:ext cx="3898900" cy="46166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..and capturing enough of it</a:t>
            </a:r>
          </a:p>
        </p:txBody>
      </p:sp>
      <p:pic>
        <p:nvPicPr>
          <p:cNvPr id="21" name="Bildobjekt 20" descr="3175407-nyinflyttad-familj-framfor-sin-villa kopia.jp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389" y="1925104"/>
            <a:ext cx="1602601" cy="19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Ubigo_logga2_ne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42" y="2757877"/>
            <a:ext cx="1261316" cy="361077"/>
          </a:xfrm>
          <a:prstGeom prst="rect">
            <a:avLst/>
          </a:prstGeom>
        </p:spPr>
      </p:pic>
      <p:pic>
        <p:nvPicPr>
          <p:cNvPr id="6" name="Bildobjekt 5" descr="VT_Logg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6" b="20657"/>
          <a:stretch/>
        </p:blipFill>
        <p:spPr>
          <a:xfrm>
            <a:off x="6426949" y="2208763"/>
            <a:ext cx="1485316" cy="495300"/>
          </a:xfrm>
          <a:prstGeom prst="rect">
            <a:avLst/>
          </a:prstGeom>
        </p:spPr>
      </p:pic>
      <p:pic>
        <p:nvPicPr>
          <p:cNvPr id="9" name="Bildobjekt 8" descr="shutterstock_127772519 kopia.jpg"/>
          <p:cNvPicPr>
            <a:picLocks noChangeAspect="1"/>
          </p:cNvPicPr>
          <p:nvPr/>
        </p:nvPicPr>
        <p:blipFill rotWithShape="1">
          <a:blip r:embed="rId5"/>
          <a:srcRect t="18453"/>
          <a:stretch/>
        </p:blipFill>
        <p:spPr>
          <a:xfrm>
            <a:off x="974975" y="1959625"/>
            <a:ext cx="920249" cy="112215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580" y="3001539"/>
            <a:ext cx="841638" cy="229113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548" y="3335780"/>
            <a:ext cx="964899" cy="23146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4748" y="2620840"/>
            <a:ext cx="763134" cy="37648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218" y="3653708"/>
            <a:ext cx="1081506" cy="241800"/>
          </a:xfrm>
          <a:prstGeom prst="rect">
            <a:avLst/>
          </a:prstGeom>
        </p:spPr>
      </p:pic>
      <p:cxnSp>
        <p:nvCxnSpPr>
          <p:cNvPr id="14" name="Rak pil 13"/>
          <p:cNvCxnSpPr/>
          <p:nvPr/>
        </p:nvCxnSpPr>
        <p:spPr>
          <a:xfrm flipV="1">
            <a:off x="5105400" y="2567133"/>
            <a:ext cx="1048111" cy="246166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>
            <a:off x="5105400" y="2997320"/>
            <a:ext cx="1048138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>
            <a:off x="5108769" y="3215179"/>
            <a:ext cx="1044769" cy="320964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 descr="im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" y="3536143"/>
            <a:ext cx="1622676" cy="973606"/>
          </a:xfrm>
          <a:prstGeom prst="rect">
            <a:avLst/>
          </a:prstGeom>
        </p:spPr>
      </p:pic>
      <p:cxnSp>
        <p:nvCxnSpPr>
          <p:cNvPr id="19" name="Rak pil 18"/>
          <p:cNvCxnSpPr/>
          <p:nvPr/>
        </p:nvCxnSpPr>
        <p:spPr>
          <a:xfrm flipV="1">
            <a:off x="2730500" y="3215179"/>
            <a:ext cx="812800" cy="559429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flipV="1">
            <a:off x="2387600" y="2757877"/>
            <a:ext cx="1003300" cy="8136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flipV="1">
            <a:off x="2222500" y="1336207"/>
            <a:ext cx="927100" cy="68580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flipV="1">
            <a:off x="4292600" y="1394167"/>
            <a:ext cx="0" cy="833133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36522" y="2643745"/>
            <a:ext cx="90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House-</a:t>
            </a:r>
            <a:r>
              <a:rPr lang="sv-SE" dirty="0" err="1">
                <a:solidFill>
                  <a:srgbClr val="FFFFFF"/>
                </a:solidFill>
              </a:rPr>
              <a:t>holds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36522" y="4501565"/>
            <a:ext cx="1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FFFFFF"/>
                </a:solidFill>
              </a:rPr>
              <a:t>Companies</a:t>
            </a:r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25" name="Bildobjekt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7065" y="312847"/>
            <a:ext cx="1930400" cy="95305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Bildobjekt 25" descr="SL_logo_cyan_RGB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82" y="2098426"/>
            <a:ext cx="577684" cy="45810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4492" y="3306359"/>
            <a:ext cx="906780" cy="231322"/>
          </a:xfrm>
          <a:prstGeom prst="rect">
            <a:avLst/>
          </a:prstGeom>
        </p:spPr>
      </p:pic>
      <p:cxnSp>
        <p:nvCxnSpPr>
          <p:cNvPr id="28" name="Rak pil 27"/>
          <p:cNvCxnSpPr/>
          <p:nvPr/>
        </p:nvCxnSpPr>
        <p:spPr>
          <a:xfrm flipV="1">
            <a:off x="5778500" y="789377"/>
            <a:ext cx="1003300" cy="8136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8428" y="141411"/>
            <a:ext cx="1388343" cy="1124495"/>
          </a:xfrm>
          <a:prstGeom prst="rect">
            <a:avLst/>
          </a:prstGeom>
        </p:spPr>
      </p:pic>
      <p:sp>
        <p:nvSpPr>
          <p:cNvPr id="29" name="textruta 28"/>
          <p:cNvSpPr txBox="1"/>
          <p:nvPr/>
        </p:nvSpPr>
        <p:spPr>
          <a:xfrm>
            <a:off x="2560898" y="166369"/>
            <a:ext cx="90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Real-</a:t>
            </a:r>
            <a:r>
              <a:rPr lang="sv-SE" dirty="0" err="1">
                <a:solidFill>
                  <a:srgbClr val="FFFFFF"/>
                </a:solidFill>
              </a:rPr>
              <a:t>estate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6426949" y="1151541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rgbClr val="FFFFFF"/>
                </a:solidFill>
              </a:rPr>
              <a:t>Cities</a:t>
            </a:r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8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90" y="0"/>
            <a:ext cx="9178590" cy="51435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171678" y="92136"/>
            <a:ext cx="834116" cy="707878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3.0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991499" y="4821641"/>
            <a:ext cx="1014295" cy="276999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Arial"/>
                <a:cs typeface="Arial"/>
              </a:rPr>
              <a:t>Image: CBS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716176" y="3135133"/>
            <a:ext cx="2419562" cy="523212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sv-SE" sz="2800" dirty="0" err="1">
                <a:solidFill>
                  <a:srgbClr val="FFFFFF"/>
                </a:solidFill>
              </a:rPr>
              <a:t>www.ubigo.me</a:t>
            </a:r>
            <a:endParaRPr lang="sv-SE" sz="2800" dirty="0">
              <a:solidFill>
                <a:srgbClr val="FFFFFF"/>
              </a:solidFill>
            </a:endParaRPr>
          </a:p>
        </p:txBody>
      </p:sp>
      <p:pic>
        <p:nvPicPr>
          <p:cNvPr id="3" name="Bildobjekt 2" descr="Ubigo_logga2_ne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054" y="300157"/>
            <a:ext cx="1309624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6"/>
    </mc:Choice>
    <mc:Fallback xmlns="">
      <p:transition xmlns:p14="http://schemas.microsoft.com/office/powerpoint/2010/main" spd="slow" advTm="50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612904"/>
            <a:ext cx="6946900" cy="13715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More results from the Gothenburg pilot</a:t>
            </a:r>
          </a:p>
          <a:p>
            <a:pPr>
              <a:spcAft>
                <a:spcPts val="600"/>
              </a:spcAft>
              <a:buNone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50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2" y="848133"/>
            <a:ext cx="7937500" cy="16528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2615283"/>
            <a:ext cx="7937502" cy="17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0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162496" y="431799"/>
            <a:ext cx="5108004" cy="40682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87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350873" y="334428"/>
            <a:ext cx="3784600" cy="627629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accent3">
                    <a:lumMod val="75000"/>
                  </a:schemeClr>
                </a:solidFill>
              </a:rPr>
              <a:t>GO:SMART partners</a:t>
            </a:r>
          </a:p>
        </p:txBody>
      </p:sp>
      <p:pic>
        <p:nvPicPr>
          <p:cNvPr id="6" name="Picture 6" descr="LSP-hus-7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524500" y="0"/>
            <a:ext cx="3619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 descr="Loggor_Gosmart_vit_n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773" y="916241"/>
            <a:ext cx="4208428" cy="272124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2" y="3579536"/>
            <a:ext cx="1422400" cy="518333"/>
          </a:xfrm>
          <a:prstGeom prst="rect">
            <a:avLst/>
          </a:prstGeom>
        </p:spPr>
      </p:pic>
      <p:pic>
        <p:nvPicPr>
          <p:cNvPr id="9" name="Bildobjekt 8" descr="logos2_taxikurir_storre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138"/>
          <a:stretch/>
        </p:blipFill>
        <p:spPr>
          <a:xfrm>
            <a:off x="152400" y="4500037"/>
            <a:ext cx="5118100" cy="4439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4080938"/>
            <a:ext cx="1790700" cy="419099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000" dirty="0"/>
              <a:t>Service </a:t>
            </a:r>
            <a:r>
              <a:rPr lang="sv-SE" sz="2000" dirty="0" err="1"/>
              <a:t>providers</a:t>
            </a:r>
            <a:r>
              <a:rPr lang="sv-SE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417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41"/>
            <a:ext cx="4686300" cy="103346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946900" cy="31749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They say that….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It has become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easier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to pay for the travel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The service has given them 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better control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of their travel expenditures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The service has given them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access to more modes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of travel</a:t>
            </a:r>
          </a:p>
          <a:p>
            <a:pPr>
              <a:spcAft>
                <a:spcPts val="600"/>
              </a:spcAft>
              <a:buNone/>
            </a:pP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49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406402" y="1184597"/>
            <a:ext cx="4086714" cy="304451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>
                <a:alpha val="87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4734494" y="1574068"/>
            <a:ext cx="4358706" cy="257460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>
                <a:alpha val="87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380128"/>
              </p:ext>
            </p:extLst>
          </p:nvPr>
        </p:nvGraphicFramePr>
        <p:xfrm>
          <a:off x="429116" y="1079512"/>
          <a:ext cx="4064000" cy="314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199" y="107819"/>
            <a:ext cx="2743201" cy="5687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40300" y="1651742"/>
            <a:ext cx="4102100" cy="2585830"/>
          </a:xfrm>
        </p:spPr>
        <p:txBody>
          <a:bodyPr>
            <a:normAutofit/>
          </a:bodyPr>
          <a:lstStyle/>
          <a:p>
            <a:pPr marL="0" indent="0">
              <a:spcBef>
                <a:spcPts val="384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/>
                <a:cs typeface="Arial"/>
              </a:rPr>
              <a:t>50% have </a:t>
            </a:r>
            <a:r>
              <a:rPr lang="en-US" sz="1800" dirty="0">
                <a:solidFill>
                  <a:srgbClr val="4F81BD"/>
                </a:solidFill>
                <a:latin typeface="Arial"/>
                <a:cs typeface="Arial"/>
              </a:rPr>
              <a:t>changed mode of transport 			</a:t>
            </a:r>
            <a:r>
              <a:rPr lang="en-US" sz="1800" dirty="0">
                <a:latin typeface="Arial"/>
                <a:cs typeface="Arial"/>
              </a:rPr>
              <a:t>and/or</a:t>
            </a:r>
            <a:endParaRPr lang="en-US" sz="18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Arial"/>
                <a:cs typeface="Arial"/>
              </a:rPr>
              <a:t>40% changed the way they </a:t>
            </a:r>
            <a:r>
              <a:rPr lang="en-US" sz="1800" dirty="0">
                <a:solidFill>
                  <a:srgbClr val="4F81BD"/>
                </a:solidFill>
                <a:latin typeface="Arial"/>
                <a:cs typeface="Arial"/>
              </a:rPr>
              <a:t>plan </a:t>
            </a:r>
            <a:r>
              <a:rPr lang="en-US" sz="1800" dirty="0">
                <a:latin typeface="Arial"/>
                <a:cs typeface="Arial"/>
              </a:rPr>
              <a:t>trips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Arial"/>
                <a:cs typeface="Arial"/>
              </a:rPr>
              <a:t>			and/or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>
                <a:latin typeface="Arial"/>
                <a:cs typeface="Arial"/>
              </a:rPr>
              <a:t>25% changed the </a:t>
            </a:r>
            <a:r>
              <a:rPr lang="en-US" sz="1800" dirty="0">
                <a:solidFill>
                  <a:srgbClr val="4F81BD"/>
                </a:solidFill>
                <a:latin typeface="Arial"/>
                <a:cs typeface="Arial"/>
              </a:rPr>
              <a:t>“travel-chains”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30% did not change their travels</a:t>
            </a:r>
          </a:p>
          <a:p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801162" y="3952118"/>
            <a:ext cx="885863" cy="276991"/>
          </a:xfrm>
          <a:prstGeom prst="rect">
            <a:avLst/>
          </a:prstGeom>
          <a:solidFill>
            <a:schemeClr val="bg1"/>
          </a:solidFill>
        </p:spPr>
        <p:txBody>
          <a:bodyPr wrap="none" lIns="91432" tIns="45716" rIns="91432" bIns="45716" rtlCol="0">
            <a:spAutoFit/>
          </a:bodyPr>
          <a:lstStyle/>
          <a:p>
            <a:r>
              <a:rPr lang="sv-SE" sz="1200" dirty="0"/>
              <a:t>Car </a:t>
            </a:r>
            <a:r>
              <a:rPr lang="sv-SE" sz="1200" dirty="0" err="1"/>
              <a:t>sharing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1764570" y="3952111"/>
            <a:ext cx="805838" cy="276991"/>
          </a:xfrm>
          <a:prstGeom prst="rect">
            <a:avLst/>
          </a:prstGeom>
          <a:solidFill>
            <a:schemeClr val="bg1"/>
          </a:solidFill>
        </p:spPr>
        <p:txBody>
          <a:bodyPr wrap="none" lIns="91432" tIns="45716" rIns="91432" bIns="45716" rtlCol="0">
            <a:spAutoFit/>
          </a:bodyPr>
          <a:lstStyle/>
          <a:p>
            <a:r>
              <a:rPr lang="sv-SE" sz="1200" dirty="0"/>
              <a:t>Public </a:t>
            </a:r>
            <a:r>
              <a:rPr lang="sv-SE" sz="1200" dirty="0" err="1"/>
              <a:t>Trp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2659308" y="3952118"/>
            <a:ext cx="830409" cy="276991"/>
          </a:xfrm>
          <a:prstGeom prst="rect">
            <a:avLst/>
          </a:prstGeom>
          <a:solidFill>
            <a:schemeClr val="bg1"/>
          </a:solidFill>
        </p:spPr>
        <p:txBody>
          <a:bodyPr wrap="none" lIns="91432" tIns="45716" rIns="91432" bIns="45716" rtlCol="0">
            <a:spAutoFit/>
          </a:bodyPr>
          <a:lstStyle/>
          <a:p>
            <a:r>
              <a:rPr lang="sv-SE" sz="1200" dirty="0" err="1"/>
              <a:t>Rental</a:t>
            </a:r>
            <a:r>
              <a:rPr lang="sv-SE" sz="1200" dirty="0"/>
              <a:t> Car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670510" y="3952111"/>
            <a:ext cx="435319" cy="276991"/>
          </a:xfrm>
          <a:prstGeom prst="rect">
            <a:avLst/>
          </a:prstGeom>
          <a:solidFill>
            <a:schemeClr val="bg1"/>
          </a:solidFill>
        </p:spPr>
        <p:txBody>
          <a:bodyPr wrap="none" lIns="91432" tIns="45716" rIns="91432" bIns="45716" rtlCol="0">
            <a:spAutoFit/>
          </a:bodyPr>
          <a:lstStyle/>
          <a:p>
            <a:r>
              <a:rPr lang="sv-SE" sz="1200" dirty="0"/>
              <a:t>Taxi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9116" y="390849"/>
            <a:ext cx="2971800" cy="57149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/>
              <a:buNone/>
            </a:pPr>
            <a:r>
              <a:rPr lang="en-US" sz="1800" i="1">
                <a:solidFill>
                  <a:schemeClr val="bg1"/>
                </a:solidFill>
                <a:latin typeface="Arial"/>
                <a:cs typeface="Arial"/>
              </a:rPr>
              <a:t>(Result from surveys)</a:t>
            </a:r>
          </a:p>
          <a:p>
            <a:pPr>
              <a:spcAft>
                <a:spcPts val="600"/>
              </a:spcAft>
              <a:buFont typeface="Arial"/>
              <a:buNone/>
            </a:pP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18893"/>
              </p:ext>
            </p:extLst>
          </p:nvPr>
        </p:nvGraphicFramePr>
        <p:xfrm>
          <a:off x="425452" y="1842317"/>
          <a:ext cx="6159500" cy="136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1">
                <a:tc>
                  <a:txBody>
                    <a:bodyPr/>
                    <a:lstStyle/>
                    <a:p>
                      <a:r>
                        <a:rPr lang="sv-SE" sz="1600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/>
                        <a:t>Monthly</a:t>
                      </a:r>
                      <a:r>
                        <a:rPr lang="sv-SE" sz="1600" baseline="0" dirty="0"/>
                        <a:t> </a:t>
                      </a:r>
                      <a:r>
                        <a:rPr lang="sv-SE" sz="1600" dirty="0" err="1"/>
                        <a:t>Subscription</a:t>
                      </a:r>
                      <a:r>
                        <a:rPr lang="sv-SE" sz="1600" baseline="0" dirty="0"/>
                        <a:t> 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/>
                        <a:t>Used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44">
                <a:tc>
                  <a:txBody>
                    <a:bodyPr/>
                    <a:lstStyle/>
                    <a:p>
                      <a:r>
                        <a:rPr lang="sv-SE" sz="1600" dirty="0"/>
                        <a:t>Public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2 220 </a:t>
                      </a:r>
                      <a:r>
                        <a:rPr lang="sv-SE" sz="1600" dirty="0" err="1"/>
                        <a:t>days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1 920 </a:t>
                      </a:r>
                      <a:r>
                        <a:rPr lang="sv-SE" sz="1600" dirty="0" err="1"/>
                        <a:t>days</a:t>
                      </a:r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r>
                        <a:rPr lang="sv-SE" sz="1600" dirty="0"/>
                        <a:t>Car (</a:t>
                      </a:r>
                      <a:r>
                        <a:rPr lang="sv-SE" sz="1600" dirty="0" err="1"/>
                        <a:t>rental</a:t>
                      </a:r>
                      <a:r>
                        <a:rPr lang="sv-SE" sz="1600" dirty="0"/>
                        <a:t> + </a:t>
                      </a:r>
                      <a:r>
                        <a:rPr lang="sv-SE" sz="1600" dirty="0" err="1"/>
                        <a:t>sharing</a:t>
                      </a:r>
                      <a:r>
                        <a:rPr lang="sv-S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    904 </a:t>
                      </a:r>
                      <a:r>
                        <a:rPr lang="sv-SE" sz="1600" dirty="0" err="1"/>
                        <a:t>hours</a:t>
                      </a:r>
                      <a:r>
                        <a:rPr lang="sv-SE" sz="16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   620 </a:t>
                      </a:r>
                      <a:r>
                        <a:rPr lang="sv-SE" sz="1600" dirty="0" err="1"/>
                        <a:t>hours</a:t>
                      </a:r>
                      <a:r>
                        <a:rPr lang="sv-SE" sz="16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89">
                <a:tc>
                  <a:txBody>
                    <a:bodyPr/>
                    <a:lstStyle/>
                    <a:p>
                      <a:r>
                        <a:rPr lang="sv-SE" sz="1600" dirty="0"/>
                        <a:t>+ Taxi, </a:t>
                      </a:r>
                      <a:r>
                        <a:rPr lang="sv-SE" sz="1600" dirty="0" err="1"/>
                        <a:t>cycle</a:t>
                      </a:r>
                      <a:r>
                        <a:rPr lang="sv-SE" sz="1600" baseline="0" dirty="0"/>
                        <a:t> + </a:t>
                      </a:r>
                      <a:r>
                        <a:rPr lang="sv-SE" sz="1600" baseline="0" dirty="0" err="1"/>
                        <a:t>add-ons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3900" y="457203"/>
            <a:ext cx="3619500" cy="571497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Arial"/>
                <a:cs typeface="Arial"/>
              </a:rPr>
              <a:t>(Statistics, subscription and usage)</a:t>
            </a:r>
          </a:p>
          <a:p>
            <a:pPr>
              <a:spcAft>
                <a:spcPts val="600"/>
              </a:spcAft>
              <a:buNone/>
            </a:pP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" name="Rak pil 14"/>
          <p:cNvCxnSpPr/>
          <p:nvPr/>
        </p:nvCxnSpPr>
        <p:spPr>
          <a:xfrm flipH="1" flipV="1">
            <a:off x="6680200" y="2717800"/>
            <a:ext cx="508000" cy="4944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6781800" y="3409954"/>
            <a:ext cx="2362200" cy="90169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>
              <a:spcAft>
                <a:spcPts val="600"/>
              </a:spcAft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About 2/3 of expected (subscribed) car hours were used</a:t>
            </a:r>
          </a:p>
          <a:p>
            <a:pPr>
              <a:spcAft>
                <a:spcPts val="600"/>
              </a:spcAft>
              <a:buFont typeface="Arial"/>
              <a:buNone/>
            </a:pP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934200" y="1200154"/>
            <a:ext cx="2209800" cy="103504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4288">
              <a:spcAft>
                <a:spcPts val="600"/>
              </a:spcAft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Almost all of expected (subscribed) PT days were used</a:t>
            </a:r>
          </a:p>
          <a:p>
            <a:pPr>
              <a:spcAft>
                <a:spcPts val="600"/>
              </a:spcAft>
              <a:buFont typeface="Arial"/>
              <a:buNone/>
            </a:pP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0" name="Rak pil 19"/>
          <p:cNvCxnSpPr/>
          <p:nvPr/>
        </p:nvCxnSpPr>
        <p:spPr>
          <a:xfrm flipH="1">
            <a:off x="6680200" y="1842317"/>
            <a:ext cx="254000" cy="4944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1981200" y="3562354"/>
            <a:ext cx="2755900" cy="93344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*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12 hours = a full 24 hours rent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18 hours = a full weekend rent</a:t>
            </a:r>
          </a:p>
          <a:p>
            <a:pPr>
              <a:spcAft>
                <a:spcPts val="600"/>
              </a:spcAft>
              <a:buFont typeface="Arial"/>
              <a:buNone/>
            </a:pP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408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037665"/>
              </p:ext>
            </p:extLst>
          </p:nvPr>
        </p:nvGraphicFramePr>
        <p:xfrm>
          <a:off x="952500" y="901700"/>
          <a:ext cx="7864729" cy="334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Before UbiGo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Change </a:t>
                      </a:r>
                      <a:r>
                        <a:rPr lang="sv-SE" dirty="0" err="1"/>
                        <a:t>with</a:t>
                      </a:r>
                      <a:r>
                        <a:rPr lang="sv-SE" dirty="0"/>
                        <a:t> UbiGo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40">
                <a:tc>
                  <a:txBody>
                    <a:bodyPr/>
                    <a:lstStyle/>
                    <a:p>
                      <a:r>
                        <a:rPr lang="sv-SE" dirty="0"/>
                        <a:t>(Walk/</a:t>
                      </a:r>
                      <a:r>
                        <a:rPr lang="sv-SE" dirty="0" err="1"/>
                        <a:t>run</a:t>
                      </a:r>
                      <a:r>
                        <a:rPr lang="sv-S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~25%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aseline="0" dirty="0" err="1"/>
                        <a:t>Decrease</a:t>
                      </a:r>
                      <a:r>
                        <a:rPr lang="sv-SE" baseline="0" dirty="0"/>
                        <a:t> ~5%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Private</a:t>
                      </a:r>
                      <a:r>
                        <a:rPr lang="sv-SE" baseline="0" dirty="0"/>
                        <a:t> </a:t>
                      </a:r>
                      <a:r>
                        <a:rPr lang="sv-SE" baseline="0" dirty="0" err="1"/>
                        <a:t>car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~25%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baseline="0" dirty="0" err="1">
                          <a:solidFill>
                            <a:srgbClr val="00B050"/>
                          </a:solidFill>
                        </a:rPr>
                        <a:t>Decrease</a:t>
                      </a:r>
                      <a:r>
                        <a:rPr lang="sv-SE" b="1" dirty="0">
                          <a:solidFill>
                            <a:srgbClr val="00B050"/>
                          </a:solidFill>
                        </a:rPr>
                        <a:t>  ~50%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Tram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~15%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Increase</a:t>
                      </a:r>
                      <a:r>
                        <a:rPr lang="sv-SE" dirty="0"/>
                        <a:t> ~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Local</a:t>
                      </a:r>
                      <a:r>
                        <a:rPr lang="sv-SE" dirty="0"/>
                        <a:t>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~15%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err="1">
                          <a:solidFill>
                            <a:srgbClr val="00B050"/>
                          </a:solidFill>
                        </a:rPr>
                        <a:t>Increase</a:t>
                      </a:r>
                      <a:r>
                        <a:rPr lang="sv-SE" b="1" dirty="0">
                          <a:solidFill>
                            <a:srgbClr val="00B050"/>
                          </a:solidFill>
                        </a:rPr>
                        <a:t>  ~35%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Bicycle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~10%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err="1">
                          <a:solidFill>
                            <a:srgbClr val="00B050"/>
                          </a:solidFill>
                        </a:rPr>
                        <a:t>Increase</a:t>
                      </a:r>
                      <a:r>
                        <a:rPr lang="sv-SE" b="1" dirty="0">
                          <a:solidFill>
                            <a:srgbClr val="00B050"/>
                          </a:solidFill>
                        </a:rPr>
                        <a:t>  ~35%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Regional</a:t>
                      </a:r>
                      <a:r>
                        <a:rPr lang="sv-SE" baseline="0" dirty="0"/>
                        <a:t> bus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~ 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/>
                        <a:t>Increase</a:t>
                      </a:r>
                      <a:r>
                        <a:rPr lang="sv-SE" dirty="0"/>
                        <a:t>  ~100%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Train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~2%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/>
                        <a:t>Increase</a:t>
                      </a:r>
                      <a:r>
                        <a:rPr lang="sv-SE" dirty="0"/>
                        <a:t>  ~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Car </a:t>
                      </a:r>
                      <a:r>
                        <a:rPr lang="sv-SE" dirty="0" err="1"/>
                        <a:t>sharing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~2%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err="1">
                          <a:solidFill>
                            <a:srgbClr val="00B050"/>
                          </a:solidFill>
                        </a:rPr>
                        <a:t>Increase</a:t>
                      </a:r>
                      <a:r>
                        <a:rPr lang="sv-SE" b="1" dirty="0">
                          <a:solidFill>
                            <a:srgbClr val="00B050"/>
                          </a:solidFill>
                        </a:rPr>
                        <a:t>  ~200%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952500" y="292100"/>
            <a:ext cx="465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lang="sv-SE"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v-SE" sz="2000" dirty="0" err="1">
                <a:solidFill>
                  <a:srgbClr val="FFFFFF"/>
                </a:solidFill>
                <a:latin typeface="Arial"/>
                <a:cs typeface="Arial"/>
              </a:rPr>
              <a:t>diaries</a:t>
            </a:r>
            <a:r>
              <a:rPr lang="sv-SE" sz="2000" dirty="0">
                <a:solidFill>
                  <a:srgbClr val="FFFFFF"/>
                </a:solidFill>
                <a:latin typeface="Arial"/>
                <a:cs typeface="Arial"/>
              </a:rPr>
              <a:t> (all respondents, all trips)</a:t>
            </a:r>
          </a:p>
        </p:txBody>
      </p:sp>
    </p:spTree>
    <p:extLst>
      <p:ext uri="{BB962C8B-B14F-4D97-AF65-F5344CB8AC3E}">
        <p14:creationId xmlns:p14="http://schemas.microsoft.com/office/powerpoint/2010/main" val="3553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59396" y="1986233"/>
            <a:ext cx="6790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sv-SE" sz="2000" dirty="0">
                <a:solidFill>
                  <a:srgbClr val="FFFFFF"/>
                </a:solidFill>
                <a:latin typeface="Arial"/>
                <a:cs typeface="Arial"/>
              </a:rPr>
              <a:t>Som ett mobilabonnemang för mobilitet. Fast flexiblare och för hela hushållet. Och med inbyggd guide som hjälper dig att välja rätt. Utan bindningstid.</a:t>
            </a:r>
          </a:p>
        </p:txBody>
      </p:sp>
    </p:spTree>
    <p:extLst>
      <p:ext uri="{BB962C8B-B14F-4D97-AF65-F5344CB8AC3E}">
        <p14:creationId xmlns:p14="http://schemas.microsoft.com/office/powerpoint/2010/main" val="220407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4" y="191987"/>
            <a:ext cx="8152343" cy="4786413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88729" y="2324357"/>
            <a:ext cx="6331898" cy="86658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888729" y="4076956"/>
            <a:ext cx="6152604" cy="5334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041129" y="3391156"/>
            <a:ext cx="6152604" cy="3556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194915" y="1943357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6194915" y="3097810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5077315" y="3695956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2655848" y="3687489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3781914" y="3106276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3781914" y="1943357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86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457201" y="1698625"/>
            <a:ext cx="8458202" cy="33654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50% say that the changed behaviour will remain</a:t>
            </a:r>
          </a:p>
          <a:p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32% say that the changed behaviour will remain if</a:t>
            </a:r>
          </a:p>
          <a:p>
            <a:pPr lvl="1">
              <a:buFont typeface="Arial"/>
              <a:buChar char="•"/>
            </a:pPr>
            <a:r>
              <a:rPr lang="en-GB" sz="1800" dirty="0">
                <a:solidFill>
                  <a:srgbClr val="FFFFFF"/>
                </a:solidFill>
                <a:latin typeface="Arial"/>
                <a:cs typeface="Arial"/>
              </a:rPr>
              <a:t>“… we can use a </a:t>
            </a: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punch-card system like the one in </a:t>
            </a:r>
            <a:r>
              <a:rPr lang="en-GB" sz="1800" b="1" dirty="0" err="1">
                <a:solidFill>
                  <a:srgbClr val="FFFFFF"/>
                </a:solidFill>
                <a:latin typeface="Arial"/>
                <a:cs typeface="Arial"/>
              </a:rPr>
              <a:t>UbiGo</a:t>
            </a:r>
            <a:r>
              <a:rPr lang="en-GB" sz="180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GB" sz="1800" dirty="0">
                <a:solidFill>
                  <a:srgbClr val="FFFFFF"/>
                </a:solidFill>
                <a:latin typeface="Arial"/>
                <a:cs typeface="Arial"/>
              </a:rPr>
              <a:t>“… if it will be </a:t>
            </a: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as easy to travel</a:t>
            </a:r>
            <a:r>
              <a:rPr lang="en-GB" sz="180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</a:p>
          <a:p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17% say the changed behaviour will NOT remain</a:t>
            </a:r>
          </a:p>
          <a:p>
            <a:pPr lvl="1">
              <a:buFont typeface="Arial"/>
              <a:buChar char="•"/>
            </a:pPr>
            <a:r>
              <a:rPr lang="en-GB" sz="1800" dirty="0">
                <a:solidFill>
                  <a:srgbClr val="FFFFFF"/>
                </a:solidFill>
                <a:latin typeface="Arial"/>
                <a:cs typeface="Arial"/>
              </a:rPr>
              <a:t>due to moving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GB" sz="1800" dirty="0">
                <a:solidFill>
                  <a:srgbClr val="FFFFFF"/>
                </a:solidFill>
                <a:latin typeface="Arial"/>
                <a:cs typeface="Arial"/>
              </a:rPr>
              <a:t>“… because I will not </a:t>
            </a: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have access to </a:t>
            </a:r>
            <a:r>
              <a:rPr lang="en-GB" sz="1800" b="1" dirty="0" err="1">
                <a:solidFill>
                  <a:srgbClr val="FFFFFF"/>
                </a:solidFill>
                <a:latin typeface="Arial"/>
                <a:cs typeface="Arial"/>
              </a:rPr>
              <a:t>UbiGo</a:t>
            </a:r>
            <a:r>
              <a:rPr lang="en-GB" sz="180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</a:p>
          <a:p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3200" dirty="0" err="1">
                <a:solidFill>
                  <a:srgbClr val="FFFFFF"/>
                </a:solidFill>
                <a:latin typeface="Arial"/>
                <a:cs typeface="Arial"/>
              </a:rPr>
              <a:t>raison</a:t>
            </a:r>
            <a:r>
              <a:rPr lang="sv-SE"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v-SE" sz="3200" dirty="0" err="1">
                <a:solidFill>
                  <a:srgbClr val="FFFFFF"/>
                </a:solidFill>
                <a:latin typeface="Arial"/>
                <a:cs typeface="Arial"/>
              </a:rPr>
              <a:t>d'être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Vänster klammerparentes 1"/>
          <p:cNvSpPr/>
          <p:nvPr/>
        </p:nvSpPr>
        <p:spPr>
          <a:xfrm rot="10800000">
            <a:off x="7537450" y="2224086"/>
            <a:ext cx="590550" cy="207010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5400000">
            <a:off x="7236616" y="3059907"/>
            <a:ext cx="2303463" cy="52069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These 50% needs us</a:t>
            </a:r>
          </a:p>
          <a:p>
            <a:pPr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Vänster klammerparentes 7"/>
          <p:cNvSpPr/>
          <p:nvPr/>
        </p:nvSpPr>
        <p:spPr>
          <a:xfrm rot="10800000">
            <a:off x="7537449" y="1541462"/>
            <a:ext cx="590550" cy="627061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5400000">
            <a:off x="7630319" y="1547815"/>
            <a:ext cx="2303463" cy="52069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These 50% like us</a:t>
            </a:r>
          </a:p>
          <a:p>
            <a:pPr>
              <a:spcAft>
                <a:spcPts val="600"/>
              </a:spcAft>
              <a:buFont typeface="Arial"/>
              <a:buNone/>
            </a:pP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1" y="269876"/>
            <a:ext cx="2971800" cy="57149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/>
              <a:buNone/>
            </a:pPr>
            <a:r>
              <a:rPr lang="en-US" sz="1800" i="1" dirty="0">
                <a:solidFill>
                  <a:schemeClr val="bg1"/>
                </a:solidFill>
                <a:latin typeface="Arial"/>
                <a:cs typeface="Arial"/>
              </a:rPr>
              <a:t>(Result from surveys)</a:t>
            </a:r>
          </a:p>
          <a:p>
            <a:pPr>
              <a:spcAft>
                <a:spcPts val="600"/>
              </a:spcAft>
              <a:buFont typeface="Arial"/>
              <a:buNone/>
            </a:pP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97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23900" y="1333500"/>
            <a:ext cx="7785100" cy="3429000"/>
          </a:xfrm>
          <a:solidFill>
            <a:schemeClr val="bg1">
              <a:alpha val="89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1872"/>
              </a:spcBef>
              <a:spcAft>
                <a:spcPts val="1200"/>
              </a:spcAft>
              <a:buNone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indent="0" algn="ctr">
              <a:spcBef>
                <a:spcPts val="1872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Simple</a:t>
            </a:r>
            <a:r>
              <a:rPr lang="en-US" sz="2800" dirty="0">
                <a:latin typeface="Arial"/>
                <a:cs typeface="Arial"/>
              </a:rPr>
              <a:t>     </a:t>
            </a:r>
            <a:r>
              <a:rPr lang="en-US" sz="2800" dirty="0" err="1">
                <a:latin typeface="Arial"/>
                <a:cs typeface="Arial"/>
              </a:rPr>
              <a:t>Priceworthy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  Smooth   </a:t>
            </a:r>
            <a:r>
              <a:rPr lang="en-US" sz="2800" dirty="0">
                <a:latin typeface="Arial"/>
                <a:cs typeface="Arial"/>
              </a:rPr>
              <a:t>Smart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dirty="0">
                <a:latin typeface="Arial"/>
                <a:cs typeface="Arial"/>
              </a:rPr>
              <a:t> Convenient    Future   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Cost effective</a:t>
            </a:r>
            <a:r>
              <a:rPr lang="en-US" sz="2800" dirty="0">
                <a:latin typeface="Arial"/>
                <a:cs typeface="Arial"/>
              </a:rPr>
              <a:t>    Fast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dirty="0">
                <a:latin typeface="Arial"/>
                <a:cs typeface="Arial"/>
              </a:rPr>
              <a:t>  Practical    Innovative   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Wise</a:t>
            </a:r>
            <a:r>
              <a:rPr lang="en-US" sz="2800" dirty="0">
                <a:latin typeface="Arial"/>
                <a:cs typeface="Arial"/>
              </a:rPr>
              <a:t>     Modern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Environmental friendly     </a:t>
            </a:r>
            <a:r>
              <a:rPr lang="en-US" sz="2800" dirty="0" err="1">
                <a:latin typeface="Arial"/>
                <a:cs typeface="Arial"/>
              </a:rPr>
              <a:t>Göteborg</a:t>
            </a:r>
            <a:r>
              <a:rPr lang="en-US" sz="2800" dirty="0">
                <a:latin typeface="Arial"/>
                <a:cs typeface="Arial"/>
              </a:rPr>
              <a:t> 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03239"/>
            <a:ext cx="8229600" cy="83026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Associations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at end of test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3900" y="217490"/>
            <a:ext cx="2971800" cy="57149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/>
              <a:buNone/>
            </a:pPr>
            <a:r>
              <a:rPr lang="en-US" sz="1800" i="1" dirty="0">
                <a:solidFill>
                  <a:schemeClr val="bg1"/>
                </a:solidFill>
                <a:latin typeface="Arial"/>
                <a:cs typeface="Arial"/>
              </a:rPr>
              <a:t>(Result from surveys)</a:t>
            </a:r>
          </a:p>
          <a:p>
            <a:pPr>
              <a:spcAft>
                <a:spcPts val="600"/>
              </a:spcAft>
              <a:buFont typeface="Arial"/>
              <a:buNone/>
            </a:pPr>
            <a:endParaRPr lang="en-US" sz="1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02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_hand_fri_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597400" cy="47820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3225800" y="2629692"/>
            <a:ext cx="1206500" cy="743346"/>
          </a:xfrm>
        </p:spPr>
        <p:txBody>
          <a:bodyPr>
            <a:normAutofit/>
          </a:bodyPr>
          <a:lstStyle/>
          <a:p>
            <a:pPr marL="165100" lvl="1" indent="0">
              <a:buNone/>
            </a:pP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Kollektiv-trafik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7000" y="1247577"/>
            <a:ext cx="2705100" cy="959246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lvl="1" indent="0">
              <a:buFont typeface="Arial"/>
              <a:buNone/>
            </a:pP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Allt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resande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på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dina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fingrar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343400" y="875904"/>
            <a:ext cx="1206500" cy="74334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lvl="1" indent="0"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Car sharing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524501" y="148235"/>
            <a:ext cx="1206500" cy="74334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lvl="1" indent="0">
              <a:buFont typeface="Arial"/>
              <a:buNone/>
            </a:pP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Hyrbil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991350" y="504231"/>
            <a:ext cx="1206500" cy="74334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lvl="1" indent="0"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Taxi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153400" y="1352154"/>
            <a:ext cx="1117600" cy="74334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lvl="1" indent="0">
              <a:buFont typeface="Arial"/>
              <a:buNone/>
            </a:pP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Låne-cyklar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31D93BF-AC84-478E-8530-5CCF3CB3595E}"/>
              </a:ext>
            </a:extLst>
          </p:cNvPr>
          <p:cNvPicPr/>
          <p:nvPr/>
        </p:nvPicPr>
        <p:blipFill rotWithShape="1">
          <a:blip r:embed="rId4">
            <a:alphaModFix amt="84000"/>
          </a:blip>
          <a:srcRect l="11795" t="11170" r="76190" b="78052"/>
          <a:stretch/>
        </p:blipFill>
        <p:spPr bwMode="auto">
          <a:xfrm>
            <a:off x="6096000" y="571158"/>
            <a:ext cx="547493" cy="357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94873E-B290-4BD3-A95F-7B5B473C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1963" r="76721" b="77251"/>
          <a:stretch>
            <a:fillRect/>
          </a:stretch>
        </p:blipFill>
        <p:spPr bwMode="auto">
          <a:xfrm>
            <a:off x="6991350" y="891581"/>
            <a:ext cx="1043931" cy="291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3D888C8-38E6-41EB-B7B2-3B60055E766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</a:blip>
          <a:stretch>
            <a:fillRect/>
          </a:stretch>
        </p:blipFill>
        <p:spPr>
          <a:xfrm>
            <a:off x="7681378" y="1981631"/>
            <a:ext cx="1235537" cy="2277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7">
            <a:alphaModFix amt="79000"/>
          </a:blip>
          <a:srcRect t="5159"/>
          <a:stretch/>
        </p:blipFill>
        <p:spPr>
          <a:xfrm>
            <a:off x="4381466" y="2750857"/>
            <a:ext cx="571534" cy="489282"/>
          </a:xfrm>
          <a:prstGeom prst="rect">
            <a:avLst/>
          </a:prstGeom>
        </p:spPr>
      </p:pic>
      <p:pic>
        <p:nvPicPr>
          <p:cNvPr id="19" name="Bildobjekt 18" descr="Ubigo_logga_sma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2510790"/>
            <a:ext cx="1086612" cy="311733"/>
          </a:xfrm>
          <a:prstGeom prst="rect">
            <a:avLst/>
          </a:prstGeom>
        </p:spPr>
      </p:pic>
      <p:sp>
        <p:nvSpPr>
          <p:cNvPr id="20" name="Espace réservé du contenu 2"/>
          <p:cNvSpPr txBox="1">
            <a:spLocks/>
          </p:cNvSpPr>
          <p:nvPr/>
        </p:nvSpPr>
        <p:spPr>
          <a:xfrm>
            <a:off x="5549900" y="2822523"/>
            <a:ext cx="1752599" cy="743346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7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6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6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2" indent="-22857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lvl="1" indent="0" algn="ctr">
              <a:spcBef>
                <a:spcPts val="0"/>
              </a:spcBef>
              <a:buFont typeface="Arial"/>
              <a:buNone/>
            </a:pPr>
            <a:r>
              <a:rPr lang="en-GB" sz="1600" dirty="0" err="1">
                <a:solidFill>
                  <a:schemeClr val="bg1"/>
                </a:solidFill>
                <a:latin typeface="Arial"/>
                <a:cs typeface="Arial"/>
              </a:rPr>
              <a:t>Abonnemang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65100" lvl="1" indent="0" algn="ctr">
              <a:spcBef>
                <a:spcPts val="0"/>
              </a:spcBef>
              <a:buFont typeface="Arial"/>
              <a:buNone/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Support</a:t>
            </a:r>
          </a:p>
          <a:p>
            <a:pPr marL="165100" lvl="1" indent="0" algn="ctr">
              <a:spcBef>
                <a:spcPts val="0"/>
              </a:spcBef>
              <a:buFont typeface="Arial"/>
              <a:buNone/>
            </a:pPr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App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B6BB64A-5012-3541-BF84-6C1D319877FA}"/>
              </a:ext>
            </a:extLst>
          </p:cNvPr>
          <p:cNvSpPr txBox="1"/>
          <p:nvPr/>
        </p:nvSpPr>
        <p:spPr>
          <a:xfrm>
            <a:off x="5230599" y="894671"/>
            <a:ext cx="529959" cy="338554"/>
          </a:xfrm>
          <a:prstGeom prst="rect">
            <a:avLst/>
          </a:prstGeom>
          <a:solidFill>
            <a:srgbClr val="F7F8FC">
              <a:alpha val="72000"/>
            </a:srgb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sv-SE" sz="1600" dirty="0"/>
              <a:t>TBA</a:t>
            </a:r>
          </a:p>
        </p:txBody>
      </p:sp>
      <p:grpSp>
        <p:nvGrpSpPr>
          <p:cNvPr id="25" name="Grupp 24"/>
          <p:cNvGrpSpPr/>
          <p:nvPr/>
        </p:nvGrpSpPr>
        <p:grpSpPr>
          <a:xfrm>
            <a:off x="338987" y="3057628"/>
            <a:ext cx="2430971" cy="1427675"/>
            <a:chOff x="338987" y="3057628"/>
            <a:chExt cx="2430971" cy="1427675"/>
          </a:xfrm>
        </p:grpSpPr>
        <p:grpSp>
          <p:nvGrpSpPr>
            <p:cNvPr id="16" name="Grupp 15"/>
            <p:cNvGrpSpPr/>
            <p:nvPr/>
          </p:nvGrpSpPr>
          <p:grpSpPr>
            <a:xfrm>
              <a:off x="401129" y="3565869"/>
              <a:ext cx="1486938" cy="919434"/>
              <a:chOff x="261429" y="3690676"/>
              <a:chExt cx="1486938" cy="919434"/>
            </a:xfrm>
          </p:grpSpPr>
          <p:sp>
            <p:nvSpPr>
              <p:cNvPr id="22" name="Rectangle 11"/>
              <p:cNvSpPr/>
              <p:nvPr/>
            </p:nvSpPr>
            <p:spPr>
              <a:xfrm>
                <a:off x="1414773" y="3690677"/>
                <a:ext cx="333594" cy="381571"/>
              </a:xfrm>
              <a:prstGeom prst="rect">
                <a:avLst/>
              </a:prstGeom>
              <a:solidFill>
                <a:srgbClr val="EBEEF0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anchor="ctr"/>
              <a:lstStyle/>
              <a:p>
                <a:pPr algn="ctr">
                  <a:defRPr/>
                </a:pPr>
                <a:endParaRPr lang="el-GR" dirty="0"/>
              </a:p>
            </p:txBody>
          </p:sp>
          <p:pic>
            <p:nvPicPr>
              <p:cNvPr id="21" name="Picture 12"/>
              <p:cNvPicPr>
                <a:picLocks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14773" y="3695590"/>
                <a:ext cx="333594" cy="376658"/>
              </a:xfrm>
              <a:prstGeom prst="rect">
                <a:avLst/>
              </a:prstGeom>
            </p:spPr>
          </p:pic>
          <p:pic>
            <p:nvPicPr>
              <p:cNvPr id="23" name="Bild 1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3222"/>
              <a:stretch/>
            </p:blipFill>
            <p:spPr>
              <a:xfrm>
                <a:off x="261429" y="4170392"/>
                <a:ext cx="1486938" cy="439718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3" name="Bildobjekt 2"/>
              <p:cNvPicPr>
                <a:picLocks noChangeAspect="1"/>
              </p:cNvPicPr>
              <p:nvPr/>
            </p:nvPicPr>
            <p:blipFill>
              <a:blip r:embed="rId11">
                <a:alphaModFix amt="97000"/>
              </a:blip>
              <a:stretch>
                <a:fillRect/>
              </a:stretch>
            </p:blipFill>
            <p:spPr>
              <a:xfrm>
                <a:off x="261429" y="3690676"/>
                <a:ext cx="1099688" cy="381571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24" name="Title 7"/>
            <p:cNvSpPr txBox="1">
              <a:spLocks/>
            </p:cNvSpPr>
            <p:nvPr/>
          </p:nvSpPr>
          <p:spPr>
            <a:xfrm>
              <a:off x="338987" y="3057628"/>
              <a:ext cx="2430971" cy="463550"/>
            </a:xfrm>
            <a:prstGeom prst="rect">
              <a:avLst/>
            </a:prstGeom>
          </p:spPr>
          <p:txBody>
            <a:bodyPr vert="horz" lIns="91432" tIns="45716" rIns="91432" bIns="45716" rtlCol="0" anchor="ctr">
              <a:noAutofit/>
            </a:bodyPr>
            <a:lstStyle>
              <a:lvl1pPr algn="ctr" defTabSz="457154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sv-SE" sz="1600" dirty="0" err="1">
                  <a:solidFill>
                    <a:srgbClr val="FFFFFF"/>
                  </a:solidFill>
                  <a:latin typeface="Arial"/>
                  <a:cs typeface="Arial"/>
                </a:rPr>
                <a:t>Also</a:t>
              </a:r>
              <a:r>
                <a:rPr lang="sv-SE" sz="1600" dirty="0">
                  <a:solidFill>
                    <a:srgbClr val="FFFFFF"/>
                  </a:solidFill>
                  <a:latin typeface="Arial"/>
                  <a:cs typeface="Arial"/>
                </a:rPr>
                <a:t> in </a:t>
              </a:r>
              <a:r>
                <a:rPr lang="sv-SE" sz="1600" dirty="0" err="1">
                  <a:solidFill>
                    <a:srgbClr val="FFFFFF"/>
                  </a:solidFill>
                  <a:latin typeface="Arial"/>
                  <a:cs typeface="Arial"/>
                </a:rPr>
                <a:t>partnership</a:t>
              </a:r>
              <a:r>
                <a:rPr lang="sv-SE" sz="16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sv-SE" sz="1600" dirty="0" err="1">
                  <a:solidFill>
                    <a:srgbClr val="FFFFFF"/>
                  </a:solidFill>
                  <a:latin typeface="Arial"/>
                  <a:cs typeface="Arial"/>
                </a:rPr>
                <a:t>with</a:t>
              </a:r>
              <a:r>
                <a:rPr lang="sv-SE" sz="1600" dirty="0">
                  <a:solidFill>
                    <a:srgbClr val="FFFFFF"/>
                  </a:solidFill>
                  <a:latin typeface="Arial"/>
                  <a:cs typeface="Arial"/>
                </a:rPr>
                <a:t>:</a:t>
              </a:r>
              <a:endParaRPr lang="fr-BE" sz="16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7A76955-8DA8-7A4A-A8B7-0B55F2E91AAD}"/>
              </a:ext>
            </a:extLst>
          </p:cNvPr>
          <p:cNvGrpSpPr/>
          <p:nvPr/>
        </p:nvGrpSpPr>
        <p:grpSpPr>
          <a:xfrm>
            <a:off x="7146639" y="2807164"/>
            <a:ext cx="931956" cy="1903361"/>
            <a:chOff x="7146639" y="2807164"/>
            <a:chExt cx="931956" cy="1903361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32454109-ADD2-174B-B34C-5F0F90CD2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81000"/>
            </a:blip>
            <a:stretch>
              <a:fillRect/>
            </a:stretch>
          </p:blipFill>
          <p:spPr>
            <a:xfrm>
              <a:off x="7146639" y="2807164"/>
              <a:ext cx="931956" cy="1903361"/>
            </a:xfrm>
            <a:prstGeom prst="rect">
              <a:avLst/>
            </a:prstGeom>
          </p:spPr>
        </p:pic>
        <p:pic>
          <p:nvPicPr>
            <p:cNvPr id="51" name="Bildobjekt 50" descr="IMG_1959.jpg">
              <a:extLst>
                <a:ext uri="{FF2B5EF4-FFF2-40B4-BE49-F238E27FC236}">
                  <a16:creationId xmlns:a16="http://schemas.microsoft.com/office/drawing/2014/main" id="{426C5F36-1C66-274D-B59A-8FF71F1C6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179" y="3033102"/>
              <a:ext cx="841102" cy="1473641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941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19602"/>
            <a:ext cx="4678680" cy="2426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err="1">
                <a:solidFill>
                  <a:schemeClr val="bg1"/>
                </a:solidFill>
                <a:latin typeface="Arial"/>
                <a:cs typeface="Arial"/>
              </a:rPr>
              <a:t>Hur</a:t>
            </a:r>
            <a:endParaRPr lang="en-US" sz="21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438150" lvl="1"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Hushåll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38150" lvl="1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 B</a:t>
            </a:r>
          </a:p>
          <a:p>
            <a:pPr marL="438150" lvl="1"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Ett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stort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löfte</a:t>
            </a:r>
            <a:endParaRPr lang="en-US" sz="2000" dirty="0">
              <a:solidFill>
                <a:schemeClr val="bg1"/>
              </a:solidFill>
              <a:latin typeface="Arial"/>
              <a:cs typeface="Arial"/>
              <a:sym typeface="Wingdings"/>
            </a:endParaRPr>
          </a:p>
          <a:p>
            <a:pPr marL="438150" lvl="1">
              <a:buFont typeface="Arial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Koncept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Abonnemang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på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mobilitet</a:t>
            </a:r>
            <a:endParaRPr lang="en-US" sz="2000" dirty="0">
              <a:solidFill>
                <a:schemeClr val="bg1"/>
              </a:solidFill>
              <a:latin typeface="Arial"/>
              <a:cs typeface="Arial"/>
              <a:sym typeface="Wingdings"/>
            </a:endParaRPr>
          </a:p>
          <a:p>
            <a:pPr marL="438150" lvl="1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Design: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Attraktivt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och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hållbart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165100" lvl="1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lvl="2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lvl="2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lvl="0"/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 err="1">
                <a:solidFill>
                  <a:schemeClr val="bg1"/>
                </a:solidFill>
                <a:latin typeface="Arial"/>
                <a:cs typeface="Arial"/>
              </a:rPr>
              <a:t>Målgrupp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 B2C: </a:t>
            </a:r>
            <a:r>
              <a:rPr lang="en-GB" sz="2800" dirty="0" err="1">
                <a:solidFill>
                  <a:schemeClr val="bg1"/>
                </a:solidFill>
                <a:latin typeface="Arial"/>
                <a:cs typeface="Arial"/>
              </a:rPr>
              <a:t>Bilägare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GB" sz="2800" dirty="0" err="1">
                <a:solidFill>
                  <a:schemeClr val="bg1"/>
                </a:solidFill>
                <a:latin typeface="Arial"/>
                <a:cs typeface="Arial"/>
              </a:rPr>
              <a:t>eller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/>
                <a:cs typeface="Arial"/>
              </a:rPr>
              <a:t>potentiella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/>
                <a:cs typeface="Arial"/>
              </a:rPr>
              <a:t>bilägare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sv-S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678680" cy="135254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Varför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Bra </a:t>
            </a:r>
            <a:r>
              <a:rPr lang="en-GB" sz="2000" dirty="0" err="1">
                <a:solidFill>
                  <a:schemeClr val="bg1"/>
                </a:solidFill>
                <a:latin typeface="Arial"/>
                <a:cs typeface="Arial"/>
              </a:rPr>
              <a:t>kunder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1800"/>
              </a:spcAft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Stora samhällseffekter</a:t>
            </a:r>
          </a:p>
        </p:txBody>
      </p:sp>
      <p:pic>
        <p:nvPicPr>
          <p:cNvPr id="9" name="Bildobjekt 8" descr="shutterstock_127772519 kopia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472" y="1221364"/>
            <a:ext cx="2766328" cy="3373259"/>
          </a:xfrm>
          <a:prstGeom prst="rect">
            <a:avLst/>
          </a:prstGeom>
        </p:spPr>
      </p:pic>
      <p:sp>
        <p:nvSpPr>
          <p:cNvPr id="10" name="Title 7"/>
          <p:cNvSpPr txBox="1">
            <a:spLocks/>
          </p:cNvSpPr>
          <p:nvPr/>
        </p:nvSpPr>
        <p:spPr>
          <a:xfrm>
            <a:off x="392698" y="308729"/>
            <a:ext cx="8229600" cy="770771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B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792480" y="3258229"/>
            <a:ext cx="1158240" cy="295276"/>
            <a:chOff x="792480" y="3258229"/>
            <a:chExt cx="1158240" cy="295276"/>
          </a:xfrm>
        </p:grpSpPr>
        <p:cxnSp>
          <p:nvCxnSpPr>
            <p:cNvPr id="12" name="Rak 11"/>
            <p:cNvCxnSpPr/>
            <p:nvPr/>
          </p:nvCxnSpPr>
          <p:spPr>
            <a:xfrm>
              <a:off x="792480" y="3266122"/>
              <a:ext cx="1158240" cy="228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flipV="1">
              <a:off x="792480" y="3258229"/>
              <a:ext cx="1158240" cy="2952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31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5"/>
    </mc:Choice>
    <mc:Fallback xmlns="">
      <p:transition spd="slow" advTm="18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19602"/>
            <a:ext cx="5359400" cy="2426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Vem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initialt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449263" lvl="1" indent="-284163">
              <a:lnSpc>
                <a:spcPct val="120000"/>
              </a:lnSpc>
              <a:buFont typeface="Arial"/>
              <a:buChar char="•"/>
            </a:pP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Inte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för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alla</a:t>
            </a:r>
            <a:endParaRPr lang="en-US" sz="1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49263" lvl="1" indent="-284163">
              <a:lnSpc>
                <a:spcPct val="120000"/>
              </a:lnSpc>
              <a:buFont typeface="Arial"/>
              <a:buChar char="•"/>
            </a:pP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Geografisk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marknad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snarare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än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demografisk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449263" lvl="1" indent="-284163">
              <a:lnSpc>
                <a:spcPct val="120000"/>
              </a:lnSpc>
              <a:buFont typeface="Arial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Bra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kollektivtrafiken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och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dyrt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eller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svårt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parkera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bilen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=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ganska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täta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delar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av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Arial"/>
                <a:cs typeface="Arial"/>
              </a:rPr>
              <a:t>stad</a:t>
            </a:r>
            <a:endParaRPr lang="en-US" sz="1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49263" lvl="1" indent="-284163">
              <a:lnSpc>
                <a:spcPct val="120000"/>
              </a:lnSpc>
              <a:buFont typeface="Arial"/>
              <a:buChar char="•"/>
            </a:pP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Som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klarar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80-9+ %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av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alla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resor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utan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bil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utan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för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stort</a:t>
            </a:r>
            <a:r>
              <a:rPr lang="en-GB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900" dirty="0" err="1">
                <a:solidFill>
                  <a:schemeClr val="bg1"/>
                </a:solidFill>
                <a:latin typeface="Arial"/>
                <a:cs typeface="Arial"/>
              </a:rPr>
              <a:t>besvär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lvl="2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lvl="1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lvl="2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lvl="0"/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Arial"/>
                <a:cs typeface="Arial"/>
              </a:rPr>
              <a:t>Customer segment (B2C): Car </a:t>
            </a:r>
            <a:r>
              <a:rPr lang="fr-BE" sz="3600" dirty="0" err="1">
                <a:solidFill>
                  <a:schemeClr val="bg1"/>
                </a:solidFill>
                <a:latin typeface="Arial"/>
                <a:cs typeface="Arial"/>
              </a:rPr>
              <a:t>owners</a:t>
            </a:r>
            <a:endParaRPr lang="sv-S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678680" cy="12194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Varför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Bra </a:t>
            </a:r>
            <a:r>
              <a:rPr lang="en-GB" sz="2000" dirty="0" err="1">
                <a:solidFill>
                  <a:schemeClr val="bg1"/>
                </a:solidFill>
                <a:latin typeface="Arial"/>
                <a:cs typeface="Arial"/>
              </a:rPr>
              <a:t>kunder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Stora samhällseffekter</a:t>
            </a:r>
          </a:p>
        </p:txBody>
      </p:sp>
      <p:pic>
        <p:nvPicPr>
          <p:cNvPr id="9" name="Bildobjekt 8" descr="shutterstock_127772519 kopia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0472" y="1221364"/>
            <a:ext cx="2766328" cy="3373259"/>
          </a:xfrm>
          <a:prstGeom prst="rect">
            <a:avLst/>
          </a:prstGeom>
        </p:spPr>
      </p:pic>
      <p:sp>
        <p:nvSpPr>
          <p:cNvPr id="10" name="Title 7"/>
          <p:cNvSpPr txBox="1">
            <a:spLocks/>
          </p:cNvSpPr>
          <p:nvPr/>
        </p:nvSpPr>
        <p:spPr>
          <a:xfrm>
            <a:off x="392698" y="308729"/>
            <a:ext cx="8229600" cy="770771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B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5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5"/>
    </mc:Choice>
    <mc:Fallback xmlns="">
      <p:transition spd="slow" advTm="188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latshållare för innehåll 3" descr="ubigo-newsdesk.jpg"/>
          <p:cNvPicPr>
            <a:picLocks noChangeAspect="1"/>
          </p:cNvPicPr>
          <p:nvPr/>
        </p:nvPicPr>
        <p:blipFill rotWithShape="1">
          <a:blip r:embed="rId2" cstate="print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90501" y="296166"/>
            <a:ext cx="4491886" cy="3231634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 defTabSz="1087167">
              <a:spcAft>
                <a:spcPts val="1200"/>
              </a:spcAft>
              <a:defRPr sz="1800"/>
            </a:pPr>
            <a:r>
              <a:rPr lang="en-GB" sz="2400" dirty="0" err="1">
                <a:solidFill>
                  <a:prstClr val="white"/>
                </a:solidFill>
                <a:latin typeface="Calibri"/>
              </a:rPr>
              <a:t>Göteborgspiloten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 2013-2014</a:t>
            </a: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70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betalande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hushåll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6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månader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 err="1">
                <a:solidFill>
                  <a:prstClr val="white"/>
                </a:solidFill>
                <a:latin typeface="Calibri"/>
              </a:rPr>
              <a:t>Flexibla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abonnemang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(≈ 1 300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kr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/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mån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20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undanställda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bilar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0 drop outs</a:t>
            </a: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&gt;12 000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bokningar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transaktioner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28600" y="3763265"/>
            <a:ext cx="3962400" cy="11810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91420" tIns="45710" rIns="91420" bIns="45710">
            <a:spAutoFit/>
          </a:bodyPr>
          <a:lstStyle/>
          <a:p>
            <a:pPr marL="442803" indent="-358685" defTabSz="1087167">
              <a:spcAft>
                <a:spcPts val="1200"/>
              </a:spcAft>
              <a:buSzPct val="100000"/>
              <a:buFont typeface="Arial"/>
              <a:buChar char="•"/>
              <a:defRPr sz="1800"/>
            </a:pPr>
            <a:r>
              <a:rPr lang="en-GB" sz="2000" b="1" dirty="0">
                <a:solidFill>
                  <a:prstClr val="white"/>
                </a:solidFill>
                <a:latin typeface="Calibri"/>
              </a:rPr>
              <a:t>I </a:t>
            </a:r>
            <a:r>
              <a:rPr lang="en-GB" sz="2000" b="1" dirty="0" err="1">
                <a:solidFill>
                  <a:prstClr val="white"/>
                </a:solidFill>
                <a:latin typeface="Calibri"/>
              </a:rPr>
              <a:t>huvudsak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Calibri"/>
              </a:rPr>
              <a:t>normala</a:t>
            </a:r>
            <a:endParaRPr lang="en-GB" sz="2000" b="1" dirty="0">
              <a:solidFill>
                <a:prstClr val="white"/>
              </a:solidFill>
              <a:latin typeface="Calibri"/>
            </a:endParaRPr>
          </a:p>
          <a:p>
            <a:pPr marL="442803" indent="-358685" defTabSz="1087167">
              <a:buSzPct val="100000"/>
              <a:buFont typeface="Arial"/>
              <a:buChar char="•"/>
              <a:defRPr sz="1800"/>
            </a:pPr>
            <a:r>
              <a:rPr lang="en-GB" sz="2000" b="1" dirty="0" err="1">
                <a:solidFill>
                  <a:prstClr val="white"/>
                </a:solidFill>
                <a:latin typeface="Calibri"/>
              </a:rPr>
              <a:t>Nyfikna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, men </a:t>
            </a:r>
            <a:r>
              <a:rPr lang="en-GB" sz="2000" b="1" dirty="0" err="1">
                <a:solidFill>
                  <a:prstClr val="white"/>
                </a:solidFill>
                <a:latin typeface="Calibri"/>
              </a:rPr>
              <a:t>krävande</a:t>
            </a:r>
            <a:endParaRPr lang="en-GB" sz="2000" b="1" dirty="0">
              <a:solidFill>
                <a:prstClr val="white"/>
              </a:solidFill>
              <a:latin typeface="Calibri"/>
            </a:endParaRPr>
          </a:p>
          <a:p>
            <a:pPr marL="84118" defTabSz="1087167">
              <a:buSzPct val="100000"/>
              <a:defRPr sz="1800"/>
            </a:pPr>
            <a:r>
              <a:rPr lang="en-GB" sz="2000" b="1" dirty="0">
                <a:solidFill>
                  <a:prstClr val="white"/>
                </a:solidFill>
                <a:latin typeface="Calibri"/>
              </a:rPr>
              <a:t>       = early adopters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4597402" y="132035"/>
            <a:ext cx="4445000" cy="4910841"/>
            <a:chOff x="4597400" y="132035"/>
            <a:chExt cx="4445000" cy="4910841"/>
          </a:xfrm>
        </p:grpSpPr>
        <p:sp>
          <p:nvSpPr>
            <p:cNvPr id="2" name="Rektangel 1"/>
            <p:cNvSpPr/>
            <p:nvPr/>
          </p:nvSpPr>
          <p:spPr>
            <a:xfrm>
              <a:off x="4597400" y="132035"/>
              <a:ext cx="4445000" cy="49108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" name="Grupp 13"/>
            <p:cNvGrpSpPr/>
            <p:nvPr/>
          </p:nvGrpSpPr>
          <p:grpSpPr>
            <a:xfrm>
              <a:off x="4682385" y="1078392"/>
              <a:ext cx="4360015" cy="1547487"/>
              <a:chOff x="453285" y="927104"/>
              <a:chExt cx="4360015" cy="1547487"/>
            </a:xfrm>
          </p:grpSpPr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265865" y="927104"/>
                <a:ext cx="3547435" cy="1547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Bekvämlighet</a:t>
                </a:r>
                <a:r>
                  <a:rPr lang="en-US" sz="220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Ekonomi</a:t>
                </a: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en-US" sz="130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Miljö</a:t>
                </a:r>
                <a:r>
                  <a:rPr lang="en-US" sz="130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en-US" sz="4100" dirty="0" err="1">
                    <a:solidFill>
                      <a:prstClr val="black"/>
                    </a:solidFill>
                    <a:latin typeface="Arial"/>
                    <a:cs typeface="Arial"/>
                  </a:rPr>
                  <a:t>Nyfikenhet</a:t>
                </a:r>
                <a:endParaRPr lang="en-US" sz="41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textruta 15"/>
              <p:cNvSpPr txBox="1"/>
              <p:nvPr/>
            </p:nvSpPr>
            <p:spPr>
              <a:xfrm>
                <a:off x="453285" y="1534636"/>
                <a:ext cx="607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4F81BD"/>
                    </a:solidFill>
                    <a:latin typeface="Calibri"/>
                  </a:rPr>
                  <a:t>Före</a:t>
                </a:r>
              </a:p>
            </p:txBody>
          </p:sp>
        </p:grp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96160"/>
              <a:ext cx="1828800" cy="37918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17" name="Grupp 16"/>
          <p:cNvGrpSpPr/>
          <p:nvPr/>
        </p:nvGrpSpPr>
        <p:grpSpPr>
          <a:xfrm>
            <a:off x="4627671" y="2169636"/>
            <a:ext cx="4287730" cy="2486328"/>
            <a:chOff x="398570" y="2018348"/>
            <a:chExt cx="4287730" cy="2486328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265865" y="3209276"/>
              <a:ext cx="3420435" cy="1295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2800" dirty="0" err="1">
                  <a:solidFill>
                    <a:prstClr val="black"/>
                  </a:solidFill>
                  <a:latin typeface="Arial"/>
                  <a:cs typeface="Arial"/>
                </a:rPr>
                <a:t>Bekvämlighet</a:t>
              </a:r>
              <a:r>
                <a:rPr lang="en-US" sz="300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en-US" sz="1800" dirty="0" err="1">
                  <a:solidFill>
                    <a:prstClr val="black"/>
                  </a:solidFill>
                  <a:latin typeface="Arial"/>
                  <a:cs typeface="Arial"/>
                </a:rPr>
                <a:t>Ekonomi</a:t>
              </a: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en-US" sz="1300" dirty="0" err="1">
                  <a:solidFill>
                    <a:prstClr val="black"/>
                  </a:solidFill>
                  <a:latin typeface="Arial"/>
                  <a:cs typeface="Arial"/>
                </a:rPr>
                <a:t>Miljö</a:t>
              </a:r>
              <a:r>
                <a:rPr lang="en-US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lang="en-US" sz="1700" dirty="0" err="1">
                  <a:solidFill>
                    <a:prstClr val="black"/>
                  </a:solidFill>
                  <a:latin typeface="Arial"/>
                  <a:cs typeface="Arial"/>
                </a:rPr>
                <a:t>Nyfikenhet</a:t>
              </a:r>
              <a:endParaRPr lang="en-US" sz="17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19" name="Rak pil 18"/>
            <p:cNvCxnSpPr/>
            <p:nvPr/>
          </p:nvCxnSpPr>
          <p:spPr>
            <a:xfrm>
              <a:off x="762000" y="2018348"/>
              <a:ext cx="0" cy="13852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ruta 19"/>
            <p:cNvSpPr txBox="1"/>
            <p:nvPr/>
          </p:nvSpPr>
          <p:spPr>
            <a:xfrm>
              <a:off x="398570" y="3462244"/>
              <a:ext cx="92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4F81BD"/>
                  </a:solidFill>
                  <a:latin typeface="Calibri"/>
                </a:rPr>
                <a:t>I slutet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9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innehåll 3" descr="ubigo-newsdesk.jpg"/>
          <p:cNvPicPr>
            <a:picLocks noChangeAspect="1"/>
          </p:cNvPicPr>
          <p:nvPr/>
        </p:nvPicPr>
        <p:blipFill rotWithShape="1">
          <a:blip r:embed="rId3" cstate="print">
            <a:alphaModFix amt="9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8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597402" y="132035"/>
            <a:ext cx="4445000" cy="491084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4711702" y="792410"/>
            <a:ext cx="4330700" cy="3944696"/>
            <a:chOff x="4711700" y="792404"/>
            <a:chExt cx="4330700" cy="3944696"/>
          </a:xfrm>
        </p:grpSpPr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4953000" y="792404"/>
              <a:ext cx="4041218" cy="5472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</a:pPr>
              <a:r>
                <a:rPr lang="en-GB" dirty="0" err="1">
                  <a:solidFill>
                    <a:prstClr val="black"/>
                  </a:solidFill>
                  <a:latin typeface="Arial"/>
                  <a:cs typeface="Arial"/>
                </a:rPr>
                <a:t>Nöjdhet</a:t>
              </a:r>
              <a:r>
                <a:rPr lang="en-GB" dirty="0">
                  <a:solidFill>
                    <a:prstClr val="black"/>
                  </a:solidFill>
                  <a:latin typeface="Arial"/>
                  <a:cs typeface="Arial"/>
                </a:rPr>
                <a:t> med </a:t>
              </a:r>
              <a:r>
                <a:rPr lang="en-GB" dirty="0" err="1">
                  <a:solidFill>
                    <a:prstClr val="black"/>
                  </a:solidFill>
                  <a:latin typeface="Arial"/>
                  <a:cs typeface="Arial"/>
                </a:rPr>
                <a:t>resandet</a:t>
              </a:r>
              <a:endParaRPr lang="en-GB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graphicFrame>
          <p:nvGraphicFramePr>
            <p:cNvPr id="11" name="Chart 2"/>
            <p:cNvGraphicFramePr/>
            <p:nvPr>
              <p:extLst>
                <p:ext uri="{D42A27DB-BD31-4B8C-83A1-F6EECF244321}">
                  <p14:modId xmlns:p14="http://schemas.microsoft.com/office/powerpoint/2010/main" val="2569032422"/>
                </p:ext>
              </p:extLst>
            </p:nvPr>
          </p:nvGraphicFramePr>
          <p:xfrm>
            <a:off x="4711700" y="1339652"/>
            <a:ext cx="4330700" cy="3397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96166"/>
            <a:ext cx="1828800" cy="3791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Rektangel 11"/>
          <p:cNvSpPr/>
          <p:nvPr/>
        </p:nvSpPr>
        <p:spPr>
          <a:xfrm>
            <a:off x="190501" y="296166"/>
            <a:ext cx="4491886" cy="3231634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 defTabSz="1087167">
              <a:spcAft>
                <a:spcPts val="1200"/>
              </a:spcAft>
              <a:defRPr sz="1800"/>
            </a:pPr>
            <a:r>
              <a:rPr lang="en-GB" sz="2400" dirty="0" err="1">
                <a:solidFill>
                  <a:prstClr val="white"/>
                </a:solidFill>
                <a:latin typeface="Calibri"/>
              </a:rPr>
              <a:t>Göteborgspiloten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 2013-2014</a:t>
            </a: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70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betalande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hushåll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6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månader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 err="1">
                <a:solidFill>
                  <a:prstClr val="white"/>
                </a:solidFill>
                <a:latin typeface="Calibri"/>
              </a:rPr>
              <a:t>Flexibla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abonnemang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(≈ 1 300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kr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/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mån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20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undanställda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bilar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0 drop outs</a:t>
            </a:r>
          </a:p>
          <a:p>
            <a:pPr marL="266639" indent="-253940" defTabSz="1087167">
              <a:spcAft>
                <a:spcPts val="1200"/>
              </a:spcAft>
              <a:buFont typeface="Arial"/>
              <a:buChar char="•"/>
              <a:defRPr sz="1800"/>
            </a:pPr>
            <a:r>
              <a:rPr lang="en-GB" sz="2000" dirty="0">
                <a:solidFill>
                  <a:prstClr val="white"/>
                </a:solidFill>
                <a:latin typeface="Calibri"/>
              </a:rPr>
              <a:t>&gt;12 000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bokningar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prstClr val="white"/>
                </a:solidFill>
                <a:latin typeface="Calibri"/>
              </a:rPr>
              <a:t>transaktioner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28600" y="3763265"/>
            <a:ext cx="3962400" cy="11810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91420" tIns="45710" rIns="91420" bIns="45710">
            <a:spAutoFit/>
          </a:bodyPr>
          <a:lstStyle/>
          <a:p>
            <a:pPr marL="442803" indent="-358685" defTabSz="1087167">
              <a:spcAft>
                <a:spcPts val="1200"/>
              </a:spcAft>
              <a:buSzPct val="100000"/>
              <a:buFont typeface="Arial"/>
              <a:buChar char="•"/>
              <a:defRPr sz="1800"/>
            </a:pPr>
            <a:r>
              <a:rPr lang="en-GB" sz="2000" b="1" dirty="0">
                <a:solidFill>
                  <a:prstClr val="white"/>
                </a:solidFill>
                <a:latin typeface="Calibri"/>
              </a:rPr>
              <a:t>I </a:t>
            </a:r>
            <a:r>
              <a:rPr lang="en-GB" sz="2000" b="1" dirty="0" err="1">
                <a:solidFill>
                  <a:prstClr val="white"/>
                </a:solidFill>
                <a:latin typeface="Calibri"/>
              </a:rPr>
              <a:t>huvudsak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Calibri"/>
              </a:rPr>
              <a:t>normala</a:t>
            </a:r>
            <a:endParaRPr lang="en-GB" sz="2000" b="1" dirty="0">
              <a:solidFill>
                <a:prstClr val="white"/>
              </a:solidFill>
              <a:latin typeface="Calibri"/>
            </a:endParaRPr>
          </a:p>
          <a:p>
            <a:pPr marL="442803" indent="-358685" defTabSz="1087167">
              <a:buSzPct val="100000"/>
              <a:buFont typeface="Arial"/>
              <a:buChar char="•"/>
              <a:defRPr sz="1800"/>
            </a:pPr>
            <a:r>
              <a:rPr lang="en-GB" sz="2000" b="1" dirty="0" err="1">
                <a:solidFill>
                  <a:prstClr val="white"/>
                </a:solidFill>
                <a:latin typeface="Calibri"/>
              </a:rPr>
              <a:t>Nyfikna</a:t>
            </a:r>
            <a:r>
              <a:rPr lang="en-GB" sz="2000" b="1" dirty="0">
                <a:solidFill>
                  <a:prstClr val="white"/>
                </a:solidFill>
                <a:latin typeface="Calibri"/>
              </a:rPr>
              <a:t>, men </a:t>
            </a:r>
            <a:r>
              <a:rPr lang="en-GB" sz="2000" b="1" dirty="0" err="1">
                <a:solidFill>
                  <a:prstClr val="white"/>
                </a:solidFill>
                <a:latin typeface="Calibri"/>
              </a:rPr>
              <a:t>krävande</a:t>
            </a:r>
            <a:endParaRPr lang="en-GB" sz="2000" b="1" dirty="0">
              <a:solidFill>
                <a:prstClr val="white"/>
              </a:solidFill>
              <a:latin typeface="Calibri"/>
            </a:endParaRPr>
          </a:p>
          <a:p>
            <a:pPr marL="84118" defTabSz="1087167">
              <a:buSzPct val="100000"/>
              <a:defRPr sz="1800"/>
            </a:pPr>
            <a:r>
              <a:rPr lang="en-GB" sz="2000" b="1" dirty="0">
                <a:solidFill>
                  <a:prstClr val="white"/>
                </a:solidFill>
                <a:latin typeface="Calibri"/>
              </a:rPr>
              <a:t>       = early adopters</a:t>
            </a:r>
          </a:p>
        </p:txBody>
      </p:sp>
    </p:spTree>
    <p:extLst>
      <p:ext uri="{BB962C8B-B14F-4D97-AF65-F5344CB8AC3E}">
        <p14:creationId xmlns:p14="http://schemas.microsoft.com/office/powerpoint/2010/main" val="23090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4" y="191987"/>
            <a:ext cx="8152343" cy="4786413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88729" y="2324357"/>
            <a:ext cx="6331898" cy="86658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888729" y="4076956"/>
            <a:ext cx="6152604" cy="5334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041129" y="3391156"/>
            <a:ext cx="6152604" cy="3556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6194915" y="1943357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6194915" y="3097810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5077315" y="3695956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2655848" y="3687489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3781914" y="3106276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3781914" y="1943357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89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84400" y="15326"/>
            <a:ext cx="5485642" cy="35819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MaaS </a:t>
            </a:r>
            <a:r>
              <a:rPr lang="sv-SE" sz="2400" dirty="0">
                <a:solidFill>
                  <a:srgbClr val="FFFFFF"/>
                </a:solidFill>
                <a:latin typeface="Arial"/>
                <a:cs typeface="Arial"/>
              </a:rPr>
              <a:t>topologi </a:t>
            </a:r>
            <a:r>
              <a:rPr lang="sv-SE"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sv-SE" sz="1600" dirty="0" err="1">
                <a:solidFill>
                  <a:srgbClr val="FFFFFF"/>
                </a:solidFill>
                <a:latin typeface="Arial"/>
                <a:cs typeface="Arial"/>
              </a:rPr>
              <a:t>Sochor</a:t>
            </a:r>
            <a:r>
              <a:rPr lang="sv-SE" sz="1600" dirty="0">
                <a:solidFill>
                  <a:srgbClr val="FFFFFF"/>
                </a:solidFill>
                <a:latin typeface="Arial"/>
                <a:cs typeface="Arial"/>
              </a:rPr>
              <a:t>, Arby, Karlsson, </a:t>
            </a:r>
            <a:r>
              <a:rPr lang="sv-SE" sz="1600" dirty="0" err="1">
                <a:solidFill>
                  <a:srgbClr val="FFFFFF"/>
                </a:solidFill>
                <a:latin typeface="Arial"/>
                <a:cs typeface="Arial"/>
              </a:rPr>
              <a:t>Sarasini</a:t>
            </a:r>
            <a:r>
              <a:rPr lang="sv-SE" sz="1600" dirty="0">
                <a:solidFill>
                  <a:srgbClr val="FFFFFF"/>
                </a:solidFill>
                <a:latin typeface="Arial"/>
                <a:cs typeface="Arial"/>
              </a:rPr>
              <a:t> et al) 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755900" y="509014"/>
            <a:ext cx="4343384" cy="4497396"/>
          </a:xfrm>
          <a:prstGeom prst="rect">
            <a:avLst/>
          </a:prstGeom>
          <a:solidFill>
            <a:schemeClr val="bg1">
              <a:alpha val="7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2854117" y="4097913"/>
            <a:ext cx="4101226" cy="795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sv-SE" sz="2000" b="1" dirty="0">
                <a:solidFill>
                  <a:srgbClr val="FFFFFF"/>
                </a:solidFill>
                <a:latin typeface="Calibri"/>
              </a:rPr>
              <a:t>No integration: </a:t>
            </a:r>
          </a:p>
          <a:p>
            <a:pPr algn="ctr"/>
            <a:r>
              <a:rPr lang="sv-SE" sz="2000" dirty="0" err="1">
                <a:solidFill>
                  <a:prstClr val="black"/>
                </a:solidFill>
                <a:latin typeface="Calibri"/>
              </a:rPr>
              <a:t>Single</a:t>
            </a:r>
            <a:r>
              <a:rPr lang="sv-SE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sv-SE" sz="2000" dirty="0" err="1">
                <a:solidFill>
                  <a:prstClr val="black"/>
                </a:solidFill>
                <a:latin typeface="Calibri"/>
              </a:rPr>
              <a:t>separate</a:t>
            </a:r>
            <a:r>
              <a:rPr lang="sv-SE" sz="2000" dirty="0">
                <a:solidFill>
                  <a:prstClr val="black"/>
                </a:solidFill>
                <a:latin typeface="Calibri"/>
              </a:rPr>
              <a:t> services</a:t>
            </a:r>
          </a:p>
        </p:txBody>
      </p:sp>
      <p:sp>
        <p:nvSpPr>
          <p:cNvPr id="8" name="Rektangel 7"/>
          <p:cNvSpPr/>
          <p:nvPr/>
        </p:nvSpPr>
        <p:spPr>
          <a:xfrm>
            <a:off x="2854117" y="1501352"/>
            <a:ext cx="4101226" cy="795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rgbClr val="FFFFFF"/>
                </a:solidFill>
                <a:latin typeface="Calibri"/>
              </a:rPr>
              <a:t>Integration </a:t>
            </a:r>
            <a:r>
              <a:rPr lang="sv-SE" sz="2000" b="1" dirty="0" err="1">
                <a:solidFill>
                  <a:srgbClr val="FFFFFF"/>
                </a:solidFill>
                <a:latin typeface="Calibri"/>
              </a:rPr>
              <a:t>of</a:t>
            </a:r>
            <a:r>
              <a:rPr lang="sv-SE" sz="2000" b="1" dirty="0">
                <a:solidFill>
                  <a:srgbClr val="FFFFFF"/>
                </a:solidFill>
                <a:latin typeface="Calibri"/>
              </a:rPr>
              <a:t> service offer</a:t>
            </a:r>
          </a:p>
          <a:p>
            <a:pPr algn="ctr"/>
            <a:r>
              <a:rPr lang="sv-SE" sz="2000" dirty="0">
                <a:solidFill>
                  <a:srgbClr val="000000"/>
                </a:solidFill>
                <a:latin typeface="Calibri"/>
              </a:rPr>
              <a:t>Bundling/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subscription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responsibility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7" name="Rektangel 6"/>
          <p:cNvSpPr/>
          <p:nvPr/>
        </p:nvSpPr>
        <p:spPr>
          <a:xfrm>
            <a:off x="2854117" y="2358583"/>
            <a:ext cx="4101226" cy="795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prstClr val="white"/>
                </a:solidFill>
                <a:latin typeface="Calibri"/>
              </a:rPr>
              <a:t>Integration </a:t>
            </a:r>
            <a:r>
              <a:rPr lang="sv-SE" sz="2000" b="1" dirty="0" err="1">
                <a:solidFill>
                  <a:prstClr val="white"/>
                </a:solidFill>
                <a:latin typeface="Calibri"/>
              </a:rPr>
              <a:t>of</a:t>
            </a:r>
            <a:r>
              <a:rPr lang="sv-SE" sz="2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sv-SE" sz="2000" b="1" dirty="0" err="1">
                <a:solidFill>
                  <a:prstClr val="white"/>
                </a:solidFill>
                <a:latin typeface="Calibri"/>
              </a:rPr>
              <a:t>payment</a:t>
            </a:r>
            <a:r>
              <a:rPr lang="sv-SE" sz="2000" b="1" dirty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/>
            <a:r>
              <a:rPr lang="sv-SE" sz="2000" dirty="0" err="1">
                <a:solidFill>
                  <a:srgbClr val="000000"/>
                </a:solidFill>
                <a:latin typeface="Calibri"/>
              </a:rPr>
              <a:t>Single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trip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find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book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pay</a:t>
            </a:r>
            <a:endParaRPr lang="sv-SE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854117" y="3240675"/>
            <a:ext cx="4101226" cy="795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prstClr val="white"/>
                </a:solidFill>
                <a:latin typeface="Calibri"/>
              </a:rPr>
              <a:t>Integration </a:t>
            </a:r>
            <a:r>
              <a:rPr lang="sv-SE" sz="2000" b="1" dirty="0" err="1">
                <a:solidFill>
                  <a:prstClr val="white"/>
                </a:solidFill>
                <a:latin typeface="Calibri"/>
              </a:rPr>
              <a:t>of</a:t>
            </a:r>
            <a:r>
              <a:rPr lang="sv-SE" sz="2000" b="1" dirty="0">
                <a:solidFill>
                  <a:prstClr val="white"/>
                </a:solidFill>
                <a:latin typeface="Calibri"/>
              </a:rPr>
              <a:t> information:</a:t>
            </a:r>
          </a:p>
          <a:p>
            <a:pPr algn="ctr"/>
            <a:r>
              <a:rPr lang="sv-SE" sz="2000" dirty="0">
                <a:solidFill>
                  <a:srgbClr val="000000"/>
                </a:solidFill>
                <a:latin typeface="Calibri"/>
              </a:rPr>
              <a:t>Multimodal 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travelplaner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price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 info</a:t>
            </a:r>
          </a:p>
        </p:txBody>
      </p:sp>
      <p:sp>
        <p:nvSpPr>
          <p:cNvPr id="22" name="Rektangel 21"/>
          <p:cNvSpPr/>
          <p:nvPr/>
        </p:nvSpPr>
        <p:spPr>
          <a:xfrm>
            <a:off x="2851932" y="606843"/>
            <a:ext cx="4101226" cy="795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rgbClr val="FFFFFF"/>
                </a:solidFill>
                <a:latin typeface="Calibri"/>
              </a:rPr>
              <a:t>Integration </a:t>
            </a:r>
            <a:r>
              <a:rPr lang="sv-SE" sz="2000" b="1" dirty="0" err="1">
                <a:solidFill>
                  <a:srgbClr val="FFFFFF"/>
                </a:solidFill>
                <a:latin typeface="Calibri"/>
              </a:rPr>
              <a:t>of</a:t>
            </a:r>
            <a:r>
              <a:rPr lang="sv-SE" sz="2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sv-SE" sz="2000" b="1" dirty="0" err="1">
                <a:solidFill>
                  <a:srgbClr val="FFFFFF"/>
                </a:solidFill>
                <a:latin typeface="Calibri"/>
              </a:rPr>
              <a:t>societal</a:t>
            </a:r>
            <a:r>
              <a:rPr lang="sv-SE" sz="2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sv-SE" sz="2000" b="1" dirty="0" err="1">
                <a:solidFill>
                  <a:srgbClr val="FFFFFF"/>
                </a:solidFill>
                <a:latin typeface="Calibri"/>
              </a:rPr>
              <a:t>goals</a:t>
            </a:r>
            <a:endParaRPr lang="sv-SE" sz="2000" b="1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sv-SE" sz="2000" dirty="0" err="1">
                <a:solidFill>
                  <a:srgbClr val="000000"/>
                </a:solidFill>
                <a:latin typeface="Calibri"/>
              </a:rPr>
              <a:t>Governance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 &amp; PP-</a:t>
            </a:r>
            <a:r>
              <a:rPr lang="sv-SE" sz="2000" dirty="0" err="1">
                <a:solidFill>
                  <a:srgbClr val="000000"/>
                </a:solidFill>
                <a:latin typeface="Calibri"/>
              </a:rPr>
              <a:t>cooperation</a:t>
            </a:r>
            <a:r>
              <a:rPr lang="sv-SE" sz="200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109096" y="1658212"/>
            <a:ext cx="1982650" cy="3158542"/>
            <a:chOff x="109096" y="1658212"/>
            <a:chExt cx="1982650" cy="3158542"/>
          </a:xfrm>
        </p:grpSpPr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3" cstate="screen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278" y="2577629"/>
              <a:ext cx="1082468" cy="231767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>
              <a:alphaModFix amt="75000"/>
            </a:blip>
            <a:stretch>
              <a:fillRect/>
            </a:stretch>
          </p:blipFill>
          <p:spPr>
            <a:xfrm>
              <a:off x="385338" y="3713316"/>
              <a:ext cx="690485" cy="257265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5">
              <a:alphaModFix amt="77000"/>
            </a:blip>
            <a:stretch>
              <a:fillRect/>
            </a:stretch>
          </p:blipFill>
          <p:spPr>
            <a:xfrm>
              <a:off x="747514" y="2195828"/>
              <a:ext cx="1277244" cy="207756"/>
            </a:xfrm>
            <a:prstGeom prst="rect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>
            <a:blip r:embed="rId6" cstate="screen">
              <a:alphaModFix amt="7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981" y="3672042"/>
              <a:ext cx="712439" cy="266736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7" cstate="screen">
              <a:alphaModFix amt="7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66" y="3414777"/>
              <a:ext cx="690485" cy="298539"/>
            </a:xfrm>
            <a:prstGeom prst="rect">
              <a:avLst/>
            </a:prstGeom>
          </p:spPr>
        </p:pic>
        <p:pic>
          <p:nvPicPr>
            <p:cNvPr id="21" name="Bildobjekt 20"/>
            <p:cNvPicPr>
              <a:picLocks noChangeAspect="1"/>
            </p:cNvPicPr>
            <p:nvPr/>
          </p:nvPicPr>
          <p:blipFill>
            <a:blip r:embed="rId8" cstate="screen">
              <a:alphaModFix amt="8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389" y="4568940"/>
              <a:ext cx="732204" cy="221408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/>
          </p:nvPicPr>
          <p:blipFill rotWithShape="1">
            <a:blip r:embed="rId9" cstate="print">
              <a:alphaModFix amt="7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8157" y="4175316"/>
              <a:ext cx="396380" cy="284503"/>
            </a:xfrm>
            <a:prstGeom prst="rect">
              <a:avLst/>
            </a:prstGeom>
          </p:spPr>
        </p:pic>
        <p:pic>
          <p:nvPicPr>
            <p:cNvPr id="24" name="Bildobjekt 23"/>
            <p:cNvPicPr>
              <a:picLocks noChangeAspect="1"/>
            </p:cNvPicPr>
            <p:nvPr/>
          </p:nvPicPr>
          <p:blipFill>
            <a:blip r:embed="rId10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660" y="4157477"/>
              <a:ext cx="948025" cy="302342"/>
            </a:xfrm>
            <a:prstGeom prst="rect">
              <a:avLst/>
            </a:prstGeom>
          </p:spPr>
        </p:pic>
        <p:pic>
          <p:nvPicPr>
            <p:cNvPr id="26" name="Bildobjekt 25"/>
            <p:cNvPicPr>
              <a:picLocks noChangeAspect="1"/>
            </p:cNvPicPr>
            <p:nvPr/>
          </p:nvPicPr>
          <p:blipFill rotWithShape="1">
            <a:blip r:embed="rId11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8072" y="1658212"/>
              <a:ext cx="736319" cy="276560"/>
            </a:xfrm>
            <a:prstGeom prst="rect">
              <a:avLst/>
            </a:prstGeom>
          </p:spPr>
        </p:pic>
        <p:pic>
          <p:nvPicPr>
            <p:cNvPr id="4" name="Bildobjekt 3"/>
            <p:cNvPicPr>
              <a:picLocks noChangeAspect="1"/>
            </p:cNvPicPr>
            <p:nvPr/>
          </p:nvPicPr>
          <p:blipFill rotWithShape="1">
            <a:blip r:embed="rId12" cstate="screen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>
            <a:xfrm>
              <a:off x="783709" y="2940730"/>
              <a:ext cx="1239146" cy="227598"/>
            </a:xfrm>
            <a:prstGeom prst="rect">
              <a:avLst/>
            </a:prstGeom>
          </p:spPr>
        </p:pic>
        <p:pic>
          <p:nvPicPr>
            <p:cNvPr id="13" name="Bildobjekt 12" descr="Logo_neg_subs2.png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817" y="1662226"/>
              <a:ext cx="782239" cy="272546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14" cstate="screen">
              <a:alphaModFix amt="8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389" y="2935060"/>
              <a:ext cx="406801" cy="294690"/>
            </a:xfrm>
            <a:prstGeom prst="rect">
              <a:avLst/>
            </a:prstGeom>
          </p:spPr>
        </p:pic>
        <p:pic>
          <p:nvPicPr>
            <p:cNvPr id="27" name="Bildobjekt 26"/>
            <p:cNvPicPr>
              <a:picLocks noChangeAspect="1"/>
            </p:cNvPicPr>
            <p:nvPr/>
          </p:nvPicPr>
          <p:blipFill>
            <a:blip r:embed="rId15" cstate="screen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96" y="2672447"/>
              <a:ext cx="879257" cy="210816"/>
            </a:xfrm>
            <a:prstGeom prst="rect">
              <a:avLst/>
            </a:prstGeom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>
            <a:blip r:embed="rId16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056" y="4531000"/>
              <a:ext cx="742165" cy="285754"/>
            </a:xfrm>
            <a:prstGeom prst="rect">
              <a:avLst/>
            </a:prstGeom>
          </p:spPr>
        </p:pic>
      </p:grpSp>
      <p:sp>
        <p:nvSpPr>
          <p:cNvPr id="25" name="Title 1"/>
          <p:cNvSpPr txBox="1">
            <a:spLocks/>
          </p:cNvSpPr>
          <p:nvPr/>
        </p:nvSpPr>
        <p:spPr>
          <a:xfrm>
            <a:off x="2184400" y="3492945"/>
            <a:ext cx="515117" cy="358194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82500" lnSpcReduction="20000"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4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175063" y="4351903"/>
            <a:ext cx="515117" cy="358194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82500" lnSpcReduction="20000"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4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175063" y="2600683"/>
            <a:ext cx="515117" cy="358194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82500" lnSpcReduction="20000"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4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184400" y="1662226"/>
            <a:ext cx="515117" cy="358194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82500" lnSpcReduction="20000"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4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175063" y="849966"/>
            <a:ext cx="515117" cy="358194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82500" lnSpcReduction="20000"/>
          </a:bodyPr>
          <a:lstStyle>
            <a:lvl1pPr algn="ctr" defTabSz="4571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v-SE" sz="2400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6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|2.6|3.3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|2.6|3.3|3.6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33384</TotalTime>
  <Words>739</Words>
  <Application>Microsoft Office PowerPoint</Application>
  <PresentationFormat>Bildspel på skärmen (16:9)</PresentationFormat>
  <Paragraphs>183</Paragraphs>
  <Slides>22</Slides>
  <Notes>9</Notes>
  <HiddenSlides>16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Office-tema</vt:lpstr>
      <vt:lpstr>PowerPoint-presentation</vt:lpstr>
      <vt:lpstr>PowerPoint-presentation</vt:lpstr>
      <vt:lpstr>PowerPoint-presentation</vt:lpstr>
      <vt:lpstr>Målgrupp B2C: Bilägare (eller potentiella bilägare)</vt:lpstr>
      <vt:lpstr>Customer segment (B2C): Car owners</vt:lpstr>
      <vt:lpstr>PowerPoint-presentation</vt:lpstr>
      <vt:lpstr>PowerPoint-presentation</vt:lpstr>
      <vt:lpstr>PowerPoint-presentation</vt:lpstr>
      <vt:lpstr>MaaS topologi (Sochor, Arby, Karlsson, Sarasini et al) </vt:lpstr>
      <vt:lpstr>Creating value – for all</vt:lpstr>
      <vt:lpstr>PowerPoint-presentation</vt:lpstr>
      <vt:lpstr>PowerPoint-presentation</vt:lpstr>
      <vt:lpstr>PowerPoint-presentation</vt:lpstr>
      <vt:lpstr>PowerPoint-presentation</vt:lpstr>
      <vt:lpstr>GO:SMART partners</vt:lpstr>
      <vt:lpstr>Advantages</vt:lpstr>
      <vt:lpstr>PowerPoint-presentation</vt:lpstr>
      <vt:lpstr>PowerPoint-presentation</vt:lpstr>
      <vt:lpstr>PowerPoint-presentation</vt:lpstr>
      <vt:lpstr>PowerPoint-presentation</vt:lpstr>
      <vt:lpstr>raison d'être</vt:lpstr>
      <vt:lpstr>Associations at end of test</vt:lpstr>
    </vt:vector>
  </TitlesOfParts>
  <Company>Hans Arby Kommunikation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Arby</dc:creator>
  <cp:lastModifiedBy>Johanna Stenberg</cp:lastModifiedBy>
  <cp:revision>816</cp:revision>
  <cp:lastPrinted>2018-07-04T20:20:55Z</cp:lastPrinted>
  <dcterms:created xsi:type="dcterms:W3CDTF">2015-11-30T15:35:44Z</dcterms:created>
  <dcterms:modified xsi:type="dcterms:W3CDTF">2018-09-05T09:20:01Z</dcterms:modified>
</cp:coreProperties>
</file>