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900" r:id="rId2"/>
    <p:sldId id="601" r:id="rId3"/>
    <p:sldId id="774" r:id="rId4"/>
    <p:sldId id="598" r:id="rId5"/>
    <p:sldId id="597" r:id="rId6"/>
    <p:sldId id="929" r:id="rId7"/>
    <p:sldId id="600" r:id="rId8"/>
    <p:sldId id="800" r:id="rId9"/>
    <p:sldId id="934" r:id="rId10"/>
    <p:sldId id="707" r:id="rId11"/>
    <p:sldId id="775" r:id="rId12"/>
    <p:sldId id="778" r:id="rId13"/>
    <p:sldId id="776" r:id="rId14"/>
    <p:sldId id="936" r:id="rId15"/>
    <p:sldId id="963" r:id="rId16"/>
    <p:sldId id="937" r:id="rId17"/>
    <p:sldId id="938" r:id="rId18"/>
    <p:sldId id="969" r:id="rId19"/>
    <p:sldId id="931" r:id="rId20"/>
    <p:sldId id="932" r:id="rId21"/>
    <p:sldId id="939" r:id="rId22"/>
    <p:sldId id="876" r:id="rId23"/>
    <p:sldId id="975" r:id="rId24"/>
    <p:sldId id="971" r:id="rId25"/>
    <p:sldId id="972" r:id="rId26"/>
    <p:sldId id="973" r:id="rId27"/>
    <p:sldId id="983" r:id="rId28"/>
    <p:sldId id="940" r:id="rId29"/>
    <p:sldId id="956" r:id="rId30"/>
    <p:sldId id="957" r:id="rId31"/>
    <p:sldId id="958" r:id="rId32"/>
    <p:sldId id="959" r:id="rId33"/>
    <p:sldId id="960" r:id="rId34"/>
    <p:sldId id="961" r:id="rId35"/>
    <p:sldId id="987" r:id="rId36"/>
    <p:sldId id="985" r:id="rId37"/>
    <p:sldId id="986" r:id="rId38"/>
    <p:sldId id="910" r:id="rId39"/>
    <p:sldId id="919" r:id="rId40"/>
    <p:sldId id="976" r:id="rId41"/>
    <p:sldId id="966" r:id="rId42"/>
    <p:sldId id="967" r:id="rId43"/>
    <p:sldId id="968" r:id="rId44"/>
    <p:sldId id="977" r:id="rId45"/>
    <p:sldId id="978" r:id="rId46"/>
    <p:sldId id="979" r:id="rId47"/>
    <p:sldId id="980" r:id="rId48"/>
    <p:sldId id="981" r:id="rId49"/>
    <p:sldId id="982" r:id="rId50"/>
    <p:sldId id="941" r:id="rId51"/>
    <p:sldId id="947" r:id="rId52"/>
    <p:sldId id="954" r:id="rId53"/>
    <p:sldId id="964" r:id="rId54"/>
    <p:sldId id="965" r:id="rId55"/>
    <p:sldId id="974" r:id="rId56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E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35" autoAdjust="0"/>
    <p:restoredTop sz="84586" autoAdjust="0"/>
  </p:normalViewPr>
  <p:slideViewPr>
    <p:cSldViewPr snapToGrid="0" snapToObjects="1">
      <p:cViewPr>
        <p:scale>
          <a:sx n="44" d="100"/>
          <a:sy n="44" d="100"/>
        </p:scale>
        <p:origin x="-159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996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0A366-BCE2-400A-BD16-5A52C4BCEDEC}" type="datetimeFigureOut">
              <a:rPr lang="sv-SE" smtClean="0"/>
              <a:t>2018-01-17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6712E7-90FF-44C5-99FD-4FCE542B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3291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Kort om mig</a:t>
            </a:r>
          </a:p>
          <a:p>
            <a:endParaRPr lang="sv-SE" dirty="0" smtClean="0"/>
          </a:p>
          <a:p>
            <a:r>
              <a:rPr lang="sv-SE" dirty="0" smtClean="0"/>
              <a:t>Fokusera på att föranklat dela upp i normkritisk analys och </a:t>
            </a:r>
            <a:r>
              <a:rPr lang="sv-SE" dirty="0" err="1" smtClean="0"/>
              <a:t>nki</a:t>
            </a:r>
            <a:endParaRPr lang="sv-SE" dirty="0" smtClean="0"/>
          </a:p>
          <a:p>
            <a:endParaRPr lang="sv-SE" dirty="0" smtClean="0"/>
          </a:p>
          <a:p>
            <a:r>
              <a:rPr lang="sv-SE" dirty="0" smtClean="0"/>
              <a:t>Men att det oftast är sammanvävt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712E7-90FF-44C5-99FD-4FCE542B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6719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Ta bort, eller snarare</a:t>
            </a:r>
            <a:r>
              <a:rPr lang="sv-SE" baseline="0" dirty="0"/>
              <a:t> baka ihop i robotar och rymdraketer och eventuellt för att ha med restauranger och reparationer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712E7-90FF-44C5-99FD-4FCE542B7085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3426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Marcus pratar om detta</a:t>
            </a:r>
          </a:p>
          <a:p>
            <a:endParaRPr lang="sv-SE" dirty="0"/>
          </a:p>
          <a:p>
            <a:r>
              <a:rPr lang="sv-SE" dirty="0"/>
              <a:t>(Rubriken tidigare var ”Normer</a:t>
            </a:r>
            <a:r>
              <a:rPr lang="sv-SE" baseline="0" dirty="0"/>
              <a:t> och diskriminering” men funderar på om det ska stå detta istället</a:t>
            </a:r>
            <a:r>
              <a:rPr lang="sv-SE" baseline="0" dirty="0" smtClean="0"/>
              <a:t>) – Bra!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712E7-90FF-44C5-99FD-4FCE542B7085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355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Last </a:t>
            </a:r>
            <a:r>
              <a:rPr lang="sv-SE" dirty="0" err="1" smtClean="0"/>
              <a:t>but</a:t>
            </a:r>
            <a:r>
              <a:rPr lang="sv-SE" dirty="0" smtClean="0"/>
              <a:t> not </a:t>
            </a:r>
            <a:r>
              <a:rPr lang="sv-SE" dirty="0" err="1" smtClean="0"/>
              <a:t>least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712E7-90FF-44C5-99FD-4FCE542B7085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9516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200" dirty="0" smtClean="0">
                <a:latin typeface="Futura NOVA" panose="020B0502020204020303" pitchFamily="34" charset="0"/>
              </a:rPr>
              <a:t>Forskning visar ….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1200" dirty="0" smtClean="0">
              <a:latin typeface="Futura NOVA" panose="020B05020202040203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200" dirty="0" smtClean="0">
                <a:latin typeface="Futura NOVA" panose="020B0502020204020303" pitchFamily="34" charset="0"/>
              </a:rPr>
              <a:t>Men att  konfronteras med våra begränsningar, och att möta människor med andra erfarenheter och förståelser är konfliktfyllt…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1200" dirty="0" smtClean="0">
              <a:latin typeface="Futura NOVA" panose="020B05020202040203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200" dirty="0" smtClean="0">
                <a:latin typeface="Futura NOVA" panose="020B0502020204020303" pitchFamily="34" charset="0"/>
              </a:rPr>
              <a:t>Speciellt om de utmanar de normer vi utgår ifrån som sanna.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200" dirty="0" smtClean="0">
                <a:latin typeface="Futura NOVA" panose="020B0502020204020303" pitchFamily="34" charset="0"/>
              </a:rPr>
              <a:t>Och i ett samhälle där det inte nödvändigtvis finns en gemensam berättelse.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1200" i="1" dirty="0" smtClean="0">
              <a:latin typeface="Futura NOVA" panose="020B0502020204020303" pitchFamily="34" charset="0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200" dirty="0" smtClean="0">
                <a:latin typeface="Futura NOVA" panose="020B0502020204020303" pitchFamily="34" charset="0"/>
              </a:rPr>
              <a:t>När vi utgår från oss själva som representativa för användaren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200" dirty="0" smtClean="0">
                <a:latin typeface="Futura NOVA" panose="020B0502020204020303" pitchFamily="34" charset="0"/>
              </a:rPr>
              <a:t>Utan att vara medvetna om att vi har en begränsad förförståelser av andras situation och behov.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200" dirty="0" smtClean="0">
                <a:latin typeface="Futura NOVA" panose="020B0502020204020303" pitchFamily="34" charset="0"/>
              </a:rPr>
              <a:t>Eller att vår förståelse är just en förståelse – inte en sanning.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200" dirty="0" smtClean="0">
                <a:latin typeface="Futura NOVA" panose="020B0502020204020303" pitchFamily="34" charset="0"/>
              </a:rPr>
              <a:t>Då riskerar vi att skapa lösningar som begränsar och diskriminerar.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200" dirty="0" smtClean="0">
                <a:latin typeface="Futura NOVA" panose="020B0502020204020303" pitchFamily="34" charset="0"/>
              </a:rPr>
              <a:t>Och det räcker inte med att ”bara” samla in data – om den tolkas utifrån begränsade förståelser.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200" dirty="0" smtClean="0">
                <a:latin typeface="Futura NOVA" panose="020B0502020204020303" pitchFamily="34" charset="0"/>
              </a:rPr>
              <a:t>Men att  konfronteras med våra begränsningar, och att möta människor med andra erfarenheter och förståelser är konfliktfyllt…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200" dirty="0" smtClean="0">
                <a:latin typeface="Futura NOVA" panose="020B0502020204020303" pitchFamily="34" charset="0"/>
              </a:rPr>
              <a:t>Speciellt om de utmanar de normer vi utgår ifrån som sanna.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200" dirty="0" smtClean="0">
                <a:latin typeface="Futura NOVA" panose="020B0502020204020303" pitchFamily="34" charset="0"/>
              </a:rPr>
              <a:t>Och i ett samhälle där det inte nödvändigtvis finns en gemensam berättelse</a:t>
            </a:r>
            <a:endParaRPr lang="sv-SE" sz="1200" i="1" dirty="0">
              <a:latin typeface="Futura NOVA" panose="020B0502020204020303" pitchFamily="34" charset="0"/>
              <a:cs typeface="Arial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712E7-90FF-44C5-99FD-4FCE542B7085}" type="slidenum">
              <a:rPr lang="sv-SE" smtClean="0"/>
              <a:t>53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0107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”Skyddade” Diskrimineringsgrunder</a:t>
            </a:r>
            <a:r>
              <a:rPr lang="sv-SE" baseline="0" dirty="0" smtClean="0"/>
              <a:t> ska det nog egentligen stå.</a:t>
            </a:r>
          </a:p>
          <a:p>
            <a:endParaRPr lang="sv-SE" baseline="0" dirty="0" smtClean="0"/>
          </a:p>
          <a:p>
            <a:r>
              <a:rPr lang="sv-SE" dirty="0" smtClean="0"/>
              <a:t>Framgår det att de tre punkterna bakom</a:t>
            </a:r>
            <a:r>
              <a:rPr lang="sv-SE" baseline="0" dirty="0" smtClean="0"/>
              <a:t> Bostadsort betyder m.m. – kanske skriva m.m.</a:t>
            </a:r>
          </a:p>
          <a:p>
            <a:endParaRPr lang="sv-SE" baseline="0" dirty="0" smtClean="0"/>
          </a:p>
          <a:p>
            <a:r>
              <a:rPr lang="sv-SE" baseline="0" dirty="0" smtClean="0"/>
              <a:t>Så här ska det stå (notera religion) </a:t>
            </a:r>
            <a:r>
              <a:rPr lang="sv-S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kön, könsöverskridande identitet eller uttryck, etnisk tillhörighet, religion eller annan trosuppfattning, funktionsnedsättning, sexuell läggning och ålder. - http://www.do.se/om-diskriminering/skyddade-diskrimineringsgrunder/</a:t>
            </a:r>
          </a:p>
          <a:p>
            <a:endParaRPr lang="sv-SE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Förslår att Normkritisk analys får en egen bild</a:t>
            </a:r>
            <a:r>
              <a:rPr lang="sv-SE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 använder vår definition</a:t>
            </a:r>
            <a:endParaRPr lang="sv-SE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7B33F-305D-5B42-8972-06FB9DFD33A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44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712E7-90FF-44C5-99FD-4FCE542B708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355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Vi ska</a:t>
            </a:r>
            <a:r>
              <a:rPr lang="sv-SE" baseline="0" dirty="0" smtClean="0"/>
              <a:t> fortsätta att tala om normer.</a:t>
            </a:r>
          </a:p>
          <a:p>
            <a:endParaRPr lang="sv-SE" baseline="0" dirty="0" smtClean="0"/>
          </a:p>
          <a:p>
            <a:r>
              <a:rPr lang="sv-SE" baseline="0" dirty="0" smtClean="0"/>
              <a:t>Vi ska bekanta oss med begreppen normkritisk innovation och normkreativ innovation</a:t>
            </a:r>
          </a:p>
          <a:p>
            <a:endParaRPr lang="sv-SE" baseline="0" dirty="0" smtClean="0"/>
          </a:p>
          <a:p>
            <a:r>
              <a:rPr lang="sv-SE" baseline="0" dirty="0" smtClean="0"/>
              <a:t>Och vi ska koppla ihop normkritisk innovation med stadsutveckling</a:t>
            </a:r>
          </a:p>
          <a:p>
            <a:endParaRPr lang="sv-SE" baseline="0" dirty="0" smtClean="0"/>
          </a:p>
          <a:p>
            <a:r>
              <a:rPr lang="sv-SE" baseline="0" dirty="0" smtClean="0"/>
              <a:t>Normer…… </a:t>
            </a:r>
          </a:p>
          <a:p>
            <a:endParaRPr lang="sv-SE" baseline="0" dirty="0" smtClean="0"/>
          </a:p>
          <a:p>
            <a:r>
              <a:rPr lang="sv-SE" dirty="0" smtClean="0"/>
              <a:t>Men</a:t>
            </a:r>
            <a:r>
              <a:rPr lang="sv-SE" baseline="0" dirty="0" smtClean="0"/>
              <a:t> också mellan människor och miljöer, objekt, </a:t>
            </a:r>
            <a:r>
              <a:rPr lang="sv-SE" baseline="0" dirty="0" err="1" smtClean="0"/>
              <a:t>etc</a:t>
            </a:r>
            <a:r>
              <a:rPr lang="sv-SE" baseline="0" dirty="0" smtClean="0"/>
              <a:t> ….- några exempel….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712E7-90FF-44C5-99FD-4FCE542B708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0107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sv-SE" altLang="sv-SE" dirty="0" smtClean="0"/>
              <a:t>https://www.youtube.com/watch?annotation_id=annotation_1870209755&amp;feature=iv&amp;src_vid=gKUTDAvmNtA&amp;v=WHynGQ9Vg30</a:t>
            </a:r>
            <a:endParaRPr lang="sv-SE" alt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712E7-90FF-44C5-99FD-4FCE542B708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5057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Här också</a:t>
            </a:r>
            <a:r>
              <a:rPr lang="sv-SE" baseline="0" dirty="0" smtClean="0"/>
              <a:t> analys av artefakter, miljöer, form, symboler </a:t>
            </a:r>
            <a:r>
              <a:rPr lang="sv-SE" baseline="0" dirty="0" err="1" smtClean="0"/>
              <a:t>etc</a:t>
            </a:r>
            <a:r>
              <a:rPr lang="sv-SE" baseline="0" dirty="0" smtClean="0"/>
              <a:t>… - diskursanalytiskt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712E7-90FF-44C5-99FD-4FCE542B708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4208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712E7-90FF-44C5-99FD-4FCE542B708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5655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Den </a:t>
            </a:r>
            <a:r>
              <a:rPr lang="sv-SE" dirty="0" err="1" smtClean="0"/>
              <a:t>subjektia</a:t>
            </a:r>
            <a:r>
              <a:rPr lang="sv-SE" dirty="0" smtClean="0"/>
              <a:t> stigmatiserande situation</a:t>
            </a:r>
          </a:p>
          <a:p>
            <a:r>
              <a:rPr lang="sv-SE" dirty="0" smtClean="0"/>
              <a:t>Överbefolkning  lägenheter – inga utrymmen</a:t>
            </a:r>
          </a:p>
          <a:p>
            <a:r>
              <a:rPr lang="sv-SE" dirty="0" smtClean="0"/>
              <a:t>Bristande kunskap</a:t>
            </a:r>
          </a:p>
          <a:p>
            <a:r>
              <a:rPr lang="sv-SE" dirty="0" smtClean="0"/>
              <a:t>Bristande </a:t>
            </a:r>
            <a:r>
              <a:rPr lang="sv-SE" dirty="0" err="1" smtClean="0"/>
              <a:t>möjiheter</a:t>
            </a:r>
            <a:endParaRPr lang="sv-SE" dirty="0" smtClean="0"/>
          </a:p>
          <a:p>
            <a:r>
              <a:rPr lang="sv-SE" dirty="0" smtClean="0"/>
              <a:t>Leder till </a:t>
            </a:r>
            <a:r>
              <a:rPr lang="sv-SE" dirty="0" err="1" smtClean="0"/>
              <a:t>spnda</a:t>
            </a:r>
            <a:r>
              <a:rPr lang="sv-SE" dirty="0" smtClean="0"/>
              <a:t> relationer och etnisk </a:t>
            </a:r>
            <a:r>
              <a:rPr lang="sv-SE" dirty="0" err="1" smtClean="0"/>
              <a:t>diskr</a:t>
            </a:r>
            <a:r>
              <a:rPr lang="sv-SE" dirty="0" smtClean="0"/>
              <a:t>.</a:t>
            </a:r>
          </a:p>
          <a:p>
            <a:r>
              <a:rPr lang="sv-SE" dirty="0" smtClean="0"/>
              <a:t>Man gör så </a:t>
            </a:r>
            <a:r>
              <a:rPr lang="sv-SE" dirty="0" err="1" smtClean="0"/>
              <a:t>gptt</a:t>
            </a:r>
            <a:r>
              <a:rPr lang="sv-SE" dirty="0" smtClean="0"/>
              <a:t> man kan</a:t>
            </a:r>
          </a:p>
          <a:p>
            <a:endParaRPr lang="sv-SE" dirty="0" smtClean="0"/>
          </a:p>
          <a:p>
            <a:endParaRPr lang="sv-SE" dirty="0" smtClean="0"/>
          </a:p>
          <a:p>
            <a:r>
              <a:rPr lang="sv-SE" dirty="0" smtClean="0"/>
              <a:t>Systemet går fritt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49A4125-26CD-4450-8042-9CBD15FB7312}" type="slidenum">
              <a:rPr lang="sv-SE" smtClean="0"/>
              <a:pPr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39070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Här också</a:t>
            </a:r>
            <a:r>
              <a:rPr lang="sv-SE" baseline="0" dirty="0" smtClean="0"/>
              <a:t> analys av artefakter, miljöer, form, symboler </a:t>
            </a:r>
            <a:r>
              <a:rPr lang="sv-SE" baseline="0" dirty="0" err="1" smtClean="0"/>
              <a:t>etc</a:t>
            </a:r>
            <a:r>
              <a:rPr lang="sv-SE" baseline="0" dirty="0" smtClean="0"/>
              <a:t>… - diskursanalytiskt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712E7-90FF-44C5-99FD-4FCE542B7085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4208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712E7-90FF-44C5-99FD-4FCE542B7085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227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D6B4-9C76-9F40-B59A-AFE5F743099C}" type="datetimeFigureOut">
              <a:rPr lang="sv-SE" smtClean="0"/>
              <a:t>2018-01-17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0D15-0B8B-C34D-96F6-14331AD309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1708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D6B4-9C76-9F40-B59A-AFE5F743099C}" type="datetimeFigureOut">
              <a:rPr lang="sv-SE" smtClean="0"/>
              <a:t>2018-01-17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0D15-0B8B-C34D-96F6-14331AD309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2412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D6B4-9C76-9F40-B59A-AFE5F743099C}" type="datetimeFigureOut">
              <a:rPr lang="sv-SE" smtClean="0"/>
              <a:t>2018-01-17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0D15-0B8B-C34D-96F6-14331AD309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6481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håll uta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53284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D6B4-9C76-9F40-B59A-AFE5F743099C}" type="datetimeFigureOut">
              <a:rPr lang="sv-SE" smtClean="0"/>
              <a:t>2018-01-17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0D15-0B8B-C34D-96F6-14331AD309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4210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D6B4-9C76-9F40-B59A-AFE5F743099C}" type="datetimeFigureOut">
              <a:rPr lang="sv-SE" smtClean="0"/>
              <a:t>2018-01-17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0D15-0B8B-C34D-96F6-14331AD309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9338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D6B4-9C76-9F40-B59A-AFE5F743099C}" type="datetimeFigureOut">
              <a:rPr lang="sv-SE" smtClean="0"/>
              <a:t>2018-01-17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0D15-0B8B-C34D-96F6-14331AD309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8685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D6B4-9C76-9F40-B59A-AFE5F743099C}" type="datetimeFigureOut">
              <a:rPr lang="sv-SE" smtClean="0"/>
              <a:t>2018-01-17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0D15-0B8B-C34D-96F6-14331AD309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5553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D6B4-9C76-9F40-B59A-AFE5F743099C}" type="datetimeFigureOut">
              <a:rPr lang="sv-SE" smtClean="0"/>
              <a:t>2018-01-17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0D15-0B8B-C34D-96F6-14331AD309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1367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D6B4-9C76-9F40-B59A-AFE5F743099C}" type="datetimeFigureOut">
              <a:rPr lang="sv-SE" smtClean="0"/>
              <a:t>2018-01-17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0D15-0B8B-C34D-96F6-14331AD309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8166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D6B4-9C76-9F40-B59A-AFE5F743099C}" type="datetimeFigureOut">
              <a:rPr lang="sv-SE" smtClean="0"/>
              <a:t>2018-01-17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0D15-0B8B-C34D-96F6-14331AD309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5985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D6B4-9C76-9F40-B59A-AFE5F743099C}" type="datetimeFigureOut">
              <a:rPr lang="sv-SE" smtClean="0"/>
              <a:t>2018-01-17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90D15-0B8B-C34D-96F6-14331AD309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4104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0D6B4-9C76-9F40-B59A-AFE5F743099C}" type="datetimeFigureOut">
              <a:rPr lang="sv-SE" smtClean="0"/>
              <a:t>2018-01-17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90D15-0B8B-C34D-96F6-14331AD309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218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1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jpeg"/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12" Type="http://schemas.openxmlformats.org/officeDocument/2006/relationships/image" Target="../media/image8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11" Type="http://schemas.openxmlformats.org/officeDocument/2006/relationships/image" Target="../media/image84.gif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28.jpeg"/><Relationship Id="rId9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77.jpeg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100.jpeg"/><Relationship Id="rId7" Type="http://schemas.openxmlformats.org/officeDocument/2006/relationships/image" Target="../media/image26.gi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NORMKREATIV INNOVATION </a:t>
            </a:r>
            <a:b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&amp; URBAN UTVECKLING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793376" y="3886200"/>
            <a:ext cx="7543800" cy="1752600"/>
          </a:xfrm>
        </p:spPr>
        <p:txBody>
          <a:bodyPr>
            <a:normAutofit/>
          </a:bodyPr>
          <a:lstStyle/>
          <a:p>
            <a:r>
              <a:rPr lang="sv-SE" dirty="0" smtClean="0"/>
              <a:t>Marcus Jahnke, Dr.</a:t>
            </a:r>
          </a:p>
          <a:p>
            <a:r>
              <a:rPr lang="sv-SE" sz="2400" i="1" dirty="0" smtClean="0"/>
              <a:t>Inspirationsdag Genus och </a:t>
            </a:r>
            <a:r>
              <a:rPr lang="sv-SE" sz="2400" i="1" dirty="0" err="1" smtClean="0"/>
              <a:t>Intersektionalitet</a:t>
            </a:r>
            <a:endParaRPr lang="sv-SE" sz="2400" i="1" dirty="0" smtClean="0"/>
          </a:p>
          <a:p>
            <a:r>
              <a:rPr lang="sv-SE" sz="2400" dirty="0" smtClean="0"/>
              <a:t>MISTRA Urban Futures 2018-01-17</a:t>
            </a:r>
          </a:p>
        </p:txBody>
      </p:sp>
      <p:pic>
        <p:nvPicPr>
          <p:cNvPr id="4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99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4600" y="1638300"/>
            <a:ext cx="6827838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7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1618777" y="1437546"/>
            <a:ext cx="5819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NORMKRITIK</a:t>
            </a:r>
            <a:endParaRPr lang="sv-SE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1470860" y="2330778"/>
            <a:ext cx="61262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latin typeface="Georgia" panose="02040502050405020303" pitchFamily="18" charset="0"/>
                <a:cs typeface="Arial" panose="020B0604020202020204" pitchFamily="34" charset="0"/>
              </a:rPr>
              <a:t>Analys och ifrågasättande av normer och maktrelationer och maktstrukturer som kan kopplas till olika typer av diskriminering. </a:t>
            </a:r>
            <a:endParaRPr lang="sv-SE" sz="2400" dirty="0" smtClean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ctr"/>
            <a:endParaRPr lang="sv-SE" sz="24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ctr"/>
            <a:r>
              <a:rPr lang="sv-SE" sz="2400" dirty="0" smtClean="0">
                <a:latin typeface="Georgia" panose="02040502050405020303" pitchFamily="18" charset="0"/>
                <a:cs typeface="Arial" panose="020B0604020202020204" pitchFamily="34" charset="0"/>
              </a:rPr>
              <a:t>Synliggör </a:t>
            </a:r>
            <a:r>
              <a:rPr lang="sv-SE" sz="2400" dirty="0">
                <a:latin typeface="Georgia" panose="02040502050405020303" pitchFamily="18" charset="0"/>
                <a:cs typeface="Arial" panose="020B0604020202020204" pitchFamily="34" charset="0"/>
              </a:rPr>
              <a:t>vad eller vilka som ingår i normer och vilka som utesluts/avviker.</a:t>
            </a:r>
            <a:endParaRPr lang="sv-SE" sz="2400" dirty="0">
              <a:latin typeface="Georgia" panose="02040502050405020303" pitchFamily="18" charset="0"/>
            </a:endParaRPr>
          </a:p>
        </p:txBody>
      </p:sp>
      <p:pic>
        <p:nvPicPr>
          <p:cNvPr id="6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9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484909" y="1437546"/>
            <a:ext cx="81603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SKYDDADE DISKRIMINERINGSGRUNDERNA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1618777" y="2330778"/>
            <a:ext cx="72414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sv-SE" sz="2400" dirty="0" smtClean="0">
              <a:latin typeface="Futura NOVA" panose="020B0502020204020303" pitchFamily="34" charset="0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>
                <a:latin typeface="Georgia" panose="02040502050405020303" pitchFamily="18" charset="0"/>
                <a:cs typeface="Arial"/>
              </a:rPr>
              <a:t>Etnisk tillhörighet</a:t>
            </a:r>
          </a:p>
          <a:p>
            <a:pPr marL="285750" indent="-285750">
              <a:buFont typeface="Arial"/>
              <a:buChar char="•"/>
            </a:pPr>
            <a:r>
              <a:rPr lang="sv-SE" sz="2400" dirty="0">
                <a:latin typeface="Georgia" panose="02040502050405020303" pitchFamily="18" charset="0"/>
                <a:cs typeface="Arial"/>
              </a:rPr>
              <a:t>Religion </a:t>
            </a:r>
            <a:r>
              <a:rPr lang="sv-SE" sz="2400" dirty="0" smtClean="0">
                <a:latin typeface="Georgia" panose="02040502050405020303" pitchFamily="18" charset="0"/>
                <a:cs typeface="Arial"/>
              </a:rPr>
              <a:t>eller annan </a:t>
            </a:r>
            <a:r>
              <a:rPr lang="sv-SE" sz="2400" dirty="0">
                <a:latin typeface="Georgia" panose="02040502050405020303" pitchFamily="18" charset="0"/>
                <a:cs typeface="Arial"/>
              </a:rPr>
              <a:t>trosuppfattning</a:t>
            </a:r>
          </a:p>
          <a:p>
            <a:pPr marL="285750" indent="-285750">
              <a:buFont typeface="Arial"/>
              <a:buChar char="•"/>
            </a:pPr>
            <a:r>
              <a:rPr lang="sv-SE" sz="2400" dirty="0">
                <a:latin typeface="Georgia" panose="02040502050405020303" pitchFamily="18" charset="0"/>
                <a:cs typeface="Arial"/>
              </a:rPr>
              <a:t>Funktionsnedsättning</a:t>
            </a:r>
          </a:p>
          <a:p>
            <a:pPr marL="285750" indent="-285750">
              <a:buFont typeface="Arial"/>
              <a:buChar char="•"/>
            </a:pPr>
            <a:r>
              <a:rPr lang="sv-SE" sz="2400" dirty="0">
                <a:latin typeface="Georgia" panose="02040502050405020303" pitchFamily="18" charset="0"/>
                <a:cs typeface="Arial"/>
              </a:rPr>
              <a:t>Kön</a:t>
            </a:r>
          </a:p>
          <a:p>
            <a:pPr marL="285750" indent="-285750">
              <a:buFont typeface="Arial"/>
              <a:buChar char="•"/>
            </a:pPr>
            <a:r>
              <a:rPr lang="sv-SE" sz="2400" dirty="0">
                <a:latin typeface="Georgia" panose="02040502050405020303" pitchFamily="18" charset="0"/>
                <a:cs typeface="Arial"/>
              </a:rPr>
              <a:t>Könsöverskridande identitet eller könsuttryck</a:t>
            </a:r>
          </a:p>
          <a:p>
            <a:pPr marL="285750" indent="-285750">
              <a:buFont typeface="Arial"/>
              <a:buChar char="•"/>
            </a:pPr>
            <a:r>
              <a:rPr lang="sv-SE" sz="2400" dirty="0">
                <a:latin typeface="Georgia" panose="02040502050405020303" pitchFamily="18" charset="0"/>
                <a:cs typeface="Arial"/>
              </a:rPr>
              <a:t>Sexuell läggning</a:t>
            </a:r>
          </a:p>
          <a:p>
            <a:pPr marL="285750" indent="-285750">
              <a:buFont typeface="Arial"/>
              <a:buChar char="•"/>
            </a:pPr>
            <a:r>
              <a:rPr lang="sv-SE" sz="2400" dirty="0">
                <a:latin typeface="Georgia" panose="02040502050405020303" pitchFamily="18" charset="0"/>
                <a:cs typeface="Arial"/>
              </a:rPr>
              <a:t>Ålder</a:t>
            </a:r>
            <a:r>
              <a:rPr lang="sv-SE" sz="2400" i="1" dirty="0">
                <a:latin typeface="Georgia" panose="02040502050405020303" pitchFamily="18" charset="0"/>
                <a:cs typeface="Arial"/>
              </a:rPr>
              <a:t> </a:t>
            </a:r>
          </a:p>
        </p:txBody>
      </p:sp>
      <p:pic>
        <p:nvPicPr>
          <p:cNvPr id="7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02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720437" y="1437546"/>
            <a:ext cx="770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NORMKREATIV INNOVATION</a:t>
            </a:r>
            <a:endParaRPr lang="sv-SE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1618777" y="2330778"/>
            <a:ext cx="6126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 smtClean="0">
                <a:latin typeface="Georgia" panose="02040502050405020303" pitchFamily="18" charset="0"/>
                <a:cs typeface="Arial" panose="020B0604020202020204" pitchFamily="34" charset="0"/>
              </a:rPr>
              <a:t>Innovation </a:t>
            </a:r>
            <a:r>
              <a:rPr lang="sv-SE" sz="2400" dirty="0">
                <a:latin typeface="Georgia" panose="02040502050405020303" pitchFamily="18" charset="0"/>
                <a:cs typeface="Arial" panose="020B0604020202020204" pitchFamily="34" charset="0"/>
              </a:rPr>
              <a:t>som bygger på tillämpningen av en normkritisk analys omsatt i resultat vars syfte är att bidra till ett mer inkluderande, jämställt och jämlikt samhälle</a:t>
            </a:r>
            <a:r>
              <a:rPr lang="sv-SE" sz="2400" dirty="0" smtClean="0">
                <a:latin typeface="Georgia" panose="02040502050405020303" pitchFamily="18" charset="0"/>
                <a:cs typeface="Arial" panose="020B0604020202020204" pitchFamily="34" charset="0"/>
              </a:rPr>
              <a:t>.</a:t>
            </a:r>
            <a:endParaRPr lang="sv-SE" sz="24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ruta 3"/>
          <p:cNvSpPr txBox="1">
            <a:spLocks noChangeArrowheads="1"/>
          </p:cNvSpPr>
          <p:nvPr/>
        </p:nvSpPr>
        <p:spPr bwMode="auto">
          <a:xfrm>
            <a:off x="0" y="6488668"/>
            <a:ext cx="80121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 smtClean="0">
                <a:latin typeface="Georgia" panose="02040502050405020303" pitchFamily="18" charset="0"/>
              </a:rPr>
              <a:t>Begreppet ’normkreativitet’ myntat av Rebecca </a:t>
            </a:r>
            <a:r>
              <a:rPr lang="sv-SE" altLang="sv-SE" sz="1800" dirty="0" err="1" smtClean="0">
                <a:latin typeface="Georgia" panose="02040502050405020303" pitchFamily="18" charset="0"/>
              </a:rPr>
              <a:t>Vinthagen</a:t>
            </a:r>
            <a:r>
              <a:rPr lang="sv-SE" altLang="sv-SE" sz="1800" dirty="0" smtClean="0">
                <a:latin typeface="Georgia" panose="02040502050405020303" pitchFamily="18" charset="0"/>
              </a:rPr>
              <a:t> och Lina </a:t>
            </a:r>
            <a:r>
              <a:rPr lang="sv-SE" altLang="sv-SE" sz="1800" dirty="0" err="1" smtClean="0">
                <a:latin typeface="Georgia" panose="02040502050405020303" pitchFamily="18" charset="0"/>
              </a:rPr>
              <a:t>Zavalia</a:t>
            </a:r>
            <a:endParaRPr lang="sv-SE" altLang="sv-SE" sz="1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42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92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objekt 2" descr="genuslabbet-pressbil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1316"/>
            <a:ext cx="6037729" cy="4987705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textruta 3"/>
          <p:cNvSpPr txBox="1"/>
          <p:nvPr/>
        </p:nvSpPr>
        <p:spPr>
          <a:xfrm>
            <a:off x="-6441" y="5994083"/>
            <a:ext cx="2164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>
                <a:latin typeface="Georgia" panose="02040502050405020303" pitchFamily="18" charset="0"/>
              </a:rPr>
              <a:t>Photo: Anette Andersson</a:t>
            </a:r>
            <a:endParaRPr lang="sv-SE" sz="1400" dirty="0">
              <a:latin typeface="Georgia" panose="02040502050405020303" pitchFamily="18" charset="0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6102783" y="851316"/>
            <a:ext cx="30412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 smtClean="0">
                <a:latin typeface="Georgia" panose="02040502050405020303" pitchFamily="18" charset="0"/>
              </a:rPr>
              <a:t>NOVA utvecklat  av:</a:t>
            </a:r>
          </a:p>
          <a:p>
            <a:endParaRPr lang="sv-SE" dirty="0">
              <a:latin typeface="Georgia" panose="02040502050405020303" pitchFamily="18" charset="0"/>
            </a:endParaRPr>
          </a:p>
          <a:p>
            <a:r>
              <a:rPr lang="sv-SE" dirty="0" smtClean="0">
                <a:latin typeface="Georgia" panose="02040502050405020303" pitchFamily="18" charset="0"/>
              </a:rPr>
              <a:t>Karin Ehrnberger, KTH</a:t>
            </a:r>
          </a:p>
          <a:p>
            <a:r>
              <a:rPr lang="sv-SE" dirty="0" smtClean="0">
                <a:latin typeface="Georgia" panose="02040502050405020303" pitchFamily="18" charset="0"/>
              </a:rPr>
              <a:t>Åsa Wikberg-Nilsson, LTU</a:t>
            </a:r>
          </a:p>
          <a:p>
            <a:r>
              <a:rPr lang="sv-SE" dirty="0" smtClean="0">
                <a:latin typeface="Georgia" panose="02040502050405020303" pitchFamily="18" charset="0"/>
              </a:rPr>
              <a:t>Marcus Jahnke, RISE</a:t>
            </a:r>
          </a:p>
          <a:p>
            <a:r>
              <a:rPr lang="sv-SE" dirty="0" smtClean="0">
                <a:latin typeface="Georgia" panose="02040502050405020303" pitchFamily="18" charset="0"/>
              </a:rPr>
              <a:t>Mariana Alves Silva, </a:t>
            </a:r>
            <a:r>
              <a:rPr lang="sv-SE" dirty="0" err="1" smtClean="0">
                <a:latin typeface="Georgia" panose="02040502050405020303" pitchFamily="18" charset="0"/>
              </a:rPr>
              <a:t>Arkdes</a:t>
            </a:r>
            <a:endParaRPr lang="sv-SE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74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Några exempel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4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Normkreativ</a:t>
            </a:r>
            <a:b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utveckling av</a:t>
            </a:r>
            <a:b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Gynstolen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-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76" r="12501"/>
          <a:stretch/>
        </p:blipFill>
        <p:spPr bwMode="auto">
          <a:xfrm>
            <a:off x="4976948" y="769575"/>
            <a:ext cx="3879669" cy="517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60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75" r="8936"/>
          <a:stretch>
            <a:fillRect/>
          </a:stretch>
        </p:blipFill>
        <p:spPr bwMode="auto">
          <a:xfrm>
            <a:off x="3749675" y="1687513"/>
            <a:ext cx="4891088" cy="34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7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75" r="8936"/>
          <a:stretch>
            <a:fillRect/>
          </a:stretch>
        </p:blipFill>
        <p:spPr bwMode="auto">
          <a:xfrm>
            <a:off x="3749675" y="1687513"/>
            <a:ext cx="4891088" cy="34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830" y="3328520"/>
            <a:ext cx="2768087" cy="217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ruta 5"/>
          <p:cNvSpPr txBox="1">
            <a:spLocks noChangeArrowheads="1"/>
          </p:cNvSpPr>
          <p:nvPr/>
        </p:nvSpPr>
        <p:spPr bwMode="auto">
          <a:xfrm>
            <a:off x="0" y="6492978"/>
            <a:ext cx="6910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 smtClean="0">
                <a:latin typeface="Georgia" panose="02040502050405020303" pitchFamily="18" charset="0"/>
              </a:rPr>
              <a:t>Androstolen - Karin Ehrnberger och Hälsoteknikcentrum Halland</a:t>
            </a:r>
            <a:endParaRPr lang="sv-SE" altLang="sv-SE" sz="1800" dirty="0">
              <a:latin typeface="Georgia" panose="02040502050405020303" pitchFamily="18" charset="0"/>
            </a:endParaRPr>
          </a:p>
        </p:txBody>
      </p:sp>
      <p:pic>
        <p:nvPicPr>
          <p:cNvPr id="1026" name="Picture 2" descr="Image result for androstol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92" y="1390790"/>
            <a:ext cx="2816225" cy="193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17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8563" y="1621003"/>
            <a:ext cx="2834137" cy="36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innventia 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9634" y="963958"/>
            <a:ext cx="1665697" cy="15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inclusivebusiness.se/wordpress/wp-content/uploads/2016/09/SP-logo-192x300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3227" y="2804846"/>
            <a:ext cx="1089061" cy="17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Image result for swedish ic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AutoShape 8" descr="Image result for swedish ic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857" y="4794740"/>
            <a:ext cx="1447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öger klammerparentes 5"/>
          <p:cNvSpPr/>
          <p:nvPr/>
        </p:nvSpPr>
        <p:spPr>
          <a:xfrm>
            <a:off x="3277456" y="1210535"/>
            <a:ext cx="349322" cy="4422405"/>
          </a:xfrm>
          <a:prstGeom prst="rightBrac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864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textruta 3"/>
          <p:cNvSpPr txBox="1">
            <a:spLocks noChangeArrowheads="1"/>
          </p:cNvSpPr>
          <p:nvPr/>
        </p:nvSpPr>
        <p:spPr bwMode="auto">
          <a:xfrm>
            <a:off x="0" y="6488668"/>
            <a:ext cx="69749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 smtClean="0">
                <a:latin typeface="Georgia" panose="02040502050405020303" pitchFamily="18" charset="0"/>
              </a:rPr>
              <a:t>Kimstolen - Oscar </a:t>
            </a:r>
            <a:r>
              <a:rPr lang="sv-SE" altLang="sv-SE" sz="1800" dirty="0" err="1" smtClean="0">
                <a:latin typeface="Georgia" panose="02040502050405020303" pitchFamily="18" charset="0"/>
              </a:rPr>
              <a:t>Medtec</a:t>
            </a:r>
            <a:r>
              <a:rPr lang="sv-SE" altLang="sv-SE" sz="1800" dirty="0" smtClean="0">
                <a:latin typeface="Georgia" panose="02040502050405020303" pitchFamily="18" charset="0"/>
              </a:rPr>
              <a:t> och Greta Edelstam, Danderyds sjukhus</a:t>
            </a:r>
            <a:endParaRPr lang="sv-SE" altLang="sv-SE" sz="1800" dirty="0">
              <a:latin typeface="Georgia" panose="02040502050405020303" pitchFamily="18" charset="0"/>
            </a:endParaRPr>
          </a:p>
        </p:txBody>
      </p:sp>
      <p:pic>
        <p:nvPicPr>
          <p:cNvPr id="9218" name="Picture 2" descr="http://www.oscarmedtec.se/sites/default/files/uploads/styles/large/public/5_720_huvudbild.jpg?itok=9VVgnIn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5513" y="1468664"/>
            <a:ext cx="2928257" cy="390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241" y="1987113"/>
            <a:ext cx="4293733" cy="287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63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Normkreativ</a:t>
            </a:r>
            <a:b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tjänsteutveckling </a:t>
            </a:r>
            <a:b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i avfallssystemet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avfall norr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966" y="665197"/>
            <a:ext cx="4687252" cy="302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/>
          <p:cNvSpPr/>
          <p:nvPr/>
        </p:nvSpPr>
        <p:spPr>
          <a:xfrm>
            <a:off x="381428" y="3224115"/>
            <a:ext cx="1695160" cy="3508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Picture 6" descr="https://lh3.googleusercontent.com/8oHMcya9xgMU_vzG3VLjQM-s_FNAOaev5xAndwVGTPlIr276RCNRskYuFN5amyFCMLDo6DjbuS9LxCjscjZCEUJsdvEy1iXV2fJaYvM60lWplbUL2Cp0-Qctz-MT3yFuMye646blBI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077" y="1388622"/>
            <a:ext cx="1915802" cy="33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ttps://lh3.googleusercontent.com/Nql2UVmdHvjgnFu0NO1AgFYBvvNuEdnIfCctPWJqibkqJo2vLmi-Oug2MmaS-PcPhsRpcDATvi_nt9yNrhhLl_TqzNW10RtUl3J1a0FlOnHR6tsUlDTzUSDdZWpb08-rd2d84BkjuII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939" y="1917662"/>
            <a:ext cx="890148" cy="89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https://lh6.googleusercontent.com/ZgbaKuuvSLYNTt015R91_ljwRNg6KZRMl6GkvUIuTbT-6UGhCYsAFLsHSppgw6K_6QJtx5RZWX_sCs4QSnApP1G1aSUiMkGldYdo5St0OQnZDijTFVWDHJRHYrEJSZRQqKY1z_0DNXU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306" y="465827"/>
            <a:ext cx="2565439" cy="6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devrex.se/img/logo-inverted.gi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546" y="2972579"/>
            <a:ext cx="1591042" cy="55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439" y="1973980"/>
            <a:ext cx="610904" cy="78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högskolan i borås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879" y="1831397"/>
            <a:ext cx="1108484" cy="101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vinnova logoty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634" y="6009476"/>
            <a:ext cx="1654934" cy="66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93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8738" y="1719202"/>
            <a:ext cx="4117649" cy="341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 6"/>
          <p:cNvGrpSpPr/>
          <p:nvPr/>
        </p:nvGrpSpPr>
        <p:grpSpPr>
          <a:xfrm>
            <a:off x="1988409" y="1932163"/>
            <a:ext cx="5669317" cy="1904447"/>
            <a:chOff x="3033530" y="1677799"/>
            <a:chExt cx="6221083" cy="2091521"/>
          </a:xfrm>
        </p:grpSpPr>
        <p:cxnSp>
          <p:nvCxnSpPr>
            <p:cNvPr id="5" name="Rak pil 4"/>
            <p:cNvCxnSpPr>
              <a:stCxn id="13" idx="5"/>
            </p:cNvCxnSpPr>
            <p:nvPr/>
          </p:nvCxnSpPr>
          <p:spPr>
            <a:xfrm>
              <a:off x="3033530" y="2395654"/>
              <a:ext cx="1626304" cy="13736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Rak pil 5"/>
            <p:cNvCxnSpPr/>
            <p:nvPr/>
          </p:nvCxnSpPr>
          <p:spPr>
            <a:xfrm flipH="1">
              <a:off x="6570688" y="1677799"/>
              <a:ext cx="2683925" cy="950382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14492" y="1319778"/>
            <a:ext cx="2013992" cy="151110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658" y="1296588"/>
            <a:ext cx="2030244" cy="166303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658" y="4280613"/>
            <a:ext cx="1780931" cy="159694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Rak pil 16"/>
          <p:cNvCxnSpPr>
            <a:stCxn id="7169" idx="6"/>
          </p:cNvCxnSpPr>
          <p:nvPr/>
        </p:nvCxnSpPr>
        <p:spPr>
          <a:xfrm flipV="1">
            <a:off x="1938589" y="4280613"/>
            <a:ext cx="1315599" cy="79847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8984" y="4280613"/>
            <a:ext cx="2039500" cy="143372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Rak pil 20"/>
          <p:cNvCxnSpPr>
            <a:stCxn id="7170" idx="2"/>
          </p:cNvCxnSpPr>
          <p:nvPr/>
        </p:nvCxnSpPr>
        <p:spPr>
          <a:xfrm flipH="1" flipV="1">
            <a:off x="5405718" y="3388658"/>
            <a:ext cx="1483266" cy="160881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ihandsfigur 14"/>
          <p:cNvSpPr/>
          <p:nvPr/>
        </p:nvSpPr>
        <p:spPr>
          <a:xfrm>
            <a:off x="2390729" y="1170043"/>
            <a:ext cx="2228476" cy="4628927"/>
          </a:xfrm>
          <a:custGeom>
            <a:avLst/>
            <a:gdLst>
              <a:gd name="connsiteX0" fmla="*/ 8277 w 1767276"/>
              <a:gd name="connsiteY0" fmla="*/ 0 h 2833942"/>
              <a:gd name="connsiteX1" fmla="*/ 8277 w 1767276"/>
              <a:gd name="connsiteY1" fmla="*/ 104702 h 2833942"/>
              <a:gd name="connsiteX2" fmla="*/ 50158 w 1767276"/>
              <a:gd name="connsiteY2" fmla="*/ 174504 h 2833942"/>
              <a:gd name="connsiteX3" fmla="*/ 78079 w 1767276"/>
              <a:gd name="connsiteY3" fmla="*/ 216384 h 2833942"/>
              <a:gd name="connsiteX4" fmla="*/ 92039 w 1767276"/>
              <a:gd name="connsiteY4" fmla="*/ 258265 h 2833942"/>
              <a:gd name="connsiteX5" fmla="*/ 99019 w 1767276"/>
              <a:gd name="connsiteY5" fmla="*/ 286186 h 2833942"/>
              <a:gd name="connsiteX6" fmla="*/ 112980 w 1767276"/>
              <a:gd name="connsiteY6" fmla="*/ 328067 h 2833942"/>
              <a:gd name="connsiteX7" fmla="*/ 119960 w 1767276"/>
              <a:gd name="connsiteY7" fmla="*/ 349007 h 2833942"/>
              <a:gd name="connsiteX8" fmla="*/ 140900 w 1767276"/>
              <a:gd name="connsiteY8" fmla="*/ 439749 h 2833942"/>
              <a:gd name="connsiteX9" fmla="*/ 154860 w 1767276"/>
              <a:gd name="connsiteY9" fmla="*/ 460690 h 2833942"/>
              <a:gd name="connsiteX10" fmla="*/ 168821 w 1767276"/>
              <a:gd name="connsiteY10" fmla="*/ 523511 h 2833942"/>
              <a:gd name="connsiteX11" fmla="*/ 182781 w 1767276"/>
              <a:gd name="connsiteY11" fmla="*/ 544452 h 2833942"/>
              <a:gd name="connsiteX12" fmla="*/ 210702 w 1767276"/>
              <a:gd name="connsiteY12" fmla="*/ 600293 h 2833942"/>
              <a:gd name="connsiteX13" fmla="*/ 217682 w 1767276"/>
              <a:gd name="connsiteY13" fmla="*/ 621233 h 2833942"/>
              <a:gd name="connsiteX14" fmla="*/ 231642 w 1767276"/>
              <a:gd name="connsiteY14" fmla="*/ 642174 h 2833942"/>
              <a:gd name="connsiteX15" fmla="*/ 238622 w 1767276"/>
              <a:gd name="connsiteY15" fmla="*/ 677075 h 2833942"/>
              <a:gd name="connsiteX16" fmla="*/ 245602 w 1767276"/>
              <a:gd name="connsiteY16" fmla="*/ 698015 h 2833942"/>
              <a:gd name="connsiteX17" fmla="*/ 252583 w 1767276"/>
              <a:gd name="connsiteY17" fmla="*/ 725936 h 2833942"/>
              <a:gd name="connsiteX18" fmla="*/ 280503 w 1767276"/>
              <a:gd name="connsiteY18" fmla="*/ 795737 h 2833942"/>
              <a:gd name="connsiteX19" fmla="*/ 294463 w 1767276"/>
              <a:gd name="connsiteY19" fmla="*/ 837618 h 2833942"/>
              <a:gd name="connsiteX20" fmla="*/ 308424 w 1767276"/>
              <a:gd name="connsiteY20" fmla="*/ 879499 h 2833942"/>
              <a:gd name="connsiteX21" fmla="*/ 315404 w 1767276"/>
              <a:gd name="connsiteY21" fmla="*/ 907420 h 2833942"/>
              <a:gd name="connsiteX22" fmla="*/ 329364 w 1767276"/>
              <a:gd name="connsiteY22" fmla="*/ 928360 h 2833942"/>
              <a:gd name="connsiteX23" fmla="*/ 364265 w 1767276"/>
              <a:gd name="connsiteY23" fmla="*/ 998162 h 2833942"/>
              <a:gd name="connsiteX24" fmla="*/ 406146 w 1767276"/>
              <a:gd name="connsiteY24" fmla="*/ 1054003 h 2833942"/>
              <a:gd name="connsiteX25" fmla="*/ 434067 w 1767276"/>
              <a:gd name="connsiteY25" fmla="*/ 1088904 h 2833942"/>
              <a:gd name="connsiteX26" fmla="*/ 448027 w 1767276"/>
              <a:gd name="connsiteY26" fmla="*/ 1109844 h 2833942"/>
              <a:gd name="connsiteX27" fmla="*/ 489908 w 1767276"/>
              <a:gd name="connsiteY27" fmla="*/ 1144745 h 2833942"/>
              <a:gd name="connsiteX28" fmla="*/ 517828 w 1767276"/>
              <a:gd name="connsiteY28" fmla="*/ 1186626 h 2833942"/>
              <a:gd name="connsiteX29" fmla="*/ 531789 w 1767276"/>
              <a:gd name="connsiteY29" fmla="*/ 1200586 h 2833942"/>
              <a:gd name="connsiteX30" fmla="*/ 545749 w 1767276"/>
              <a:gd name="connsiteY30" fmla="*/ 1221526 h 2833942"/>
              <a:gd name="connsiteX31" fmla="*/ 580650 w 1767276"/>
              <a:gd name="connsiteY31" fmla="*/ 1256427 h 2833942"/>
              <a:gd name="connsiteX32" fmla="*/ 601590 w 1767276"/>
              <a:gd name="connsiteY32" fmla="*/ 1284348 h 2833942"/>
              <a:gd name="connsiteX33" fmla="*/ 643471 w 1767276"/>
              <a:gd name="connsiteY33" fmla="*/ 1319249 h 2833942"/>
              <a:gd name="connsiteX34" fmla="*/ 692332 w 1767276"/>
              <a:gd name="connsiteY34" fmla="*/ 1375090 h 2833942"/>
              <a:gd name="connsiteX35" fmla="*/ 727233 w 1767276"/>
              <a:gd name="connsiteY35" fmla="*/ 1409991 h 2833942"/>
              <a:gd name="connsiteX36" fmla="*/ 762134 w 1767276"/>
              <a:gd name="connsiteY36" fmla="*/ 1458852 h 2833942"/>
              <a:gd name="connsiteX37" fmla="*/ 783074 w 1767276"/>
              <a:gd name="connsiteY37" fmla="*/ 1472812 h 2833942"/>
              <a:gd name="connsiteX38" fmla="*/ 831935 w 1767276"/>
              <a:gd name="connsiteY38" fmla="*/ 1507713 h 2833942"/>
              <a:gd name="connsiteX39" fmla="*/ 894757 w 1767276"/>
              <a:gd name="connsiteY39" fmla="*/ 1577514 h 2833942"/>
              <a:gd name="connsiteX40" fmla="*/ 915697 w 1767276"/>
              <a:gd name="connsiteY40" fmla="*/ 1591475 h 2833942"/>
              <a:gd name="connsiteX41" fmla="*/ 936638 w 1767276"/>
              <a:gd name="connsiteY41" fmla="*/ 1612415 h 2833942"/>
              <a:gd name="connsiteX42" fmla="*/ 964558 w 1767276"/>
              <a:gd name="connsiteY42" fmla="*/ 1633355 h 2833942"/>
              <a:gd name="connsiteX43" fmla="*/ 1027380 w 1767276"/>
              <a:gd name="connsiteY43" fmla="*/ 1710137 h 2833942"/>
              <a:gd name="connsiteX44" fmla="*/ 1027380 w 1767276"/>
              <a:gd name="connsiteY44" fmla="*/ 1710137 h 2833942"/>
              <a:gd name="connsiteX45" fmla="*/ 1048320 w 1767276"/>
              <a:gd name="connsiteY45" fmla="*/ 1738058 h 2833942"/>
              <a:gd name="connsiteX46" fmla="*/ 1062280 w 1767276"/>
              <a:gd name="connsiteY46" fmla="*/ 1758998 h 2833942"/>
              <a:gd name="connsiteX47" fmla="*/ 1097181 w 1767276"/>
              <a:gd name="connsiteY47" fmla="*/ 1793899 h 2833942"/>
              <a:gd name="connsiteX48" fmla="*/ 1132082 w 1767276"/>
              <a:gd name="connsiteY48" fmla="*/ 1842760 h 2833942"/>
              <a:gd name="connsiteX49" fmla="*/ 1173963 w 1767276"/>
              <a:gd name="connsiteY49" fmla="*/ 1884641 h 2833942"/>
              <a:gd name="connsiteX50" fmla="*/ 1208863 w 1767276"/>
              <a:gd name="connsiteY50" fmla="*/ 1919542 h 2833942"/>
              <a:gd name="connsiteX51" fmla="*/ 1222824 w 1767276"/>
              <a:gd name="connsiteY51" fmla="*/ 1933502 h 2833942"/>
              <a:gd name="connsiteX52" fmla="*/ 1236784 w 1767276"/>
              <a:gd name="connsiteY52" fmla="*/ 1954442 h 2833942"/>
              <a:gd name="connsiteX53" fmla="*/ 1257725 w 1767276"/>
              <a:gd name="connsiteY53" fmla="*/ 1968403 h 2833942"/>
              <a:gd name="connsiteX54" fmla="*/ 1285645 w 1767276"/>
              <a:gd name="connsiteY54" fmla="*/ 2010284 h 2833942"/>
              <a:gd name="connsiteX55" fmla="*/ 1299605 w 1767276"/>
              <a:gd name="connsiteY55" fmla="*/ 2031224 h 2833942"/>
              <a:gd name="connsiteX56" fmla="*/ 1327526 w 1767276"/>
              <a:gd name="connsiteY56" fmla="*/ 2059145 h 2833942"/>
              <a:gd name="connsiteX57" fmla="*/ 1341486 w 1767276"/>
              <a:gd name="connsiteY57" fmla="*/ 2080085 h 2833942"/>
              <a:gd name="connsiteX58" fmla="*/ 1376387 w 1767276"/>
              <a:gd name="connsiteY58" fmla="*/ 2114986 h 2833942"/>
              <a:gd name="connsiteX59" fmla="*/ 1404308 w 1767276"/>
              <a:gd name="connsiteY59" fmla="*/ 2149887 h 2833942"/>
              <a:gd name="connsiteX60" fmla="*/ 1411288 w 1767276"/>
              <a:gd name="connsiteY60" fmla="*/ 2170827 h 2833942"/>
              <a:gd name="connsiteX61" fmla="*/ 1425248 w 1767276"/>
              <a:gd name="connsiteY61" fmla="*/ 2184788 h 2833942"/>
              <a:gd name="connsiteX62" fmla="*/ 1439209 w 1767276"/>
              <a:gd name="connsiteY62" fmla="*/ 2205728 h 2833942"/>
              <a:gd name="connsiteX63" fmla="*/ 1446189 w 1767276"/>
              <a:gd name="connsiteY63" fmla="*/ 2226668 h 2833942"/>
              <a:gd name="connsiteX64" fmla="*/ 1460149 w 1767276"/>
              <a:gd name="connsiteY64" fmla="*/ 2240629 h 2833942"/>
              <a:gd name="connsiteX65" fmla="*/ 1488070 w 1767276"/>
              <a:gd name="connsiteY65" fmla="*/ 2282510 h 2833942"/>
              <a:gd name="connsiteX66" fmla="*/ 1502030 w 1767276"/>
              <a:gd name="connsiteY66" fmla="*/ 2303450 h 2833942"/>
              <a:gd name="connsiteX67" fmla="*/ 1536931 w 1767276"/>
              <a:gd name="connsiteY67" fmla="*/ 2352311 h 2833942"/>
              <a:gd name="connsiteX68" fmla="*/ 1550891 w 1767276"/>
              <a:gd name="connsiteY68" fmla="*/ 2380232 h 2833942"/>
              <a:gd name="connsiteX69" fmla="*/ 1571831 w 1767276"/>
              <a:gd name="connsiteY69" fmla="*/ 2408152 h 2833942"/>
              <a:gd name="connsiteX70" fmla="*/ 1599752 w 1767276"/>
              <a:gd name="connsiteY70" fmla="*/ 2450033 h 2833942"/>
              <a:gd name="connsiteX71" fmla="*/ 1620693 w 1767276"/>
              <a:gd name="connsiteY71" fmla="*/ 2491914 h 2833942"/>
              <a:gd name="connsiteX72" fmla="*/ 1641633 w 1767276"/>
              <a:gd name="connsiteY72" fmla="*/ 2533795 h 2833942"/>
              <a:gd name="connsiteX73" fmla="*/ 1662573 w 1767276"/>
              <a:gd name="connsiteY73" fmla="*/ 2575676 h 2833942"/>
              <a:gd name="connsiteX74" fmla="*/ 1683514 w 1767276"/>
              <a:gd name="connsiteY74" fmla="*/ 2617557 h 2833942"/>
              <a:gd name="connsiteX75" fmla="*/ 1690494 w 1767276"/>
              <a:gd name="connsiteY75" fmla="*/ 2645478 h 2833942"/>
              <a:gd name="connsiteX76" fmla="*/ 1704454 w 1767276"/>
              <a:gd name="connsiteY76" fmla="*/ 2666418 h 2833942"/>
              <a:gd name="connsiteX77" fmla="*/ 1725395 w 1767276"/>
              <a:gd name="connsiteY77" fmla="*/ 2701319 h 2833942"/>
              <a:gd name="connsiteX78" fmla="*/ 1732375 w 1767276"/>
              <a:gd name="connsiteY78" fmla="*/ 2722259 h 2833942"/>
              <a:gd name="connsiteX79" fmla="*/ 1746335 w 1767276"/>
              <a:gd name="connsiteY79" fmla="*/ 2750180 h 2833942"/>
              <a:gd name="connsiteX80" fmla="*/ 1760296 w 1767276"/>
              <a:gd name="connsiteY80" fmla="*/ 2799041 h 2833942"/>
              <a:gd name="connsiteX81" fmla="*/ 1767276 w 1767276"/>
              <a:gd name="connsiteY81" fmla="*/ 2833942 h 2833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767276" h="2833942">
                <a:moveTo>
                  <a:pt x="8277" y="0"/>
                </a:moveTo>
                <a:cubicBezTo>
                  <a:pt x="-1004" y="46407"/>
                  <a:pt x="-4386" y="45609"/>
                  <a:pt x="8277" y="104702"/>
                </a:cubicBezTo>
                <a:cubicBezTo>
                  <a:pt x="14203" y="132357"/>
                  <a:pt x="41520" y="148591"/>
                  <a:pt x="50158" y="174504"/>
                </a:cubicBezTo>
                <a:cubicBezTo>
                  <a:pt x="60260" y="204809"/>
                  <a:pt x="51935" y="190242"/>
                  <a:pt x="78079" y="216384"/>
                </a:cubicBezTo>
                <a:cubicBezTo>
                  <a:pt x="82732" y="230344"/>
                  <a:pt x="88470" y="243989"/>
                  <a:pt x="92039" y="258265"/>
                </a:cubicBezTo>
                <a:cubicBezTo>
                  <a:pt x="94366" y="267572"/>
                  <a:pt x="96262" y="276997"/>
                  <a:pt x="99019" y="286186"/>
                </a:cubicBezTo>
                <a:cubicBezTo>
                  <a:pt x="103248" y="300281"/>
                  <a:pt x="108326" y="314107"/>
                  <a:pt x="112980" y="328067"/>
                </a:cubicBezTo>
                <a:lnTo>
                  <a:pt x="119960" y="349007"/>
                </a:lnTo>
                <a:cubicBezTo>
                  <a:pt x="123178" y="371534"/>
                  <a:pt x="126964" y="418843"/>
                  <a:pt x="140900" y="439749"/>
                </a:cubicBezTo>
                <a:lnTo>
                  <a:pt x="154860" y="460690"/>
                </a:lnTo>
                <a:cubicBezTo>
                  <a:pt x="156102" y="466897"/>
                  <a:pt x="165126" y="514888"/>
                  <a:pt x="168821" y="523511"/>
                </a:cubicBezTo>
                <a:cubicBezTo>
                  <a:pt x="172126" y="531222"/>
                  <a:pt x="179374" y="536786"/>
                  <a:pt x="182781" y="544452"/>
                </a:cubicBezTo>
                <a:cubicBezTo>
                  <a:pt x="208446" y="602199"/>
                  <a:pt x="182031" y="571624"/>
                  <a:pt x="210702" y="600293"/>
                </a:cubicBezTo>
                <a:cubicBezTo>
                  <a:pt x="213029" y="607273"/>
                  <a:pt x="214392" y="614652"/>
                  <a:pt x="217682" y="621233"/>
                </a:cubicBezTo>
                <a:cubicBezTo>
                  <a:pt x="221434" y="628737"/>
                  <a:pt x="228696" y="634319"/>
                  <a:pt x="231642" y="642174"/>
                </a:cubicBezTo>
                <a:cubicBezTo>
                  <a:pt x="235808" y="653283"/>
                  <a:pt x="235745" y="665565"/>
                  <a:pt x="238622" y="677075"/>
                </a:cubicBezTo>
                <a:cubicBezTo>
                  <a:pt x="240406" y="684213"/>
                  <a:pt x="243581" y="690941"/>
                  <a:pt x="245602" y="698015"/>
                </a:cubicBezTo>
                <a:cubicBezTo>
                  <a:pt x="248238" y="707239"/>
                  <a:pt x="249826" y="716747"/>
                  <a:pt x="252583" y="725936"/>
                </a:cubicBezTo>
                <a:cubicBezTo>
                  <a:pt x="280368" y="818552"/>
                  <a:pt x="252513" y="725760"/>
                  <a:pt x="280503" y="795737"/>
                </a:cubicBezTo>
                <a:cubicBezTo>
                  <a:pt x="285968" y="809400"/>
                  <a:pt x="289810" y="823658"/>
                  <a:pt x="294463" y="837618"/>
                </a:cubicBezTo>
                <a:cubicBezTo>
                  <a:pt x="294466" y="837628"/>
                  <a:pt x="308421" y="879488"/>
                  <a:pt x="308424" y="879499"/>
                </a:cubicBezTo>
                <a:cubicBezTo>
                  <a:pt x="310751" y="888806"/>
                  <a:pt x="311625" y="898602"/>
                  <a:pt x="315404" y="907420"/>
                </a:cubicBezTo>
                <a:cubicBezTo>
                  <a:pt x="318708" y="915131"/>
                  <a:pt x="324711" y="921380"/>
                  <a:pt x="329364" y="928360"/>
                </a:cubicBezTo>
                <a:cubicBezTo>
                  <a:pt x="347004" y="981278"/>
                  <a:pt x="334496" y="958468"/>
                  <a:pt x="364265" y="998162"/>
                </a:cubicBezTo>
                <a:cubicBezTo>
                  <a:pt x="382426" y="1052645"/>
                  <a:pt x="352675" y="973796"/>
                  <a:pt x="406146" y="1054003"/>
                </a:cubicBezTo>
                <a:cubicBezTo>
                  <a:pt x="449112" y="1118451"/>
                  <a:pt x="394283" y="1039174"/>
                  <a:pt x="434067" y="1088904"/>
                </a:cubicBezTo>
                <a:cubicBezTo>
                  <a:pt x="439308" y="1095455"/>
                  <a:pt x="442095" y="1103912"/>
                  <a:pt x="448027" y="1109844"/>
                </a:cubicBezTo>
                <a:cubicBezTo>
                  <a:pt x="488355" y="1150172"/>
                  <a:pt x="449886" y="1093287"/>
                  <a:pt x="489908" y="1144745"/>
                </a:cubicBezTo>
                <a:cubicBezTo>
                  <a:pt x="500209" y="1157989"/>
                  <a:pt x="505964" y="1174763"/>
                  <a:pt x="517828" y="1186626"/>
                </a:cubicBezTo>
                <a:cubicBezTo>
                  <a:pt x="522482" y="1191279"/>
                  <a:pt x="527678" y="1195447"/>
                  <a:pt x="531789" y="1200586"/>
                </a:cubicBezTo>
                <a:cubicBezTo>
                  <a:pt x="537030" y="1207137"/>
                  <a:pt x="540225" y="1215213"/>
                  <a:pt x="545749" y="1221526"/>
                </a:cubicBezTo>
                <a:cubicBezTo>
                  <a:pt x="556583" y="1233908"/>
                  <a:pt x="570779" y="1243265"/>
                  <a:pt x="580650" y="1256427"/>
                </a:cubicBezTo>
                <a:cubicBezTo>
                  <a:pt x="587630" y="1265734"/>
                  <a:pt x="593364" y="1276122"/>
                  <a:pt x="601590" y="1284348"/>
                </a:cubicBezTo>
                <a:cubicBezTo>
                  <a:pt x="628753" y="1311511"/>
                  <a:pt x="624692" y="1295775"/>
                  <a:pt x="643471" y="1319249"/>
                </a:cubicBezTo>
                <a:cubicBezTo>
                  <a:pt x="689633" y="1376953"/>
                  <a:pt x="606242" y="1289002"/>
                  <a:pt x="692332" y="1375090"/>
                </a:cubicBezTo>
                <a:lnTo>
                  <a:pt x="727233" y="1409991"/>
                </a:lnTo>
                <a:cubicBezTo>
                  <a:pt x="735160" y="1421882"/>
                  <a:pt x="753475" y="1450193"/>
                  <a:pt x="762134" y="1458852"/>
                </a:cubicBezTo>
                <a:cubicBezTo>
                  <a:pt x="768066" y="1464784"/>
                  <a:pt x="776629" y="1467442"/>
                  <a:pt x="783074" y="1472812"/>
                </a:cubicBezTo>
                <a:cubicBezTo>
                  <a:pt x="825522" y="1508185"/>
                  <a:pt x="780271" y="1481879"/>
                  <a:pt x="831935" y="1507713"/>
                </a:cubicBezTo>
                <a:cubicBezTo>
                  <a:pt x="850690" y="1535844"/>
                  <a:pt x="861882" y="1555596"/>
                  <a:pt x="894757" y="1577514"/>
                </a:cubicBezTo>
                <a:cubicBezTo>
                  <a:pt x="901737" y="1582168"/>
                  <a:pt x="909252" y="1586104"/>
                  <a:pt x="915697" y="1591475"/>
                </a:cubicBezTo>
                <a:cubicBezTo>
                  <a:pt x="923280" y="1597795"/>
                  <a:pt x="929143" y="1605991"/>
                  <a:pt x="936638" y="1612415"/>
                </a:cubicBezTo>
                <a:cubicBezTo>
                  <a:pt x="945471" y="1619986"/>
                  <a:pt x="955251" y="1626375"/>
                  <a:pt x="964558" y="1633355"/>
                </a:cubicBezTo>
                <a:cubicBezTo>
                  <a:pt x="1001605" y="1688925"/>
                  <a:pt x="980615" y="1663372"/>
                  <a:pt x="1027380" y="1710137"/>
                </a:cubicBezTo>
                <a:lnTo>
                  <a:pt x="1027380" y="1710137"/>
                </a:lnTo>
                <a:cubicBezTo>
                  <a:pt x="1034360" y="1719444"/>
                  <a:pt x="1041558" y="1728591"/>
                  <a:pt x="1048320" y="1738058"/>
                </a:cubicBezTo>
                <a:cubicBezTo>
                  <a:pt x="1053196" y="1744884"/>
                  <a:pt x="1056756" y="1752685"/>
                  <a:pt x="1062280" y="1758998"/>
                </a:cubicBezTo>
                <a:cubicBezTo>
                  <a:pt x="1073114" y="1771380"/>
                  <a:pt x="1087618" y="1780511"/>
                  <a:pt x="1097181" y="1793899"/>
                </a:cubicBezTo>
                <a:cubicBezTo>
                  <a:pt x="1108815" y="1810186"/>
                  <a:pt x="1119153" y="1827481"/>
                  <a:pt x="1132082" y="1842760"/>
                </a:cubicBezTo>
                <a:cubicBezTo>
                  <a:pt x="1144835" y="1857831"/>
                  <a:pt x="1160003" y="1870681"/>
                  <a:pt x="1173963" y="1884641"/>
                </a:cubicBezTo>
                <a:lnTo>
                  <a:pt x="1208863" y="1919542"/>
                </a:lnTo>
                <a:cubicBezTo>
                  <a:pt x="1213517" y="1924196"/>
                  <a:pt x="1219173" y="1928026"/>
                  <a:pt x="1222824" y="1933502"/>
                </a:cubicBezTo>
                <a:cubicBezTo>
                  <a:pt x="1227477" y="1940482"/>
                  <a:pt x="1230852" y="1948510"/>
                  <a:pt x="1236784" y="1954442"/>
                </a:cubicBezTo>
                <a:cubicBezTo>
                  <a:pt x="1242716" y="1960374"/>
                  <a:pt x="1250745" y="1963749"/>
                  <a:pt x="1257725" y="1968403"/>
                </a:cubicBezTo>
                <a:cubicBezTo>
                  <a:pt x="1285862" y="2024677"/>
                  <a:pt x="1257223" y="1974755"/>
                  <a:pt x="1285645" y="2010284"/>
                </a:cubicBezTo>
                <a:cubicBezTo>
                  <a:pt x="1290885" y="2016835"/>
                  <a:pt x="1294146" y="2024855"/>
                  <a:pt x="1299605" y="2031224"/>
                </a:cubicBezTo>
                <a:cubicBezTo>
                  <a:pt x="1308171" y="2041217"/>
                  <a:pt x="1318960" y="2049152"/>
                  <a:pt x="1327526" y="2059145"/>
                </a:cubicBezTo>
                <a:cubicBezTo>
                  <a:pt x="1332985" y="2065514"/>
                  <a:pt x="1335962" y="2073772"/>
                  <a:pt x="1341486" y="2080085"/>
                </a:cubicBezTo>
                <a:cubicBezTo>
                  <a:pt x="1352320" y="2092467"/>
                  <a:pt x="1367261" y="2101297"/>
                  <a:pt x="1376387" y="2114986"/>
                </a:cubicBezTo>
                <a:cubicBezTo>
                  <a:pt x="1393998" y="2141402"/>
                  <a:pt x="1384415" y="2129994"/>
                  <a:pt x="1404308" y="2149887"/>
                </a:cubicBezTo>
                <a:cubicBezTo>
                  <a:pt x="1406635" y="2156867"/>
                  <a:pt x="1407503" y="2164518"/>
                  <a:pt x="1411288" y="2170827"/>
                </a:cubicBezTo>
                <a:cubicBezTo>
                  <a:pt x="1414674" y="2176470"/>
                  <a:pt x="1421137" y="2179649"/>
                  <a:pt x="1425248" y="2184788"/>
                </a:cubicBezTo>
                <a:cubicBezTo>
                  <a:pt x="1430489" y="2191339"/>
                  <a:pt x="1434555" y="2198748"/>
                  <a:pt x="1439209" y="2205728"/>
                </a:cubicBezTo>
                <a:cubicBezTo>
                  <a:pt x="1441536" y="2212708"/>
                  <a:pt x="1442404" y="2220359"/>
                  <a:pt x="1446189" y="2226668"/>
                </a:cubicBezTo>
                <a:cubicBezTo>
                  <a:pt x="1449575" y="2232311"/>
                  <a:pt x="1456200" y="2235364"/>
                  <a:pt x="1460149" y="2240629"/>
                </a:cubicBezTo>
                <a:cubicBezTo>
                  <a:pt x="1470216" y="2254052"/>
                  <a:pt x="1478763" y="2268550"/>
                  <a:pt x="1488070" y="2282510"/>
                </a:cubicBezTo>
                <a:cubicBezTo>
                  <a:pt x="1492723" y="2289490"/>
                  <a:pt x="1496997" y="2296739"/>
                  <a:pt x="1502030" y="2303450"/>
                </a:cubicBezTo>
                <a:cubicBezTo>
                  <a:pt x="1511009" y="2315422"/>
                  <a:pt x="1528771" y="2338032"/>
                  <a:pt x="1536931" y="2352311"/>
                </a:cubicBezTo>
                <a:cubicBezTo>
                  <a:pt x="1542094" y="2361345"/>
                  <a:pt x="1545376" y="2371408"/>
                  <a:pt x="1550891" y="2380232"/>
                </a:cubicBezTo>
                <a:cubicBezTo>
                  <a:pt x="1557057" y="2390097"/>
                  <a:pt x="1565160" y="2398622"/>
                  <a:pt x="1571831" y="2408152"/>
                </a:cubicBezTo>
                <a:cubicBezTo>
                  <a:pt x="1581453" y="2421897"/>
                  <a:pt x="1599752" y="2450033"/>
                  <a:pt x="1599752" y="2450033"/>
                </a:cubicBezTo>
                <a:cubicBezTo>
                  <a:pt x="1617297" y="2502669"/>
                  <a:pt x="1593630" y="2437789"/>
                  <a:pt x="1620693" y="2491914"/>
                </a:cubicBezTo>
                <a:cubicBezTo>
                  <a:pt x="1649597" y="2549720"/>
                  <a:pt x="1601620" y="2473776"/>
                  <a:pt x="1641633" y="2533795"/>
                </a:cubicBezTo>
                <a:cubicBezTo>
                  <a:pt x="1659175" y="2586425"/>
                  <a:pt x="1635513" y="2521558"/>
                  <a:pt x="1662573" y="2575676"/>
                </a:cubicBezTo>
                <a:cubicBezTo>
                  <a:pt x="1691472" y="2633473"/>
                  <a:pt x="1643508" y="2557548"/>
                  <a:pt x="1683514" y="2617557"/>
                </a:cubicBezTo>
                <a:cubicBezTo>
                  <a:pt x="1685841" y="2626864"/>
                  <a:pt x="1686715" y="2636660"/>
                  <a:pt x="1690494" y="2645478"/>
                </a:cubicBezTo>
                <a:cubicBezTo>
                  <a:pt x="1693798" y="2653189"/>
                  <a:pt x="1700008" y="2659304"/>
                  <a:pt x="1704454" y="2666418"/>
                </a:cubicBezTo>
                <a:cubicBezTo>
                  <a:pt x="1711645" y="2677923"/>
                  <a:pt x="1719328" y="2689184"/>
                  <a:pt x="1725395" y="2701319"/>
                </a:cubicBezTo>
                <a:cubicBezTo>
                  <a:pt x="1728685" y="2707900"/>
                  <a:pt x="1729477" y="2715496"/>
                  <a:pt x="1732375" y="2722259"/>
                </a:cubicBezTo>
                <a:cubicBezTo>
                  <a:pt x="1736474" y="2731823"/>
                  <a:pt x="1742236" y="2740616"/>
                  <a:pt x="1746335" y="2750180"/>
                </a:cubicBezTo>
                <a:cubicBezTo>
                  <a:pt x="1751715" y="2762734"/>
                  <a:pt x="1757572" y="2786784"/>
                  <a:pt x="1760296" y="2799041"/>
                </a:cubicBezTo>
                <a:cubicBezTo>
                  <a:pt x="1762870" y="2810623"/>
                  <a:pt x="1767276" y="2833942"/>
                  <a:pt x="1767276" y="2833942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5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ruta 22"/>
          <p:cNvSpPr txBox="1"/>
          <p:nvPr/>
        </p:nvSpPr>
        <p:spPr>
          <a:xfrm>
            <a:off x="157658" y="497275"/>
            <a:ext cx="8233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>
                <a:latin typeface="Georgia" panose="02040502050405020303" pitchFamily="18" charset="0"/>
              </a:rPr>
              <a:t>   Parkstaden                                                                         Norrby</a:t>
            </a:r>
            <a:endParaRPr lang="sv-SE" sz="2400" dirty="0">
              <a:latin typeface="Georgia" panose="02040502050405020303" pitchFamily="18" charset="0"/>
            </a:endParaRPr>
          </a:p>
        </p:txBody>
      </p:sp>
      <p:sp>
        <p:nvSpPr>
          <p:cNvPr id="24" name="textruta 23"/>
          <p:cNvSpPr txBox="1"/>
          <p:nvPr/>
        </p:nvSpPr>
        <p:spPr>
          <a:xfrm>
            <a:off x="3759563" y="5877557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smtClean="0">
                <a:latin typeface="Georgia" panose="02040502050405020303" pitchFamily="18" charset="0"/>
              </a:rPr>
              <a:t>Alingsåsvägen</a:t>
            </a:r>
            <a:endParaRPr lang="sv-SE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34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1618777" y="1437546"/>
            <a:ext cx="5819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BILNORMEN…</a:t>
            </a:r>
            <a:endParaRPr lang="sv-SE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6413" y="2449902"/>
            <a:ext cx="5343954" cy="223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301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80197"/>
            <a:ext cx="2907167" cy="1978780"/>
          </a:xfrm>
          <a:prstGeom prst="rect">
            <a:avLst/>
          </a:prstGeom>
        </p:spPr>
      </p:pic>
      <p:pic>
        <p:nvPicPr>
          <p:cNvPr id="4" name="Picture 2" descr="D:\DCIM\100NCD40\DSC_66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90" y="2658832"/>
            <a:ext cx="2355534" cy="165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DCIM\100NCD40\DSC_654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746" y="4384883"/>
            <a:ext cx="3359689" cy="223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MarcusJa\AppData\Local\Microsoft\Windows\Temporary Internet Files\Content.Outlook\BOQH71UU\IMG_295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3125" y="1180198"/>
            <a:ext cx="3173287" cy="23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arcusJa\AppData\Local\Microsoft\Windows\Temporary Internet Files\Content.Outlook\BOQH71UU\IMG_294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7915" y="2658832"/>
            <a:ext cx="2403550" cy="180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MarcusJa\AppData\Local\Microsoft\Windows\Temporary Internet Files\Content.Outlook\BOQH71UU\IMG_2973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1017" y="4545585"/>
            <a:ext cx="2549908" cy="191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9"/>
          <p:cNvSpPr txBox="1"/>
          <p:nvPr/>
        </p:nvSpPr>
        <p:spPr>
          <a:xfrm>
            <a:off x="1618777" y="1437546"/>
            <a:ext cx="5819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UNDERSÖKA</a:t>
            </a:r>
            <a:endParaRPr lang="sv-SE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40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620127" y="1823863"/>
            <a:ext cx="3701070" cy="2460818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115" y="4433977"/>
            <a:ext cx="3645731" cy="2424023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1618" y="4456234"/>
            <a:ext cx="334645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1618777" y="1437546"/>
            <a:ext cx="5819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SAMSKAPA</a:t>
            </a:r>
            <a:endParaRPr lang="sv-SE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C:\Users\MarcusJa\AppData\Local\Microsoft\Windows\Temporary Internet Files\Content.Outlook\BOQH71UU\FullSizeRender (7)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966" y="1386309"/>
            <a:ext cx="3111034" cy="233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300dpi-moodboar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6890" y="2212457"/>
            <a:ext cx="3144728" cy="203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78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may contain: ph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2" y="1292170"/>
            <a:ext cx="2397369" cy="319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may contain: 1 person, tree and outdo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459" y="4192438"/>
            <a:ext cx="3579049" cy="268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may contain: outdo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429" y="4843798"/>
            <a:ext cx="2710571" cy="203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may contain: outdo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515" y="2168669"/>
            <a:ext cx="1895269" cy="252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Image may contain: 1 person, standing and indo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334" y="1151847"/>
            <a:ext cx="1903666" cy="253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ruta 7"/>
          <p:cNvSpPr txBox="1"/>
          <p:nvPr/>
        </p:nvSpPr>
        <p:spPr>
          <a:xfrm>
            <a:off x="1618777" y="1437546"/>
            <a:ext cx="5819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PROTOTYPA</a:t>
            </a:r>
            <a:endParaRPr lang="sv-SE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MarcusJa\Downloads\300dpi-skisser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0" t="15548" r="10138"/>
          <a:stretch/>
        </p:blipFill>
        <p:spPr bwMode="auto">
          <a:xfrm>
            <a:off x="2652638" y="2213536"/>
            <a:ext cx="2254693" cy="17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03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rcusJa\AppData\Local\Microsoft\Windows\Temporary Internet Files\Content.Outlook\BOQH71UU\FullSizeRen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5312"/>
            <a:ext cx="4620717" cy="462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may contain: one or more people and people stand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00" y="3785964"/>
            <a:ext cx="1728020" cy="307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may contain: one or more peop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780" y="1707605"/>
            <a:ext cx="1877020" cy="333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1618777" y="1437546"/>
            <a:ext cx="5819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MOBILISERA</a:t>
            </a:r>
            <a:endParaRPr lang="sv-SE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02754" y="4406900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Normkreativitet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vid Renovering 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av badhus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upload.wikimedia.org/wikipedia/commons/thumb/e/e8/Hammarbadet.jpg/800px-Hammarbade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8454" y="707366"/>
            <a:ext cx="3765764" cy="328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Image result for noca tekn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7" name="AutoShape 4" descr="Image result for noca tekni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109911"/>
            <a:ext cx="17907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7" descr="Image result for angered sdf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40" y="1490078"/>
            <a:ext cx="2581994" cy="85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935" y="2691441"/>
            <a:ext cx="1032742" cy="103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6020" y="2932654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76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goteborgdirekt.se/_internal/cimg!0/g8sh1jhrzoxi6alqm9q45zg43hz9a9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7175" y="3371308"/>
            <a:ext cx="3573746" cy="235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Image result for hammarbadet protest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149" y="582085"/>
            <a:ext cx="4246606" cy="304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Vänsterpartiet sviker bad- och gymverksamheterna i Angered. (foto: Elias Theodorsson)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7322" y="582085"/>
            <a:ext cx="3193451" cy="241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9" y="4057672"/>
            <a:ext cx="4174226" cy="208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46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1618777" y="1437546"/>
            <a:ext cx="5819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NORMER</a:t>
            </a:r>
            <a:endParaRPr lang="sv-SE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1264024" y="2330778"/>
            <a:ext cx="66640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latin typeface="Georgia" panose="02040502050405020303" pitchFamily="18" charset="0"/>
              </a:rPr>
              <a:t>Normer håller tillsammans med värderingar ihop vår sociala samvaro. De är föreställningar, förväntningar och ideal om hur vi bör leva tillsammans. </a:t>
            </a:r>
            <a:endParaRPr lang="sv-SE" sz="2400" dirty="0" smtClean="0">
              <a:latin typeface="Georgia" panose="02040502050405020303" pitchFamily="18" charset="0"/>
            </a:endParaRPr>
          </a:p>
          <a:p>
            <a:pPr algn="ctr"/>
            <a:endParaRPr lang="sv-SE" sz="2400" dirty="0">
              <a:latin typeface="Georgia" panose="02040502050405020303" pitchFamily="18" charset="0"/>
            </a:endParaRPr>
          </a:p>
          <a:p>
            <a:pPr algn="ctr"/>
            <a:r>
              <a:rPr lang="sv-SE" sz="2400" dirty="0" smtClean="0">
                <a:latin typeface="Georgia" panose="02040502050405020303" pitchFamily="18" charset="0"/>
              </a:rPr>
              <a:t>De </a:t>
            </a:r>
            <a:r>
              <a:rPr lang="sv-SE" sz="2400" dirty="0">
                <a:latin typeface="Georgia" panose="02040502050405020303" pitchFamily="18" charset="0"/>
              </a:rPr>
              <a:t>anger vad som anses rätt och fel och hur vi bör bete oss i olika sociala sammanhang.</a:t>
            </a:r>
            <a:endParaRPr lang="sv-SE" sz="2400" i="1" dirty="0">
              <a:latin typeface="Georgia" panose="02040502050405020303" pitchFamily="18" charset="0"/>
              <a:cs typeface="Arial"/>
            </a:endParaRPr>
          </a:p>
        </p:txBody>
      </p:sp>
      <p:pic>
        <p:nvPicPr>
          <p:cNvPr id="6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80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s://rsgoteborg.files.wordpress.com/2013/10/wpid-558915_10151637925260976_535062562_n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8499" y="985726"/>
            <a:ext cx="2988354" cy="24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hammarbadet prote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597" y="427323"/>
            <a:ext cx="4411368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hammarbadet prote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2951" y="3684099"/>
            <a:ext cx="2039449" cy="287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5283" y="4140301"/>
            <a:ext cx="2569371" cy="26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18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s002af21\Angered_Hemkat$\wenler1009\Dokument\EU-GUGLE-N131-0228_13\Hammarbadet-Bredfjällsg\Dialog - hammarbadet-hammarkullen\Bilder\IMG_0253-besk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675" y="346544"/>
            <a:ext cx="4441601" cy="3411866"/>
          </a:xfrm>
          <a:prstGeom prst="rect">
            <a:avLst/>
          </a:prstGeom>
          <a:noFill/>
        </p:spPr>
      </p:pic>
      <p:pic>
        <p:nvPicPr>
          <p:cNvPr id="5" name="Picture 3" descr="C:\Users\MarcusJa\Documents\Hammarbadet\Bilder\WS 1 Hammarbadet\145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5387" y="4174151"/>
            <a:ext cx="2959155" cy="224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MarcusJa\Documents\Hammarbadet\Bilder\WS 1 Hammarbadet\145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445" y="4008685"/>
            <a:ext cx="3127001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MarcusJa\Documents\Hammarbadet\Bilder\WS 1 Hammarbadet\145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0816" y="1099579"/>
            <a:ext cx="2747575" cy="220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31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15" r="1834" b="5438"/>
          <a:stretch/>
        </p:blipFill>
        <p:spPr bwMode="auto">
          <a:xfrm>
            <a:off x="428930" y="976814"/>
            <a:ext cx="8225288" cy="441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83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arcusJa\AppData\Local\Microsoft\Windows\Temporary Internet Files\Content.Outlook\BOQH71UU\Bild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12" y="502351"/>
            <a:ext cx="3689838" cy="26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MarcusJa\AppData\Local\Microsoft\Windows\Temporary Internet Files\Content.Outlook\BOQH71UU\Bild2 (2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0584" y="3605363"/>
            <a:ext cx="2750993" cy="255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MarcusJa\AppData\Local\Microsoft\Windows\Temporary Internet Files\Content.Outlook\BOQH71UU\Bild3 (2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13" y="3532183"/>
            <a:ext cx="3744860" cy="270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 2" descr="\\s002af21\Angered_Hemkat$\wenler1009\Dokument\EU-GUGLE-N131-0228_13\WP-vad göra\WP 2\2-7-1\Bilder\Hammarbad -staff - 18-12-116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4340" y="850310"/>
            <a:ext cx="3292836" cy="20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53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782" y="289523"/>
            <a:ext cx="8104112" cy="645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95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02754" y="4406900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Normkreativ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viSUALISERING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 STADSUTVECKLING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Image result for noca tekn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7" name="AutoShape 4" descr="Image result for noca tekni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8" name="AutoShape 7" descr="Image result for angered sdf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12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7686" y="1172019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 Frihamnen ska man verkligen känna att vattnet är en del av stadens system. Illustration: WhiteWest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6685" y="1120950"/>
            <a:ext cx="4237315" cy="262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vinnova logoty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634" y="6009476"/>
            <a:ext cx="1654934" cy="66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chalmers log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5" y="1353384"/>
            <a:ext cx="2501904" cy="59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 result for white arkitekter log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6" y="2056020"/>
            <a:ext cx="1467646" cy="41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mage result for skanska log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2056020"/>
            <a:ext cx="2563028" cy="144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Image result for visual arena logo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592" y="394099"/>
            <a:ext cx="1607063" cy="80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mage result for malmö stad logo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5" y="3150121"/>
            <a:ext cx="628223" cy="69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Image result for eskilstuna stad logo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9221" y="3120301"/>
            <a:ext cx="1948793" cy="73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Image result for göteborg logo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7686" y="2145773"/>
            <a:ext cx="634084" cy="92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Image result for borås stad logo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2603" y="3165198"/>
            <a:ext cx="425373" cy="65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2" descr="Image result for älvstranden utveckling logo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7686" y="3163776"/>
            <a:ext cx="1227256" cy="64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66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ero 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2627" y="810884"/>
            <a:ext cx="4083615" cy="187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ildresultat för jönköping munksjöstade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5446" y="3298533"/>
            <a:ext cx="3694173" cy="20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 Frihamnen ska man verkligen känna att vattnet är en del av stadens system. Illustration: WhiteWest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312" y="3298533"/>
            <a:ext cx="4237315" cy="262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MarcusJa\AppData\Local\Microsoft\Windows\Temporary Internet Files\Content.Outlook\BOQH71UU\norra-djurgaardsstaden_haallbarhetskrav (2)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348" y="810884"/>
            <a:ext cx="3413284" cy="204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70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340" y="1108509"/>
            <a:ext cx="3969320" cy="4628381"/>
          </a:xfrm>
          <a:prstGeom prst="rect">
            <a:avLst/>
          </a:prstGeom>
        </p:spPr>
      </p:pic>
      <p:sp>
        <p:nvSpPr>
          <p:cNvPr id="6" name="textruta 3"/>
          <p:cNvSpPr txBox="1">
            <a:spLocks noChangeArrowheads="1"/>
          </p:cNvSpPr>
          <p:nvPr/>
        </p:nvSpPr>
        <p:spPr bwMode="auto">
          <a:xfrm>
            <a:off x="0" y="6488668"/>
            <a:ext cx="37641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 smtClean="0">
                <a:latin typeface="Georgia" panose="02040502050405020303" pitchFamily="18" charset="0"/>
              </a:rPr>
              <a:t>Illustration: Karl </a:t>
            </a:r>
            <a:r>
              <a:rPr lang="sv-SE" altLang="sv-SE" sz="1800" dirty="0" err="1" smtClean="0">
                <a:latin typeface="Georgia" panose="02040502050405020303" pitchFamily="18" charset="0"/>
              </a:rPr>
              <a:t>Jilg</a:t>
            </a:r>
            <a:r>
              <a:rPr lang="sv-SE" altLang="sv-SE" sz="1800" dirty="0" smtClean="0">
                <a:latin typeface="Georgia" panose="02040502050405020303" pitchFamily="18" charset="0"/>
              </a:rPr>
              <a:t> för Vägverket</a:t>
            </a:r>
            <a:endParaRPr lang="sv-SE" altLang="sv-SE" sz="1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89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ruta 2"/>
          <p:cNvSpPr txBox="1">
            <a:spLocks noChangeArrowheads="1"/>
          </p:cNvSpPr>
          <p:nvPr/>
        </p:nvSpPr>
        <p:spPr bwMode="auto">
          <a:xfrm>
            <a:off x="1619250" y="1438275"/>
            <a:ext cx="5818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JOKERS</a:t>
            </a:r>
          </a:p>
        </p:txBody>
      </p:sp>
      <p:sp>
        <p:nvSpPr>
          <p:cNvPr id="27652" name="textruta 7"/>
          <p:cNvSpPr txBox="1">
            <a:spLocks noChangeArrowheads="1"/>
          </p:cNvSpPr>
          <p:nvPr/>
        </p:nvSpPr>
        <p:spPr bwMode="auto">
          <a:xfrm>
            <a:off x="0" y="6488668"/>
            <a:ext cx="7191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 smtClean="0">
                <a:latin typeface="Georgia" panose="02040502050405020303" pitchFamily="18" charset="0"/>
              </a:rPr>
              <a:t>Jokrarna är inspirerade av Sarah </a:t>
            </a:r>
            <a:r>
              <a:rPr lang="sv-SE" altLang="sv-SE" sz="1800" dirty="0" err="1">
                <a:latin typeface="Georgia" panose="02040502050405020303" pitchFamily="18" charset="0"/>
              </a:rPr>
              <a:t>Ahmed’s</a:t>
            </a:r>
            <a:r>
              <a:rPr lang="sv-SE" altLang="sv-SE" sz="1800" dirty="0">
                <a:latin typeface="Georgia" panose="02040502050405020303" pitchFamily="18" charset="0"/>
              </a:rPr>
              <a:t> </a:t>
            </a:r>
            <a:r>
              <a:rPr lang="sv-SE" altLang="sv-SE" sz="1800" dirty="0" smtClean="0">
                <a:latin typeface="Georgia" panose="02040502050405020303" pitchFamily="18" charset="0"/>
              </a:rPr>
              <a:t>koncept </a:t>
            </a:r>
            <a:r>
              <a:rPr lang="sv-SE" altLang="sv-SE" sz="1800" dirty="0">
                <a:latin typeface="Georgia" panose="02040502050405020303" pitchFamily="18" charset="0"/>
              </a:rPr>
              <a:t>Feminist </a:t>
            </a:r>
            <a:r>
              <a:rPr lang="sv-SE" altLang="sv-SE" sz="1800" dirty="0" err="1">
                <a:latin typeface="Georgia" panose="02040502050405020303" pitchFamily="18" charset="0"/>
              </a:rPr>
              <a:t>Killjoys</a:t>
            </a:r>
            <a:r>
              <a:rPr lang="sv-SE" altLang="sv-SE" sz="1400" dirty="0" smtClean="0">
                <a:latin typeface="Futura NOVA" pitchFamily="34" charset="0"/>
              </a:rPr>
              <a:t>.</a:t>
            </a:r>
            <a:endParaRPr lang="sv-SE" altLang="sv-SE" sz="1400" dirty="0">
              <a:latin typeface="Futura NOVA" pitchFamily="34" charset="0"/>
            </a:endParaRPr>
          </a:p>
        </p:txBody>
      </p:sp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1213" y="2233613"/>
            <a:ext cx="2120900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0613" y="2233613"/>
            <a:ext cx="2062162" cy="335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64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TACK!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793376" y="3886200"/>
            <a:ext cx="7543800" cy="1752600"/>
          </a:xfrm>
        </p:spPr>
        <p:txBody>
          <a:bodyPr>
            <a:normAutofit/>
          </a:bodyPr>
          <a:lstStyle/>
          <a:p>
            <a:r>
              <a:rPr lang="sv-S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marcus.jahnke@ri.se</a:t>
            </a:r>
            <a:endParaRPr lang="sv-S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opkort1 cop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6114">
            <a:off x="3896229" y="1608582"/>
            <a:ext cx="4836850" cy="362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/>
          <p:cNvSpPr/>
          <p:nvPr/>
        </p:nvSpPr>
        <p:spPr>
          <a:xfrm rot="225930">
            <a:off x="3601295" y="5176097"/>
            <a:ext cx="5426716" cy="182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385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Program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sz="2400" dirty="0" smtClean="0"/>
              <a:t>13.30-13.40 Introduktion</a:t>
            </a:r>
          </a:p>
          <a:p>
            <a:pPr marL="0" indent="0">
              <a:buNone/>
            </a:pPr>
            <a:endParaRPr lang="sv-SE" sz="2400" dirty="0" smtClean="0"/>
          </a:p>
          <a:p>
            <a:pPr marL="0" indent="0">
              <a:buNone/>
            </a:pPr>
            <a:r>
              <a:rPr lang="sv-SE" sz="2400" dirty="0" smtClean="0"/>
              <a:t>13.40-14.00 </a:t>
            </a:r>
            <a:r>
              <a:rPr lang="sv-SE" sz="2400" dirty="0" err="1" smtClean="0"/>
              <a:t>Privilege</a:t>
            </a:r>
            <a:r>
              <a:rPr lang="sv-SE" sz="2400" dirty="0" smtClean="0"/>
              <a:t> Walk</a:t>
            </a:r>
          </a:p>
          <a:p>
            <a:pPr marL="0" indent="0">
              <a:buNone/>
            </a:pPr>
            <a:endParaRPr lang="sv-SE" sz="2400" dirty="0" smtClean="0"/>
          </a:p>
          <a:p>
            <a:pPr marL="0" indent="0">
              <a:buNone/>
            </a:pPr>
            <a:r>
              <a:rPr lang="sv-SE" sz="2400" dirty="0" smtClean="0"/>
              <a:t>14.00-14.45 Vad krävs för att </a:t>
            </a:r>
            <a:r>
              <a:rPr lang="sv-SE" sz="2400" dirty="0" err="1" smtClean="0"/>
              <a:t>Murf’s</a:t>
            </a:r>
            <a:r>
              <a:rPr lang="sv-SE" sz="2400" dirty="0" smtClean="0"/>
              <a:t> kansli ska genomsyras av ett normkritisk perspektiv?</a:t>
            </a:r>
          </a:p>
          <a:p>
            <a:pPr marL="0" indent="0">
              <a:buNone/>
            </a:pPr>
            <a:endParaRPr lang="sv-SE" sz="2400" dirty="0" smtClean="0"/>
          </a:p>
          <a:p>
            <a:pPr marL="0" indent="0">
              <a:buNone/>
            </a:pPr>
            <a:r>
              <a:rPr lang="sv-SE" sz="2400" dirty="0" smtClean="0"/>
              <a:t>14.45-15.30 Vad </a:t>
            </a:r>
            <a:r>
              <a:rPr lang="sv-SE" sz="2400" dirty="0"/>
              <a:t>krävs för att </a:t>
            </a:r>
            <a:r>
              <a:rPr lang="sv-SE" sz="2400" dirty="0" err="1"/>
              <a:t>Murf’s</a:t>
            </a:r>
            <a:r>
              <a:rPr lang="sv-SE" sz="2400" dirty="0"/>
              <a:t> kansli ska genomsyras av </a:t>
            </a:r>
            <a:r>
              <a:rPr lang="sv-SE" sz="2400" dirty="0" smtClean="0"/>
              <a:t>ett normkritisk </a:t>
            </a:r>
            <a:r>
              <a:rPr lang="sv-SE" sz="2400" dirty="0"/>
              <a:t>perspektiv</a:t>
            </a:r>
            <a:r>
              <a:rPr lang="sv-SE" sz="2400" dirty="0" smtClean="0"/>
              <a:t>?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r>
              <a:rPr lang="sv-SE" sz="2400" dirty="0" smtClean="0"/>
              <a:t>15.30-16.00 Avslutande diskussion</a:t>
            </a:r>
            <a:endParaRPr lang="sv-SE" sz="2400" dirty="0"/>
          </a:p>
          <a:p>
            <a:pPr marL="0" indent="0">
              <a:buNone/>
            </a:pPr>
            <a:endParaRPr lang="sv-SE" sz="2400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7087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13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01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47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6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4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4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6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6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7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opkort1 cop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6114">
            <a:off x="3896229" y="1608582"/>
            <a:ext cx="4836850" cy="362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opkort2 cop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830105">
            <a:off x="1189889" y="1367618"/>
            <a:ext cx="4509111" cy="331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ktangel 5"/>
          <p:cNvSpPr/>
          <p:nvPr/>
        </p:nvSpPr>
        <p:spPr>
          <a:xfrm rot="225930">
            <a:off x="3601295" y="5176097"/>
            <a:ext cx="5426716" cy="182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994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Normkreativ tjänsteutveckling – Returcykeln i Borås</a:t>
            </a:r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1604424" y="3421205"/>
            <a:ext cx="1271370" cy="3508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Picture 8" descr="Image result for NORRBY BORÅ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468" y="1747298"/>
            <a:ext cx="1752587" cy="307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Image result for NORRBY BORÅS cen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7743" y="4152500"/>
            <a:ext cx="4105253" cy="174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lh3.googleusercontent.com/8oHMcya9xgMU_vzG3VLjQM-s_FNAOaev5xAndwVGTPlIr276RCNRskYuFN5amyFCMLDo6DjbuS9LxCjscjZCEUJsdvEy1iXV2fJaYvM60lWplbUL2Cp0-Qctz-MT3yFuMye646blBI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4424" y="2076648"/>
            <a:ext cx="1184322" cy="2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lh3.googleusercontent.com/Nql2UVmdHvjgnFu0NO1AgFYBvvNuEdnIfCctPWJqibkqJo2vLmi-Oug2MmaS-PcPhsRpcDATvi_nt9yNrhhLl_TqzNW10RtUl3J1a0FlOnHR6tsUlDTzUSDdZWpb08-rd2d84BkjuII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6974" y="2408960"/>
            <a:ext cx="577571" cy="77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https://lh6.googleusercontent.com/ZgbaKuuvSLYNTt015R91_ljwRNg6KZRMl6GkvUIuTbT-6UGhCYsAFLsHSppgw6K_6QJtx5RZWX_sCs4QSnApP1G1aSUiMkGldYdo5St0OQnZDijTFVWDHJRHYrEJSZRQqKY1z_0DNXU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7744" y="1364133"/>
            <a:ext cx="1357172" cy="47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devrex.se/img/logo-inverted.gi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512" y="3169669"/>
            <a:ext cx="1193282" cy="55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Image result for NORRBY BORÅ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5406" y="1752584"/>
            <a:ext cx="2487590" cy="223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3266" y="2494894"/>
            <a:ext cx="352978" cy="60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83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Mobilisera</a:t>
            </a:r>
            <a:endParaRPr lang="sv-SE" dirty="0"/>
          </a:p>
        </p:txBody>
      </p:sp>
      <p:pic>
        <p:nvPicPr>
          <p:cNvPr id="4" name="Picture 2" descr="C:\Users\MarcusJa\AppData\Local\Microsoft\Windows\Temporary Internet Files\Content.Outlook\BOQH71UU\FullSizeRen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12" y="1128813"/>
            <a:ext cx="4620717" cy="462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may contain: one or more people and people stand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00" y="3054740"/>
            <a:ext cx="1728020" cy="307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may contain: one or more peop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78" y="681039"/>
            <a:ext cx="1877020" cy="333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39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255984" y="1233488"/>
            <a:ext cx="8317706" cy="49672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v-SE" sz="4800" dirty="0" smtClean="0"/>
          </a:p>
          <a:p>
            <a:pPr marL="0" indent="0" algn="ctr">
              <a:buNone/>
            </a:pPr>
            <a:endParaRPr lang="sv-SE" sz="4800" dirty="0" smtClean="0"/>
          </a:p>
          <a:p>
            <a:pPr marL="0" indent="0" algn="ctr">
              <a:buNone/>
            </a:pPr>
            <a:r>
              <a:rPr lang="sv-SE" sz="4800" dirty="0" smtClean="0"/>
              <a:t>”Det här förändrar allt”</a:t>
            </a:r>
            <a:endParaRPr lang="sv-SE" sz="4800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52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576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1618779" y="1437547"/>
            <a:ext cx="5987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I-METHODOLOGY</a:t>
            </a:r>
            <a:endParaRPr lang="sv-SE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1129554" y="2330779"/>
            <a:ext cx="725978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 smtClean="0">
                <a:latin typeface="Georgia" panose="02040502050405020303" pitchFamily="18" charset="0"/>
              </a:rPr>
              <a:t>When</a:t>
            </a:r>
            <a:r>
              <a:rPr lang="sv-SE" sz="2400" dirty="0" smtClean="0">
                <a:latin typeface="Georgia" panose="02040502050405020303" pitchFamily="18" charset="0"/>
              </a:rPr>
              <a:t> </a:t>
            </a:r>
            <a:r>
              <a:rPr lang="sv-SE" sz="2400" dirty="0" err="1" smtClean="0">
                <a:latin typeface="Georgia" panose="02040502050405020303" pitchFamily="18" charset="0"/>
              </a:rPr>
              <a:t>we</a:t>
            </a:r>
            <a:r>
              <a:rPr lang="sv-SE" sz="2400" dirty="0" smtClean="0">
                <a:latin typeface="Georgia" panose="02040502050405020303" pitchFamily="18" charset="0"/>
              </a:rPr>
              <a:t> </a:t>
            </a:r>
            <a:r>
              <a:rPr lang="sv-SE" sz="2400" dirty="0" err="1" smtClean="0">
                <a:latin typeface="Georgia" panose="02040502050405020303" pitchFamily="18" charset="0"/>
              </a:rPr>
              <a:t>depart</a:t>
            </a:r>
            <a:r>
              <a:rPr lang="sv-SE" sz="2400" dirty="0" smtClean="0">
                <a:latin typeface="Georgia" panose="02040502050405020303" pitchFamily="18" charset="0"/>
              </a:rPr>
              <a:t> from </a:t>
            </a:r>
            <a:r>
              <a:rPr lang="sv-SE" sz="2400" dirty="0" err="1" smtClean="0">
                <a:latin typeface="Georgia" panose="02040502050405020303" pitchFamily="18" charset="0"/>
              </a:rPr>
              <a:t>ourselves</a:t>
            </a:r>
            <a:r>
              <a:rPr lang="sv-SE" sz="2400" dirty="0" smtClean="0">
                <a:latin typeface="Georgia" panose="02040502050405020303" pitchFamily="18" charset="0"/>
              </a:rPr>
              <a:t> as representative of </a:t>
            </a:r>
            <a:r>
              <a:rPr lang="sv-SE" sz="2400" dirty="0" err="1" smtClean="0">
                <a:latin typeface="Georgia" panose="02040502050405020303" pitchFamily="18" charset="0"/>
              </a:rPr>
              <a:t>users</a:t>
            </a:r>
            <a:r>
              <a:rPr lang="sv-SE" sz="2400" dirty="0" smtClean="0">
                <a:latin typeface="Georgia" panose="02040502050405020303" pitchFamily="18" charset="0"/>
              </a:rPr>
              <a:t>, and </a:t>
            </a:r>
            <a:r>
              <a:rPr lang="sv-SE" sz="2400" dirty="0" err="1" smtClean="0">
                <a:latin typeface="Georgia" panose="02040502050405020303" pitchFamily="18" charset="0"/>
              </a:rPr>
              <a:t>see</a:t>
            </a:r>
            <a:r>
              <a:rPr lang="sv-SE" sz="2400" dirty="0" smtClean="0">
                <a:latin typeface="Georgia" panose="02040502050405020303" pitchFamily="18" charset="0"/>
              </a:rPr>
              <a:t> </a:t>
            </a:r>
            <a:r>
              <a:rPr lang="sv-SE" sz="2400" dirty="0" err="1" smtClean="0">
                <a:latin typeface="Georgia" panose="02040502050405020303" pitchFamily="18" charset="0"/>
              </a:rPr>
              <a:t>ourselves</a:t>
            </a:r>
            <a:r>
              <a:rPr lang="sv-SE" sz="2400" dirty="0" smtClean="0">
                <a:latin typeface="Georgia" panose="02040502050405020303" pitchFamily="18" charset="0"/>
              </a:rPr>
              <a:t> as the norm, </a:t>
            </a:r>
            <a:r>
              <a:rPr lang="sv-SE" sz="2400" dirty="0" err="1" smtClean="0">
                <a:latin typeface="Georgia" panose="02040502050405020303" pitchFamily="18" charset="0"/>
              </a:rPr>
              <a:t>with</a:t>
            </a:r>
            <a:r>
              <a:rPr lang="sv-SE" sz="2400" dirty="0" smtClean="0">
                <a:latin typeface="Georgia" panose="02040502050405020303" pitchFamily="18" charset="0"/>
              </a:rPr>
              <a:t> a </a:t>
            </a:r>
            <a:r>
              <a:rPr lang="sv-SE" sz="2400" dirty="0" err="1" smtClean="0">
                <a:latin typeface="Georgia" panose="02040502050405020303" pitchFamily="18" charset="0"/>
              </a:rPr>
              <a:t>limited</a:t>
            </a:r>
            <a:r>
              <a:rPr lang="sv-SE" sz="2400" dirty="0" smtClean="0">
                <a:latin typeface="Georgia" panose="02040502050405020303" pitchFamily="18" charset="0"/>
              </a:rPr>
              <a:t> </a:t>
            </a:r>
            <a:r>
              <a:rPr lang="sv-SE" sz="2400" dirty="0" err="1" smtClean="0">
                <a:latin typeface="Georgia" panose="02040502050405020303" pitchFamily="18" charset="0"/>
              </a:rPr>
              <a:t>understanding</a:t>
            </a:r>
            <a:r>
              <a:rPr lang="sv-SE" sz="2400" dirty="0" smtClean="0">
                <a:latin typeface="Georgia" panose="02040502050405020303" pitchFamily="18" charset="0"/>
              </a:rPr>
              <a:t> of the </a:t>
            </a:r>
            <a:r>
              <a:rPr lang="sv-SE" sz="2400" dirty="0" err="1" smtClean="0">
                <a:latin typeface="Georgia" panose="02040502050405020303" pitchFamily="18" charset="0"/>
              </a:rPr>
              <a:t>needs</a:t>
            </a:r>
            <a:r>
              <a:rPr lang="sv-SE" sz="2400" dirty="0" smtClean="0">
                <a:latin typeface="Georgia" panose="02040502050405020303" pitchFamily="18" charset="0"/>
              </a:rPr>
              <a:t> and situations of </a:t>
            </a:r>
            <a:r>
              <a:rPr lang="sv-SE" sz="2400" dirty="0" err="1" smtClean="0">
                <a:latin typeface="Georgia" panose="02040502050405020303" pitchFamily="18" charset="0"/>
              </a:rPr>
              <a:t>others</a:t>
            </a:r>
            <a:r>
              <a:rPr lang="sv-SE" sz="2400" dirty="0" smtClean="0">
                <a:latin typeface="Georgia" panose="02040502050405020303" pitchFamily="18" charset="0"/>
              </a:rPr>
              <a:t>,</a:t>
            </a:r>
          </a:p>
          <a:p>
            <a:r>
              <a:rPr lang="sv-SE" sz="2400" dirty="0" smtClean="0">
                <a:latin typeface="Georgia" panose="02040502050405020303" pitchFamily="18" charset="0"/>
              </a:rPr>
              <a:t>and </a:t>
            </a:r>
            <a:r>
              <a:rPr lang="sv-SE" sz="2400" dirty="0" err="1" smtClean="0">
                <a:latin typeface="Georgia" panose="02040502050405020303" pitchFamily="18" charset="0"/>
              </a:rPr>
              <a:t>with</a:t>
            </a:r>
            <a:r>
              <a:rPr lang="sv-SE" sz="2400" dirty="0" smtClean="0">
                <a:latin typeface="Georgia" panose="02040502050405020303" pitchFamily="18" charset="0"/>
              </a:rPr>
              <a:t> </a:t>
            </a:r>
            <a:r>
              <a:rPr lang="sv-SE" sz="2400" dirty="0" err="1" smtClean="0">
                <a:latin typeface="Georgia" panose="02040502050405020303" pitchFamily="18" charset="0"/>
              </a:rPr>
              <a:t>little</a:t>
            </a:r>
            <a:r>
              <a:rPr lang="sv-SE" sz="2400" dirty="0" smtClean="0">
                <a:latin typeface="Georgia" panose="02040502050405020303" pitchFamily="18" charset="0"/>
              </a:rPr>
              <a:t> </a:t>
            </a:r>
            <a:r>
              <a:rPr lang="sv-SE" sz="2400" dirty="0" err="1" smtClean="0">
                <a:latin typeface="Georgia" panose="02040502050405020303" pitchFamily="18" charset="0"/>
              </a:rPr>
              <a:t>insight</a:t>
            </a:r>
            <a:r>
              <a:rPr lang="sv-SE" sz="2400" dirty="0" smtClean="0">
                <a:latin typeface="Georgia" panose="02040502050405020303" pitchFamily="18" charset="0"/>
              </a:rPr>
              <a:t> </a:t>
            </a:r>
            <a:r>
              <a:rPr lang="sv-SE" sz="2400" dirty="0" err="1" smtClean="0">
                <a:latin typeface="Georgia" panose="02040502050405020303" pitchFamily="18" charset="0"/>
              </a:rPr>
              <a:t>that</a:t>
            </a:r>
            <a:r>
              <a:rPr lang="sv-SE" sz="2400" dirty="0" smtClean="0">
                <a:latin typeface="Georgia" panose="02040502050405020303" pitchFamily="18" charset="0"/>
              </a:rPr>
              <a:t> </a:t>
            </a:r>
            <a:r>
              <a:rPr lang="sv-SE" sz="2400" dirty="0" err="1" smtClean="0">
                <a:latin typeface="Georgia" panose="02040502050405020303" pitchFamily="18" charset="0"/>
              </a:rPr>
              <a:t>our</a:t>
            </a:r>
            <a:r>
              <a:rPr lang="sv-SE" sz="2400" dirty="0" smtClean="0">
                <a:latin typeface="Georgia" panose="02040502050405020303" pitchFamily="18" charset="0"/>
              </a:rPr>
              <a:t> </a:t>
            </a:r>
            <a:r>
              <a:rPr lang="sv-SE" sz="2400" dirty="0" err="1" smtClean="0">
                <a:latin typeface="Georgia" panose="02040502050405020303" pitchFamily="18" charset="0"/>
              </a:rPr>
              <a:t>understanding</a:t>
            </a:r>
            <a:r>
              <a:rPr lang="sv-SE" sz="2400" dirty="0" smtClean="0">
                <a:latin typeface="Georgia" panose="02040502050405020303" pitchFamily="18" charset="0"/>
              </a:rPr>
              <a:t> is not the </a:t>
            </a:r>
            <a:r>
              <a:rPr lang="sv-SE" sz="2400" dirty="0" err="1" smtClean="0">
                <a:latin typeface="Georgia" panose="02040502050405020303" pitchFamily="18" charset="0"/>
              </a:rPr>
              <a:t>truth</a:t>
            </a:r>
            <a:r>
              <a:rPr lang="sv-SE" sz="2400" dirty="0" smtClean="0">
                <a:latin typeface="Georgia" panose="02040502050405020303" pitchFamily="18" charset="0"/>
              </a:rPr>
              <a:t>, </a:t>
            </a:r>
            <a:r>
              <a:rPr lang="sv-SE" sz="2400" dirty="0" err="1" smtClean="0">
                <a:latin typeface="Georgia" panose="02040502050405020303" pitchFamily="18" charset="0"/>
              </a:rPr>
              <a:t>then</a:t>
            </a:r>
            <a:r>
              <a:rPr lang="sv-SE" sz="2400" dirty="0" smtClean="0">
                <a:latin typeface="Georgia" panose="02040502050405020303" pitchFamily="18" charset="0"/>
              </a:rPr>
              <a:t> a risk is solutions </a:t>
            </a:r>
            <a:r>
              <a:rPr lang="sv-SE" sz="2400" dirty="0" err="1" smtClean="0">
                <a:latin typeface="Georgia" panose="02040502050405020303" pitchFamily="18" charset="0"/>
              </a:rPr>
              <a:t>that</a:t>
            </a:r>
            <a:r>
              <a:rPr lang="sv-SE" sz="2400" dirty="0" smtClean="0">
                <a:latin typeface="Georgia" panose="02040502050405020303" pitchFamily="18" charset="0"/>
              </a:rPr>
              <a:t> limit, </a:t>
            </a:r>
            <a:r>
              <a:rPr lang="sv-SE" sz="2400" dirty="0" err="1" smtClean="0">
                <a:latin typeface="Georgia" panose="02040502050405020303" pitchFamily="18" charset="0"/>
              </a:rPr>
              <a:t>discriminate</a:t>
            </a:r>
            <a:r>
              <a:rPr lang="sv-SE" sz="2400" dirty="0" smtClean="0">
                <a:latin typeface="Georgia" panose="02040502050405020303" pitchFamily="18" charset="0"/>
              </a:rPr>
              <a:t> and </a:t>
            </a:r>
            <a:r>
              <a:rPr lang="sv-SE" sz="2400" dirty="0" err="1" smtClean="0">
                <a:latin typeface="Georgia" panose="02040502050405020303" pitchFamily="18" charset="0"/>
              </a:rPr>
              <a:t>reinforce</a:t>
            </a:r>
            <a:r>
              <a:rPr lang="sv-SE" sz="2400" dirty="0" smtClean="0">
                <a:latin typeface="Georgia" panose="02040502050405020303" pitchFamily="18" charset="0"/>
              </a:rPr>
              <a:t> stereotypes.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000" dirty="0" smtClean="0">
              <a:latin typeface="Georgia" panose="02040502050405020303" pitchFamily="18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5956090" y="4946880"/>
            <a:ext cx="238398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smtClean="0">
                <a:latin typeface="Georgia" panose="02040502050405020303" pitchFamily="18" charset="0"/>
                <a:cs typeface="Arial" panose="020B0604020202020204" pitchFamily="34" charset="0"/>
              </a:rPr>
              <a:t>Madeleine </a:t>
            </a:r>
            <a:r>
              <a:rPr lang="sv-SE" sz="1600" dirty="0" err="1" smtClean="0">
                <a:latin typeface="Georgia" panose="02040502050405020303" pitchFamily="18" charset="0"/>
                <a:cs typeface="Arial" panose="020B0604020202020204" pitchFamily="34" charset="0"/>
              </a:rPr>
              <a:t>Akrich</a:t>
            </a:r>
            <a:r>
              <a:rPr lang="sv-SE" sz="1600" dirty="0" smtClean="0">
                <a:latin typeface="Georgia" panose="02040502050405020303" pitchFamily="18" charset="0"/>
                <a:cs typeface="Arial" panose="020B0604020202020204" pitchFamily="34" charset="0"/>
              </a:rPr>
              <a:t>, 1995.</a:t>
            </a:r>
            <a:endParaRPr lang="sv-SE" sz="16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endParaRPr lang="sv-SE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25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8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Normkreativ</a:t>
            </a:r>
            <a:b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visualisering </a:t>
            </a:r>
            <a:b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i stadsutveckling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5473337" y="2612571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bild</a:t>
            </a:r>
            <a:endParaRPr lang="sv-SE" dirty="0"/>
          </a:p>
        </p:txBody>
      </p:sp>
      <p:pic>
        <p:nvPicPr>
          <p:cNvPr id="5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78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© Jeong-Mee Y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9338" y="1935169"/>
            <a:ext cx="3326972" cy="3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© Jeong-Mee Y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058" y="1935169"/>
            <a:ext cx="3326972" cy="33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6203029"/>
            <a:ext cx="457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v-SE" sz="1800" dirty="0">
                <a:latin typeface="Georgia" panose="02040502050405020303" pitchFamily="18" charset="0"/>
              </a:rPr>
              <a:t>Pink and Blue Project, 2005 - 2007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v-SE" sz="1800" dirty="0">
                <a:latin typeface="Georgia" panose="02040502050405020303" pitchFamily="18" charset="0"/>
              </a:rPr>
              <a:t>© </a:t>
            </a:r>
            <a:r>
              <a:rPr lang="en-US" altLang="sv-SE" sz="1800" dirty="0" err="1">
                <a:latin typeface="Georgia" panose="02040502050405020303" pitchFamily="18" charset="0"/>
              </a:rPr>
              <a:t>Jeong-Mee</a:t>
            </a:r>
            <a:r>
              <a:rPr lang="en-US" altLang="sv-SE" sz="1800" dirty="0">
                <a:latin typeface="Georgia" panose="02040502050405020303" pitchFamily="18" charset="0"/>
              </a:rPr>
              <a:t> Yoon</a:t>
            </a:r>
          </a:p>
        </p:txBody>
      </p:sp>
      <p:pic>
        <p:nvPicPr>
          <p:cNvPr id="7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18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3power_package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1520574"/>
            <a:ext cx="1961936" cy="386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assion_pack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5645" y="1164555"/>
            <a:ext cx="3616931" cy="464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66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ktangel 2"/>
          <p:cNvSpPr>
            <a:spLocks noChangeArrowheads="1"/>
          </p:cNvSpPr>
          <p:nvPr/>
        </p:nvSpPr>
        <p:spPr bwMode="auto">
          <a:xfrm>
            <a:off x="1376363" y="1658938"/>
            <a:ext cx="639127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sv-SE" altLang="sv-SE" sz="2400" dirty="0">
                <a:latin typeface="Georgia" panose="02040502050405020303" pitchFamily="18" charset="0"/>
                <a:cs typeface="Times New Roman" pitchFamily="18" charset="0"/>
              </a:rPr>
              <a:t>”Design manifests </a:t>
            </a:r>
            <a:r>
              <a:rPr lang="sv-SE" altLang="sv-SE" sz="2400" dirty="0" err="1">
                <a:latin typeface="Georgia" panose="02040502050405020303" pitchFamily="18" charset="0"/>
                <a:cs typeface="Times New Roman" pitchFamily="18" charset="0"/>
              </a:rPr>
              <a:t>our</a:t>
            </a:r>
            <a:r>
              <a:rPr lang="sv-SE" altLang="sv-SE" sz="2400" dirty="0">
                <a:latin typeface="Georgia" panose="02040502050405020303" pitchFamily="18" charset="0"/>
                <a:cs typeface="Times New Roman" pitchFamily="18" charset="0"/>
              </a:rPr>
              <a:t> intentions, and </a:t>
            </a:r>
            <a:r>
              <a:rPr lang="sv-SE" altLang="sv-SE" sz="2400" dirty="0" err="1">
                <a:latin typeface="Georgia" panose="02040502050405020303" pitchFamily="18" charset="0"/>
                <a:cs typeface="Times New Roman" pitchFamily="18" charset="0"/>
              </a:rPr>
              <a:t>our</a:t>
            </a:r>
            <a:r>
              <a:rPr lang="sv-SE" altLang="sv-SE" sz="2400" dirty="0"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sv-SE" altLang="sv-SE" sz="2400" dirty="0" err="1">
                <a:latin typeface="Georgia" panose="02040502050405020303" pitchFamily="18" charset="0"/>
                <a:cs typeface="Times New Roman" pitchFamily="18" charset="0"/>
              </a:rPr>
              <a:t>values</a:t>
            </a:r>
            <a:r>
              <a:rPr lang="sv-SE" altLang="sv-SE" sz="2400" dirty="0">
                <a:latin typeface="Georgia" panose="02040502050405020303" pitchFamily="18" charset="0"/>
                <a:cs typeface="Times New Roman" pitchFamily="18" charset="0"/>
              </a:rPr>
              <a:t>…</a:t>
            </a:r>
            <a:r>
              <a:rPr lang="sv-SE" altLang="sv-SE" sz="2400" b="1" dirty="0">
                <a:latin typeface="Georgia" panose="02040502050405020303" pitchFamily="18" charset="0"/>
                <a:cs typeface="Times New Roman" pitchFamily="18" charset="0"/>
              </a:rPr>
              <a:t/>
            </a:r>
            <a:br>
              <a:rPr lang="sv-SE" altLang="sv-SE" sz="2400" b="1" dirty="0">
                <a:latin typeface="Georgia" panose="02040502050405020303" pitchFamily="18" charset="0"/>
                <a:cs typeface="Times New Roman" pitchFamily="18" charset="0"/>
              </a:rPr>
            </a:br>
            <a:r>
              <a:rPr lang="sv-SE" altLang="sv-SE" sz="2400" b="1" dirty="0">
                <a:latin typeface="Georgia" panose="02040502050405020303" pitchFamily="18" charset="0"/>
                <a:cs typeface="Times New Roman" pitchFamily="18" charset="0"/>
              </a:rPr>
              <a:t/>
            </a:r>
            <a:br>
              <a:rPr lang="sv-SE" altLang="sv-SE" sz="2400" b="1" dirty="0">
                <a:latin typeface="Georgia" panose="02040502050405020303" pitchFamily="18" charset="0"/>
                <a:cs typeface="Times New Roman" pitchFamily="18" charset="0"/>
              </a:rPr>
            </a:br>
            <a:r>
              <a:rPr lang="sv-SE" altLang="sv-SE" sz="2400" dirty="0">
                <a:latin typeface="Georgia" panose="02040502050405020303" pitchFamily="18" charset="0"/>
                <a:cs typeface="Times New Roman" pitchFamily="18" charset="0"/>
              </a:rPr>
              <a:t>- and </a:t>
            </a:r>
            <a:r>
              <a:rPr lang="sv-SE" altLang="sv-SE" sz="2400" dirty="0" err="1">
                <a:latin typeface="Georgia" panose="02040502050405020303" pitchFamily="18" charset="0"/>
                <a:cs typeface="Times New Roman" pitchFamily="18" charset="0"/>
              </a:rPr>
              <a:t>shapes</a:t>
            </a:r>
            <a:r>
              <a:rPr lang="sv-SE" altLang="sv-SE" sz="2400" dirty="0">
                <a:latin typeface="Georgia" panose="02040502050405020303" pitchFamily="18" charset="0"/>
                <a:cs typeface="Times New Roman" pitchFamily="18" charset="0"/>
              </a:rPr>
              <a:t>, </a:t>
            </a:r>
            <a:r>
              <a:rPr lang="sv-SE" altLang="sv-SE" sz="2400" dirty="0" err="1">
                <a:latin typeface="Georgia" panose="02040502050405020303" pitchFamily="18" charset="0"/>
                <a:cs typeface="Times New Roman" pitchFamily="18" charset="0"/>
              </a:rPr>
              <a:t>colours</a:t>
            </a:r>
            <a:r>
              <a:rPr lang="sv-SE" altLang="sv-SE" sz="2400" dirty="0">
                <a:latin typeface="Georgia" panose="02040502050405020303" pitchFamily="18" charset="0"/>
                <a:cs typeface="Times New Roman" pitchFamily="18" charset="0"/>
              </a:rPr>
              <a:t> and </a:t>
            </a:r>
            <a:r>
              <a:rPr lang="sv-SE" altLang="sv-SE" sz="2400" dirty="0" err="1">
                <a:latin typeface="Georgia" panose="02040502050405020303" pitchFamily="18" charset="0"/>
                <a:cs typeface="Times New Roman" pitchFamily="18" charset="0"/>
              </a:rPr>
              <a:t>functions</a:t>
            </a:r>
            <a:r>
              <a:rPr lang="sv-SE" altLang="sv-SE" sz="2400" dirty="0"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sv-SE" altLang="sv-SE" sz="2400" dirty="0" err="1">
                <a:latin typeface="Georgia" panose="02040502050405020303" pitchFamily="18" charset="0"/>
                <a:cs typeface="Times New Roman" pitchFamily="18" charset="0"/>
              </a:rPr>
              <a:t>carry</a:t>
            </a:r>
            <a:r>
              <a:rPr lang="sv-SE" altLang="sv-SE" sz="2400" dirty="0"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sv-SE" altLang="sv-SE" sz="2400" dirty="0" err="1">
                <a:latin typeface="Georgia" panose="02040502050405020303" pitchFamily="18" charset="0"/>
                <a:cs typeface="Times New Roman" pitchFamily="18" charset="0"/>
              </a:rPr>
              <a:t>meanings</a:t>
            </a:r>
            <a:r>
              <a:rPr lang="sv-SE" altLang="sv-SE" sz="2400" dirty="0">
                <a:latin typeface="Georgia" panose="02040502050405020303" pitchFamily="18" charset="0"/>
                <a:cs typeface="Times New Roman" pitchFamily="18" charset="0"/>
              </a:rPr>
              <a:t>…</a:t>
            </a:r>
            <a:br>
              <a:rPr lang="sv-SE" altLang="sv-SE" sz="2400" dirty="0">
                <a:latin typeface="Georgia" panose="02040502050405020303" pitchFamily="18" charset="0"/>
                <a:cs typeface="Times New Roman" pitchFamily="18" charset="0"/>
              </a:rPr>
            </a:br>
            <a:r>
              <a:rPr lang="sv-SE" altLang="sv-SE" sz="2400" dirty="0">
                <a:latin typeface="Georgia" panose="02040502050405020303" pitchFamily="18" charset="0"/>
                <a:cs typeface="Times New Roman" pitchFamily="18" charset="0"/>
              </a:rPr>
              <a:t/>
            </a:r>
            <a:br>
              <a:rPr lang="sv-SE" altLang="sv-SE" sz="2400" dirty="0">
                <a:latin typeface="Georgia" panose="02040502050405020303" pitchFamily="18" charset="0"/>
                <a:cs typeface="Times New Roman" pitchFamily="18" charset="0"/>
              </a:rPr>
            </a:br>
            <a:r>
              <a:rPr lang="sv-SE" altLang="sv-SE" sz="2400" dirty="0"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sv-SE" altLang="sv-SE" sz="2400" dirty="0" err="1">
                <a:latin typeface="Georgia" panose="02040502050405020303" pitchFamily="18" charset="0"/>
                <a:cs typeface="Times New Roman" pitchFamily="18" charset="0"/>
              </a:rPr>
              <a:t>Artefacts</a:t>
            </a:r>
            <a:r>
              <a:rPr lang="sv-SE" altLang="sv-SE" sz="2400" dirty="0"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sv-SE" altLang="sv-SE" sz="2400" dirty="0" err="1">
                <a:latin typeface="Georgia" panose="02040502050405020303" pitchFamily="18" charset="0"/>
                <a:cs typeface="Times New Roman" pitchFamily="18" charset="0"/>
              </a:rPr>
              <a:t>are</a:t>
            </a:r>
            <a:r>
              <a:rPr lang="sv-SE" altLang="sv-SE" sz="2400" dirty="0">
                <a:latin typeface="Georgia" panose="02040502050405020303" pitchFamily="18" charset="0"/>
                <a:cs typeface="Times New Roman" pitchFamily="18" charset="0"/>
              </a:rPr>
              <a:t> part of the </a:t>
            </a:r>
            <a:r>
              <a:rPr lang="sv-SE" altLang="sv-SE" sz="2400" dirty="0" smtClean="0">
                <a:latin typeface="Georgia" panose="02040502050405020303" pitchFamily="18" charset="0"/>
                <a:cs typeface="Times New Roman" pitchFamily="18" charset="0"/>
              </a:rPr>
              <a:t>on-going </a:t>
            </a:r>
            <a:r>
              <a:rPr lang="sv-SE" altLang="sv-SE" sz="2400" dirty="0" err="1">
                <a:latin typeface="Georgia" panose="02040502050405020303" pitchFamily="18" charset="0"/>
                <a:cs typeface="Times New Roman" pitchFamily="18" charset="0"/>
              </a:rPr>
              <a:t>construction</a:t>
            </a:r>
            <a:r>
              <a:rPr lang="sv-SE" altLang="sv-SE" sz="2400" dirty="0">
                <a:latin typeface="Georgia" panose="02040502050405020303" pitchFamily="18" charset="0"/>
                <a:cs typeface="Times New Roman" pitchFamily="18" charset="0"/>
              </a:rPr>
              <a:t> of gender…” </a:t>
            </a:r>
            <a:br>
              <a:rPr lang="sv-SE" altLang="sv-SE" sz="2400" dirty="0">
                <a:latin typeface="Georgia" panose="02040502050405020303" pitchFamily="18" charset="0"/>
                <a:cs typeface="Times New Roman" pitchFamily="18" charset="0"/>
              </a:rPr>
            </a:br>
            <a:r>
              <a:rPr lang="sv-SE" altLang="sv-SE" sz="2400" dirty="0">
                <a:latin typeface="Georgia" panose="02040502050405020303" pitchFamily="18" charset="0"/>
                <a:cs typeface="Times New Roman" pitchFamily="18" charset="0"/>
              </a:rPr>
              <a:t/>
            </a:r>
            <a:br>
              <a:rPr lang="sv-SE" altLang="sv-SE" sz="2400" dirty="0">
                <a:latin typeface="Georgia" panose="02040502050405020303" pitchFamily="18" charset="0"/>
                <a:cs typeface="Times New Roman" pitchFamily="18" charset="0"/>
              </a:rPr>
            </a:br>
            <a:r>
              <a:rPr lang="sv-SE" altLang="sv-SE" sz="2400" dirty="0">
                <a:latin typeface="Georgia" panose="02040502050405020303" pitchFamily="18" charset="0"/>
                <a:cs typeface="Times New Roman" pitchFamily="18" charset="0"/>
              </a:rPr>
              <a:t>		</a:t>
            </a:r>
            <a:r>
              <a:rPr lang="sv-SE" altLang="sv-SE" sz="1600" dirty="0">
                <a:latin typeface="Georgia" panose="02040502050405020303" pitchFamily="18" charset="0"/>
                <a:cs typeface="Times New Roman" pitchFamily="18" charset="0"/>
              </a:rPr>
              <a:t>	</a:t>
            </a:r>
            <a:r>
              <a:rPr lang="sv-SE" altLang="sv-SE" sz="1600" dirty="0" smtClean="0">
                <a:latin typeface="Georgia" panose="02040502050405020303" pitchFamily="18" charset="0"/>
                <a:cs typeface="Times New Roman" pitchFamily="18" charset="0"/>
              </a:rPr>
              <a:t>		Magdalena </a:t>
            </a:r>
            <a:r>
              <a:rPr lang="sv-SE" altLang="sv-SE" sz="1600" dirty="0">
                <a:latin typeface="Georgia" panose="02040502050405020303" pitchFamily="18" charset="0"/>
                <a:cs typeface="Times New Roman" pitchFamily="18" charset="0"/>
              </a:rPr>
              <a:t>Petersson </a:t>
            </a:r>
            <a:r>
              <a:rPr lang="sv-SE" altLang="sv-SE" sz="1600" dirty="0" err="1">
                <a:latin typeface="Georgia" panose="02040502050405020303" pitchFamily="18" charset="0"/>
                <a:cs typeface="Times New Roman" pitchFamily="18" charset="0"/>
              </a:rPr>
              <a:t>MacIntyre</a:t>
            </a:r>
            <a:r>
              <a:rPr lang="sv-SE" altLang="sv-SE" sz="1600" dirty="0">
                <a:latin typeface="Georgia" panose="02040502050405020303" pitchFamily="18" charset="0"/>
                <a:cs typeface="Times New Roman" pitchFamily="18" charset="0"/>
              </a:rPr>
              <a:t>, 2006</a:t>
            </a:r>
            <a:endParaRPr lang="sv-SE" altLang="sv-SE" sz="1600" dirty="0">
              <a:latin typeface="Georgia" panose="02040502050405020303" pitchFamily="18" charset="0"/>
            </a:endParaRPr>
          </a:p>
        </p:txBody>
      </p:sp>
      <p:pic>
        <p:nvPicPr>
          <p:cNvPr id="5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52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ri.se/sites/default/files/files/logos/rise-logo-jp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176" y="5862212"/>
            <a:ext cx="634084" cy="8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50" y="1204913"/>
            <a:ext cx="66675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45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25569</TotalTime>
  <Words>787</Words>
  <Application>Microsoft Office PowerPoint</Application>
  <PresentationFormat>Bildspel på skärmen (4:3)</PresentationFormat>
  <Paragraphs>142</Paragraphs>
  <Slides>55</Slides>
  <Notes>14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55</vt:i4>
      </vt:variant>
    </vt:vector>
  </HeadingPairs>
  <TitlesOfParts>
    <vt:vector size="56" baseType="lpstr">
      <vt:lpstr>Office-tema</vt:lpstr>
      <vt:lpstr>NORMKREATIV INNOVATION  &amp; URBAN UTVECKLING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Några exempel</vt:lpstr>
      <vt:lpstr>Normkreativ utveckling av Gynstolen…</vt:lpstr>
      <vt:lpstr>PowerPoint-presentation</vt:lpstr>
      <vt:lpstr>PowerPoint-presentation</vt:lpstr>
      <vt:lpstr>PowerPoint-presentation</vt:lpstr>
      <vt:lpstr>Normkreativ tjänsteutveckling  i avfallssystemet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Normkreativitet vid Renovering  av badhus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Normkreativ viSUALISERING I STADSUTVECKLING</vt:lpstr>
      <vt:lpstr>PowerPoint-presentation</vt:lpstr>
      <vt:lpstr>PowerPoint-presentation</vt:lpstr>
      <vt:lpstr>PowerPoint-presentation</vt:lpstr>
      <vt:lpstr>TACK!</vt:lpstr>
      <vt:lpstr>Program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Normkreativ tjänsteutveckling – Returcykeln i Borås</vt:lpstr>
      <vt:lpstr>Mobilisera</vt:lpstr>
      <vt:lpstr>PowerPoint-presentation</vt:lpstr>
      <vt:lpstr>PowerPoint-presentation</vt:lpstr>
      <vt:lpstr>PowerPoint-presentation</vt:lpstr>
      <vt:lpstr>Normkreativ visualisering  i stadsutveckling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maal</dc:creator>
  <cp:lastModifiedBy>Marcus Jahnke</cp:lastModifiedBy>
  <cp:revision>323</cp:revision>
  <dcterms:created xsi:type="dcterms:W3CDTF">2016-03-07T14:01:42Z</dcterms:created>
  <dcterms:modified xsi:type="dcterms:W3CDTF">2018-01-17T09:24:40Z</dcterms:modified>
</cp:coreProperties>
</file>