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  <p:sldMasterId id="2147483952" r:id="rId2"/>
    <p:sldMasterId id="2147483964" r:id="rId3"/>
  </p:sldMasterIdLst>
  <p:notesMasterIdLst>
    <p:notesMasterId r:id="rId29"/>
  </p:notesMasterIdLst>
  <p:sldIdLst>
    <p:sldId id="343" r:id="rId4"/>
    <p:sldId id="344" r:id="rId5"/>
    <p:sldId id="360" r:id="rId6"/>
    <p:sldId id="361" r:id="rId7"/>
    <p:sldId id="365" r:id="rId8"/>
    <p:sldId id="371" r:id="rId9"/>
    <p:sldId id="372" r:id="rId10"/>
    <p:sldId id="373" r:id="rId11"/>
    <p:sldId id="259" r:id="rId12"/>
    <p:sldId id="260" r:id="rId13"/>
    <p:sldId id="261" r:id="rId14"/>
    <p:sldId id="308" r:id="rId15"/>
    <p:sldId id="310" r:id="rId16"/>
    <p:sldId id="311" r:id="rId17"/>
    <p:sldId id="312" r:id="rId18"/>
    <p:sldId id="313" r:id="rId19"/>
    <p:sldId id="336" r:id="rId20"/>
    <p:sldId id="337" r:id="rId21"/>
    <p:sldId id="374" r:id="rId22"/>
    <p:sldId id="350" r:id="rId23"/>
    <p:sldId id="339" r:id="rId24"/>
    <p:sldId id="363" r:id="rId25"/>
    <p:sldId id="364" r:id="rId26"/>
    <p:sldId id="366" r:id="rId27"/>
    <p:sldId id="355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CC0066"/>
    <a:srgbClr val="00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1" autoAdjust="0"/>
    <p:restoredTop sz="94660"/>
  </p:normalViewPr>
  <p:slideViewPr>
    <p:cSldViewPr>
      <p:cViewPr varScale="1">
        <p:scale>
          <a:sx n="56" d="100"/>
          <a:sy n="56" d="100"/>
        </p:scale>
        <p:origin x="7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DBDF8-9D4D-441A-9F83-C470C5271D25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EEFB7-9D34-4F36-8B9D-E0DFE725A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2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Today</a:t>
            </a:r>
            <a:r>
              <a:rPr lang="sv-SE" baseline="0" dirty="0" smtClean="0"/>
              <a:t> I </a:t>
            </a:r>
            <a:r>
              <a:rPr lang="sv-SE" baseline="0" dirty="0" err="1" smtClean="0"/>
              <a:t>would</a:t>
            </a:r>
            <a:r>
              <a:rPr lang="sv-SE" baseline="0" dirty="0" smtClean="0"/>
              <a:t> like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talk </a:t>
            </a:r>
            <a:r>
              <a:rPr lang="sv-SE" baseline="0" dirty="0" err="1" smtClean="0"/>
              <a:t>about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manage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shared</a:t>
            </a:r>
            <a:r>
              <a:rPr lang="sv-SE" baseline="0" dirty="0" smtClean="0"/>
              <a:t> urban </a:t>
            </a:r>
            <a:r>
              <a:rPr lang="sv-SE" baseline="0" dirty="0" err="1" smtClean="0"/>
              <a:t>resources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collaboartion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exampel</a:t>
            </a:r>
            <a:r>
              <a:rPr lang="sv-SE" baseline="0" dirty="0" smtClean="0"/>
              <a:t>: The Garage,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is a meeting </a:t>
            </a:r>
            <a:r>
              <a:rPr lang="sv-SE" baseline="0" dirty="0" err="1" smtClean="0"/>
              <a:t>point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southern</a:t>
            </a:r>
            <a:r>
              <a:rPr lang="sv-SE" baseline="0" dirty="0" smtClean="0"/>
              <a:t> Malmö. From the </a:t>
            </a:r>
            <a:r>
              <a:rPr lang="sv-SE" baseline="0" dirty="0" err="1" smtClean="0"/>
              <a:t>begining</a:t>
            </a:r>
            <a:r>
              <a:rPr lang="sv-SE" baseline="0" dirty="0" smtClean="0"/>
              <a:t>, the Garage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suposed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be a meeting </a:t>
            </a:r>
            <a:r>
              <a:rPr lang="sv-SE" baseline="0" dirty="0" err="1" smtClean="0"/>
              <a:t>point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managen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dby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it’s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user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However</a:t>
            </a:r>
            <a:r>
              <a:rPr lang="sv-SE" baseline="0" dirty="0" smtClean="0"/>
              <a:t>, in </a:t>
            </a:r>
            <a:r>
              <a:rPr lang="sv-SE" baseline="0" dirty="0" err="1" smtClean="0"/>
              <a:t>reality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impossible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because</a:t>
            </a:r>
            <a:r>
              <a:rPr lang="sv-SE" baseline="0" dirty="0" smtClean="0"/>
              <a:t> the Garage is </a:t>
            </a:r>
            <a:r>
              <a:rPr lang="sv-SE" baseline="0" dirty="0" err="1" smtClean="0"/>
              <a:t>financed</a:t>
            </a:r>
            <a:r>
              <a:rPr lang="sv-SE" baseline="0" dirty="0" smtClean="0"/>
              <a:t> by the </a:t>
            </a:r>
            <a:r>
              <a:rPr lang="sv-SE" baseline="0" dirty="0" err="1" smtClean="0"/>
              <a:t>the</a:t>
            </a:r>
            <a:r>
              <a:rPr lang="sv-SE" baseline="0" dirty="0" smtClean="0"/>
              <a:t> City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Malmö. I Sweden,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is a </a:t>
            </a:r>
            <a:r>
              <a:rPr lang="sv-SE" baseline="0" dirty="0" err="1" smtClean="0"/>
              <a:t>law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which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regulate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responsibilities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everything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handle</a:t>
            </a:r>
            <a:r>
              <a:rPr lang="sv-SE" baseline="0" dirty="0" smtClean="0"/>
              <a:t> by the city.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regulations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made</a:t>
            </a:r>
            <a:r>
              <a:rPr lang="sv-SE" baseline="0" dirty="0" smtClean="0"/>
              <a:t> it </a:t>
            </a:r>
            <a:r>
              <a:rPr lang="sv-SE" baseline="0" dirty="0" err="1" smtClean="0"/>
              <a:t>impossible</a:t>
            </a:r>
            <a:r>
              <a:rPr lang="sv-SE" baseline="0" dirty="0" smtClean="0"/>
              <a:t> for the </a:t>
            </a:r>
            <a:r>
              <a:rPr lang="sv-SE" baseline="0" dirty="0" err="1" smtClean="0"/>
              <a:t>users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make </a:t>
            </a:r>
            <a:r>
              <a:rPr lang="sv-SE" baseline="0" dirty="0" err="1" smtClean="0"/>
              <a:t>descisioan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run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meeting </a:t>
            </a:r>
            <a:r>
              <a:rPr lang="sv-SE" baseline="0" dirty="0" err="1" smtClean="0"/>
              <a:t>point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becaues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would</a:t>
            </a:r>
            <a:r>
              <a:rPr lang="sv-SE" baseline="0" dirty="0" smtClean="0"/>
              <a:t> not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economic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responsibilities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r>
              <a:rPr lang="sv-SE" baseline="0" dirty="0" err="1" smtClean="0"/>
              <a:t>This</a:t>
            </a:r>
            <a:r>
              <a:rPr lang="sv-SE" baseline="0" dirty="0" smtClean="0"/>
              <a:t> illustratse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challenges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developing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collaborative</a:t>
            </a:r>
            <a:r>
              <a:rPr lang="sv-SE" baseline="0" dirty="0" smtClean="0"/>
              <a:t> management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BE771-9897-B040-B084-30B76538E7D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02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F5366-83E8-4808-9A90-3411BB9234A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8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F5366-83E8-4808-9A90-3411BB9234A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4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F5366-83E8-4808-9A90-3411BB9234A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5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H - Bil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88" y="576889"/>
            <a:ext cx="3600000" cy="1569660"/>
          </a:xfrm>
        </p:spPr>
        <p:txBody>
          <a:bodyPr>
            <a:sp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4788" y="2306193"/>
            <a:ext cx="3600000" cy="35386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4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3FB0-F72D-4845-8D8F-581B4A651A57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66942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Rubrik, text och 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sv-SE" altLang="sv-SE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C08C94-C6A4-49C3-B9BB-1C41530D1AE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76411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0377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8" name="Bildobjekt 12" descr="slu_logo_hak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0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0772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2785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129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8670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6895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06356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2843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ög Rubrik (endast 1 rad) och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228"/>
            <a:ext cx="8229600" cy="43539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990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H - Sektionslide">
    <p:bg>
      <p:bgPr>
        <a:solidFill>
          <a:srgbClr val="DD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770" y="1075308"/>
            <a:ext cx="6475766" cy="1077218"/>
          </a:xfrm>
        </p:spPr>
        <p:txBody>
          <a:bodyPr wrap="square">
            <a:spAutoFit/>
          </a:bodyPr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770" y="2312635"/>
            <a:ext cx="6475766" cy="400110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22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ög Rubrik (endast 1 rad) och 2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4042792" cy="440914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2"/>
          </p:nvPr>
        </p:nvSpPr>
        <p:spPr>
          <a:xfrm>
            <a:off x="4648200" y="1844824"/>
            <a:ext cx="4042792" cy="44091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865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rtlCol="0">
            <a:normAutofit/>
          </a:bodyPr>
          <a:lstStyle>
            <a:lvl1pPr marL="0" indent="0">
              <a:buNone/>
              <a:defRPr b="0" u="none" baseline="0"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82988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086934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8" name="Bildobjekt 12" descr="slu_logo_hak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0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6621587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162737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860887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524316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589810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06356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922033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ög Rubrik (endast 1 rad) och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228"/>
            <a:ext cx="8229600" cy="43539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049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AH - Sektion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770" y="1075308"/>
            <a:ext cx="6475766" cy="1077218"/>
          </a:xfrm>
        </p:spPr>
        <p:txBody>
          <a:bodyPr wrap="squar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770" y="2312635"/>
            <a:ext cx="6475766" cy="400110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67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ög Rubrik (endast 1 rad) och 2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4042792" cy="440914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2"/>
          </p:nvPr>
        </p:nvSpPr>
        <p:spPr>
          <a:xfrm>
            <a:off x="4648200" y="1844824"/>
            <a:ext cx="4042792" cy="44091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744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418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8" name="Bildobjekt 12" descr="slu_logo_hak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0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0600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235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6870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6259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25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06356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6692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ög Rubrik (endast 1 rad) och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228"/>
            <a:ext cx="8229600" cy="43539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77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ög Rubrik (endast 1 rad) och 2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4042792" cy="440914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2"/>
          </p:nvPr>
        </p:nvSpPr>
        <p:spPr>
          <a:xfrm>
            <a:off x="4648200" y="1844824"/>
            <a:ext cx="4042792" cy="44091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6204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H - Startslide">
    <p:bg>
      <p:bgPr>
        <a:solidFill>
          <a:srgbClr val="DD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709738"/>
            <a:ext cx="22542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68" y="4968015"/>
            <a:ext cx="6480000" cy="1521333"/>
          </a:xfrm>
        </p:spPr>
        <p:txBody>
          <a:bodyPr anchor="t"/>
          <a:lstStyle>
            <a:lvl1pPr algn="ctr">
              <a:defRPr sz="320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67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or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rtlCol="0">
            <a:normAutofit/>
          </a:bodyPr>
          <a:lstStyle>
            <a:lvl1pPr marL="0" indent="0">
              <a:buNone/>
              <a:defRPr b="0" u="none" baseline="0"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321377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9824803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8" name="Bildobjekt 12" descr="slu_logo_hake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0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697707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9285014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2717541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121494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/>
          </p:nvPr>
        </p:nvSpPr>
        <p:spPr>
          <a:xfrm>
            <a:off x="1114394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000000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0394454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739900"/>
            <a:ext cx="9144000" cy="511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144000" cy="1739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sz="1800">
              <a:solidFill>
                <a:prstClr val="white"/>
              </a:solidFill>
            </a:endParaRPr>
          </a:p>
        </p:txBody>
      </p:sp>
      <p:pic>
        <p:nvPicPr>
          <p:cNvPr id="6" name="Bildobjekt 10" descr="slu_logo_hake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8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095729" y="3039392"/>
            <a:ext cx="7673510" cy="147002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1106356" y="4509417"/>
            <a:ext cx="7678959" cy="98861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cap="none" spc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101867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ög Rubrik (endast 1 rad) och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772228"/>
            <a:ext cx="8229600" cy="43539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97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ög Rubrik (endast 1 rad) och 2 innehåll (Sva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 descr="slu_logo_vi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57200" y="969840"/>
            <a:ext cx="8229600" cy="80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44824"/>
            <a:ext cx="4042792" cy="440914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idx="12"/>
          </p:nvPr>
        </p:nvSpPr>
        <p:spPr>
          <a:xfrm>
            <a:off x="4648200" y="1844824"/>
            <a:ext cx="4042792" cy="44091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68688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71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H - Start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249363"/>
            <a:ext cx="257016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768" y="4576129"/>
            <a:ext cx="6480000" cy="1521333"/>
          </a:xfrm>
        </p:spPr>
        <p:txBody>
          <a:bodyPr anchor="t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104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DDC94-F99B-435F-9C73-AAD755D0B19F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ADB7-506D-495A-93AD-1B69DE243E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6695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A4D2-350E-4F12-9934-9EA1DA68164D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E489E-A6E5-46AD-9B0A-FE90C948651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289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147E0-749F-4AF2-844F-829E2ECDF462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B573-2514-4855-A45C-5C5A542869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7081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13FE-2FF4-4D5F-B05B-9C147F2BBAFA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44C3-6316-43B1-9F28-C835D585FCC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072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0DF31-7A03-402F-899C-60F8BC3F0BE9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13207-58F1-4117-ADF9-8495C5C7E13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7466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50DD-B87C-4D71-82EB-EDBC0CC1A471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4BD4-5AA5-4ED3-92A1-8BBF85D6D4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0897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6B649-A481-4D0F-B82E-E75E91C257BC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9C593-DE6C-4E5E-A12C-4E70A9FDFE8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7500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3B929-94F0-49D3-AE74-DBC1D7C59114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48F8-7467-4E61-B6AD-519BEB4091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366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577B2-950A-479A-9051-812B99904F4E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7542-A26B-488B-9DC3-D7C8D776751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3899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00FC3-2A4C-4826-A867-3953AF3427E2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1D1B8-13AD-4DCA-9119-04A6E638D86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435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H  - Vanli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770" y="2387278"/>
            <a:ext cx="6480000" cy="353034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33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CEA9-B660-4DAF-8B02-8CA756F213BD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795A8-2384-40BC-924F-48161008239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5430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7956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741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01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0306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396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6912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6921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703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140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H - Startslide med bild">
    <p:bg>
      <p:bgPr>
        <a:solidFill>
          <a:srgbClr val="DD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021263"/>
            <a:ext cx="112871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37" y="1236819"/>
            <a:ext cx="7696206" cy="601497"/>
          </a:xfrm>
          <a:solidFill>
            <a:schemeClr val="bg1"/>
          </a:solidFill>
        </p:spPr>
        <p:txBody>
          <a:bodyPr wrap="square" lIns="108000" tIns="36000" rIns="108000" bIns="72000" anchor="ctr">
            <a:spAutoFit/>
          </a:bodyPr>
          <a:lstStyle>
            <a:lvl1pPr algn="l"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29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491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501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H - Startslide med bild">
    <p:bg>
      <p:bgPr>
        <a:solidFill>
          <a:srgbClr val="DD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3937" y="1236819"/>
            <a:ext cx="7696206" cy="601497"/>
          </a:xfrm>
          <a:solidFill>
            <a:schemeClr val="bg1"/>
          </a:solidFill>
        </p:spPr>
        <p:txBody>
          <a:bodyPr wrap="square" lIns="108000" tIns="36000" rIns="108000" bIns="72000" anchor="ctr" anchorCtr="0">
            <a:spAutoFit/>
          </a:bodyPr>
          <a:lstStyle>
            <a:lvl1pPr algn="l">
              <a:defRPr sz="320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00" y="5021819"/>
            <a:ext cx="1128648" cy="13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4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H - Startslide med bild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087938"/>
            <a:ext cx="1128712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37" y="1236819"/>
            <a:ext cx="7696206" cy="601497"/>
          </a:xfrm>
          <a:solidFill>
            <a:schemeClr val="bg1"/>
          </a:solidFill>
        </p:spPr>
        <p:txBody>
          <a:bodyPr wrap="square" lIns="108000" tIns="36000" rIns="108000" bIns="72000" anchor="ctr">
            <a:spAutoFit/>
          </a:bodyPr>
          <a:lstStyle>
            <a:lvl1pPr algn="l"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5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DE3863-F2B0-43DB-80F2-6E82210E86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5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1913" y="1004888"/>
            <a:ext cx="64801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1913" y="2414588"/>
            <a:ext cx="648017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 smtClean="0"/>
              <a:t>Click to edit Master text styles</a:t>
            </a:r>
          </a:p>
          <a:p>
            <a:pPr lvl="1"/>
            <a:r>
              <a:rPr lang="en-US" altLang="sv-SE" smtClean="0"/>
              <a:t>Second level</a:t>
            </a:r>
          </a:p>
          <a:p>
            <a:pPr lvl="2"/>
            <a:r>
              <a:rPr lang="en-US" altLang="sv-SE" smtClean="0"/>
              <a:t>Third level</a:t>
            </a:r>
          </a:p>
          <a:p>
            <a:pPr lvl="3"/>
            <a:r>
              <a:rPr lang="en-US" altLang="sv-SE" smtClean="0"/>
              <a:t>Fourth level</a:t>
            </a:r>
          </a:p>
          <a:p>
            <a:pPr lvl="4"/>
            <a:r>
              <a:rPr lang="en-US" altLang="sv-SE" smtClean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3963"/>
            <a:ext cx="9144000" cy="554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9" name="Picture 7"/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6432550"/>
            <a:ext cx="1854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50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  <p:sldLayoutId id="2147483925" r:id="rId23"/>
    <p:sldLayoutId id="2147483926" r:id="rId24"/>
    <p:sldLayoutId id="2147483927" r:id="rId25"/>
    <p:sldLayoutId id="2147483928" r:id="rId26"/>
    <p:sldLayoutId id="2147483929" r:id="rId27"/>
    <p:sldLayoutId id="2147483930" r:id="rId28"/>
    <p:sldLayoutId id="2147483931" r:id="rId29"/>
    <p:sldLayoutId id="2147483932" r:id="rId30"/>
    <p:sldLayoutId id="2147483933" r:id="rId31"/>
    <p:sldLayoutId id="2147483934" r:id="rId32"/>
    <p:sldLayoutId id="2147483935" r:id="rId33"/>
    <p:sldLayoutId id="2147483936" r:id="rId34"/>
    <p:sldLayoutId id="2147483937" r:id="rId35"/>
    <p:sldLayoutId id="2147483938" r:id="rId36"/>
    <p:sldLayoutId id="2147483939" r:id="rId37"/>
    <p:sldLayoutId id="2147483940" r:id="rId38"/>
    <p:sldLayoutId id="2147483941" r:id="rId39"/>
    <p:sldLayoutId id="2147483942" r:id="rId40"/>
    <p:sldLayoutId id="2147483943" r:id="rId41"/>
    <p:sldLayoutId id="2147483944" r:id="rId42"/>
    <p:sldLayoutId id="2147483945" r:id="rId43"/>
    <p:sldLayoutId id="2147483946" r:id="rId44"/>
    <p:sldLayoutId id="2147483947" r:id="rId45"/>
    <p:sldLayoutId id="2147483948" r:id="rId46"/>
    <p:sldLayoutId id="2147483949" r:id="rId47"/>
    <p:sldLayoutId id="2147483950" r:id="rId48"/>
    <p:sldLayoutId id="2147483951" r:id="rId49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</a:t>
            </a:r>
          </a:p>
        </p:txBody>
      </p:sp>
      <p:sp>
        <p:nvSpPr>
          <p:cNvPr id="2051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smtClean="0"/>
              <a:t>Klicka här för att ändra format på bakgrundstexten</a:t>
            </a:r>
          </a:p>
          <a:p>
            <a:pPr lvl="1"/>
            <a:r>
              <a:rPr lang="sv-SE" altLang="sv-SE" smtClean="0"/>
              <a:t>Nivå två</a:t>
            </a:r>
          </a:p>
          <a:p>
            <a:pPr lvl="2"/>
            <a:r>
              <a:rPr lang="sv-SE" altLang="sv-SE" smtClean="0"/>
              <a:t>Nivå tre</a:t>
            </a:r>
          </a:p>
          <a:p>
            <a:pPr lvl="3"/>
            <a:r>
              <a:rPr lang="sv-SE" altLang="sv-SE" smtClean="0"/>
              <a:t>Nivå fyra</a:t>
            </a:r>
          </a:p>
          <a:p>
            <a:pPr lvl="4"/>
            <a:r>
              <a:rPr lang="sv-SE" alt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9A74FD-7EDC-45AB-91DC-1D1485A097F5}" type="datetimeFigureOut">
              <a:rPr lang="sv-SE"/>
              <a:pPr>
                <a:defRPr/>
              </a:pPr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27068D-68A3-43B3-96AC-FA85ABFD3E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39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BD319-C441-4740-BDB2-35E25C52CCE7}" type="datetimeFigureOut">
              <a:rPr lang="sv-SE" smtClean="0"/>
              <a:t>2017-09-26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636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268760"/>
            <a:ext cx="4248472" cy="1001607"/>
          </a:xfrm>
        </p:spPr>
        <p:txBody>
          <a:bodyPr wrap="square">
            <a:spAutoFit/>
          </a:bodyPr>
          <a:lstStyle/>
          <a:p>
            <a:pPr algn="ctr"/>
            <a:r>
              <a:rPr lang="en-US" sz="2900" b="1" dirty="0" err="1"/>
              <a:t>K</a:t>
            </a:r>
            <a:r>
              <a:rPr lang="en-US" sz="2900" b="1" dirty="0" err="1" smtClean="0"/>
              <a:t>unskapsteoretiska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perspektiv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på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samverkan</a:t>
            </a:r>
            <a:endParaRPr lang="en-US" sz="2000" b="1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19672" y="3126740"/>
            <a:ext cx="3816424" cy="18941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36000" rIns="108000" bIns="7200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dirty="0" smtClean="0"/>
              <a:t>Magnus Johansson</a:t>
            </a:r>
          </a:p>
          <a:p>
            <a:pPr algn="ctr"/>
            <a:r>
              <a:rPr lang="en-US" sz="2900" b="1" i="1" dirty="0" smtClean="0"/>
              <a:t>Urbana studier</a:t>
            </a:r>
          </a:p>
          <a:p>
            <a:pPr algn="ctr"/>
            <a:r>
              <a:rPr lang="en-US" sz="2900" i="1" dirty="0" err="1" smtClean="0"/>
              <a:t>Lektor</a:t>
            </a:r>
            <a:r>
              <a:rPr lang="en-US" sz="2900" i="1" dirty="0" smtClean="0"/>
              <a:t> </a:t>
            </a:r>
            <a:r>
              <a:rPr lang="en-US" sz="2900" i="1" dirty="0" err="1" smtClean="0"/>
              <a:t>i</a:t>
            </a:r>
            <a:r>
              <a:rPr lang="en-US" sz="2900" i="1" dirty="0" smtClean="0"/>
              <a:t> </a:t>
            </a:r>
            <a:r>
              <a:rPr lang="en-US" sz="2900" i="1" dirty="0" err="1" smtClean="0"/>
              <a:t>miljövetenskap</a:t>
            </a:r>
            <a:endParaRPr lang="en-US" sz="2900" i="1" dirty="0" smtClean="0"/>
          </a:p>
          <a:p>
            <a:pPr algn="ctr"/>
            <a:r>
              <a:rPr lang="en-US" sz="2900" i="1" dirty="0" smtClean="0"/>
              <a:t>Fil. Dr. </a:t>
            </a:r>
            <a:r>
              <a:rPr lang="en-US" sz="2900" i="1" dirty="0" err="1" smtClean="0"/>
              <a:t>i</a:t>
            </a:r>
            <a:r>
              <a:rPr lang="en-US" sz="2900" i="1" dirty="0" smtClean="0"/>
              <a:t> </a:t>
            </a:r>
            <a:r>
              <a:rPr lang="en-US" sz="2900" i="1" dirty="0" err="1" smtClean="0"/>
              <a:t>pedagogik</a:t>
            </a:r>
            <a:endParaRPr lang="en-US" sz="2900" i="1" dirty="0" smtClean="0"/>
          </a:p>
        </p:txBody>
      </p:sp>
    </p:spTree>
    <p:extLst>
      <p:ext uri="{BB962C8B-B14F-4D97-AF65-F5344CB8AC3E}">
        <p14:creationId xmlns:p14="http://schemas.microsoft.com/office/powerpoint/2010/main" val="41222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0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4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1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268538" y="1557338"/>
            <a:ext cx="2447925" cy="17272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2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700338" y="1557338"/>
            <a:ext cx="2447925" cy="17272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-109538" y="-11113"/>
            <a:ext cx="2808288" cy="69564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-14288" y="3279775"/>
            <a:ext cx="9434513" cy="38258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9351963" cy="15573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 flipH="1">
            <a:off x="5148263" y="22002"/>
            <a:ext cx="4183062" cy="695801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361950"/>
            <a:ext cx="7886700" cy="8318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300" b="1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Naming</a:t>
            </a:r>
            <a:r>
              <a:rPr kumimoji="0" lang="sv-SE" sz="33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and framing</a:t>
            </a:r>
            <a:r>
              <a:rPr kumimoji="0" lang="sv-SE" sz="3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sv-SE" sz="3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2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(Donald Schön, 1983)</a:t>
            </a:r>
            <a:endParaRPr kumimoji="0" lang="sv-SE" sz="2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19311" y="3748869"/>
            <a:ext cx="5140822" cy="251621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professinella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lärandet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är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situerat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knuten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till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praktik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arbetsplats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="1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Forskninskunskap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är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också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(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delvis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)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situerad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–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knutna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til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specifika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sammanhang</a:t>
            </a:r>
            <a:endParaRPr lang="en-US" sz="2000" b="1" dirty="0" smtClean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="1" dirty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Vissa</a:t>
            </a:r>
            <a:r>
              <a:rPr lang="en-US" sz="20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delar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av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pusslet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upplevs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som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mer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relevant –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andra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delar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ignoreras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eller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ses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som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irrelevanta</a:t>
            </a:r>
            <a:endParaRPr lang="en-US" sz="2000" b="1" dirty="0" smtClean="0">
              <a:solidFill>
                <a:sysClr val="windowText" lastClr="000000"/>
              </a:solidFill>
              <a:latin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9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7504" y="3717032"/>
            <a:ext cx="6337880" cy="2232248"/>
          </a:xfrm>
        </p:spPr>
        <p:txBody>
          <a:bodyPr>
            <a:normAutofit/>
          </a:bodyPr>
          <a:lstStyle/>
          <a:p>
            <a:r>
              <a:rPr lang="sv-SE" sz="2200" b="1" i="1" dirty="0" smtClean="0"/>
              <a:t/>
            </a:r>
            <a:br>
              <a:rPr lang="sv-SE" sz="2200" b="1" i="1" dirty="0" smtClean="0"/>
            </a:br>
            <a:r>
              <a:rPr lang="sv-SE" sz="2200" b="1" i="1" dirty="0" smtClean="0"/>
              <a:t>”</a:t>
            </a:r>
            <a:r>
              <a:rPr lang="sv-SE" sz="1800" b="0" dirty="0" smtClean="0"/>
              <a:t>utveckla former </a:t>
            </a:r>
            <a:r>
              <a:rPr lang="sv-SE" sz="1800" b="0" dirty="0"/>
              <a:t>för att få ett bättre samarbete och gemensamt utbyte </a:t>
            </a:r>
            <a:r>
              <a:rPr lang="sv-SE" sz="1800" b="0" dirty="0" smtClean="0"/>
              <a:t>mellan forskningen </a:t>
            </a:r>
            <a:r>
              <a:rPr lang="sv-SE" sz="1800" b="0" dirty="0"/>
              <a:t>inom universitet och högskolor och alla de </a:t>
            </a:r>
            <a:r>
              <a:rPr lang="sv-SE" sz="1800" b="0" dirty="0" smtClean="0"/>
              <a:t>inom kommunerna som arbetar med hållbart samhällsbyggande.”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60754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EE5C1FBB-A274-4CA1-8716-A434BBE6636C" descr="EE5C1FBB-A274-4CA1-8716-A434BBE6636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9144000" cy="70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471736" y="381000"/>
            <a:ext cx="8352928" cy="5897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v-SE" sz="2500" dirty="0" smtClean="0"/>
              <a:t>Stigberoende – Man upprepar lösningar som fungerar</a:t>
            </a:r>
            <a:endParaRPr lang="sv-SE" sz="2500" dirty="0"/>
          </a:p>
        </p:txBody>
      </p:sp>
    </p:spTree>
    <p:extLst>
      <p:ext uri="{BB962C8B-B14F-4D97-AF65-F5344CB8AC3E}">
        <p14:creationId xmlns:p14="http://schemas.microsoft.com/office/powerpoint/2010/main" val="755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-107950" y="68263"/>
            <a:ext cx="1655763" cy="3068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276600" y="4683124"/>
            <a:ext cx="2519363" cy="8032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123825" y="22351"/>
            <a:ext cx="4787900" cy="126841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010025" y="-182563"/>
            <a:ext cx="777875" cy="28352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-52388" y="2584450"/>
            <a:ext cx="6297613" cy="5111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7250113" y="49213"/>
            <a:ext cx="612775" cy="46037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700338" y="3068638"/>
            <a:ext cx="668337" cy="35083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435600" y="3068638"/>
            <a:ext cx="801688" cy="2417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-107950" y="3068638"/>
            <a:ext cx="1008063" cy="2090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7851775" y="0"/>
            <a:ext cx="1400175" cy="33305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-52388" y="6134100"/>
            <a:ext cx="9432926" cy="94138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22225" y="4652963"/>
            <a:ext cx="3181350" cy="50641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6245224" y="4546600"/>
            <a:ext cx="1617663" cy="1762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/>
        </p:nvSpPr>
        <p:spPr>
          <a:xfrm flipH="1">
            <a:off x="5795963" y="2584450"/>
            <a:ext cx="1592262" cy="2730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 flipH="1">
            <a:off x="8893175" y="2924175"/>
            <a:ext cx="719138" cy="35369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4800600" y="-182563"/>
            <a:ext cx="3062288" cy="87471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4800600" y="2117725"/>
            <a:ext cx="3784600" cy="5111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65794" y="363588"/>
            <a:ext cx="4560193" cy="107865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ktangel 13"/>
          <p:cNvSpPr/>
          <p:nvPr/>
        </p:nvSpPr>
        <p:spPr>
          <a:xfrm>
            <a:off x="-123825" y="4763293"/>
            <a:ext cx="396875" cy="145557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ktangel 13"/>
          <p:cNvSpPr/>
          <p:nvPr/>
        </p:nvSpPr>
        <p:spPr>
          <a:xfrm>
            <a:off x="2270125" y="4890135"/>
            <a:ext cx="1739900" cy="1328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ktangel 13"/>
          <p:cNvSpPr/>
          <p:nvPr/>
        </p:nvSpPr>
        <p:spPr>
          <a:xfrm>
            <a:off x="-123825" y="4763293"/>
            <a:ext cx="447353" cy="1328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99516" y="341788"/>
            <a:ext cx="4904532" cy="91932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mångfald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uppfattningar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(“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pussel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”)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är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situerad</a:t>
            </a:r>
            <a:r>
              <a:rPr lang="en-US" sz="20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–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mängd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olika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Calibri"/>
              </a:rPr>
              <a:t>stigar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…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-107950" y="68263"/>
            <a:ext cx="1655763" cy="3068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276600" y="4683124"/>
            <a:ext cx="2519363" cy="8032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123825" y="22351"/>
            <a:ext cx="4787900" cy="126841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010025" y="-182563"/>
            <a:ext cx="777875" cy="283527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-52388" y="2584450"/>
            <a:ext cx="6297613" cy="5111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7250113" y="49213"/>
            <a:ext cx="612775" cy="46037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700338" y="4480719"/>
            <a:ext cx="668337" cy="209629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435600" y="3068638"/>
            <a:ext cx="801688" cy="24177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-107950" y="3068638"/>
            <a:ext cx="1008063" cy="2090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7851775" y="0"/>
            <a:ext cx="1400175" cy="33305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-52388" y="6134100"/>
            <a:ext cx="9432926" cy="94138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22225" y="4652963"/>
            <a:ext cx="3181350" cy="50641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6245224" y="4546600"/>
            <a:ext cx="1617663" cy="1762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/>
        </p:nvSpPr>
        <p:spPr>
          <a:xfrm flipH="1">
            <a:off x="5795963" y="2584450"/>
            <a:ext cx="1592262" cy="2730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/>
        </p:nvSpPr>
        <p:spPr>
          <a:xfrm flipH="1">
            <a:off x="8893175" y="2924175"/>
            <a:ext cx="719138" cy="35369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4800600" y="-182563"/>
            <a:ext cx="3062288" cy="87471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4800600" y="2117725"/>
            <a:ext cx="3784600" cy="5111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65794" y="363588"/>
            <a:ext cx="4560193" cy="107865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ktangel 13"/>
          <p:cNvSpPr/>
          <p:nvPr/>
        </p:nvSpPr>
        <p:spPr>
          <a:xfrm>
            <a:off x="-123825" y="4763293"/>
            <a:ext cx="396875" cy="145557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ktangel 13"/>
          <p:cNvSpPr/>
          <p:nvPr/>
        </p:nvSpPr>
        <p:spPr>
          <a:xfrm>
            <a:off x="2270125" y="4890135"/>
            <a:ext cx="1739900" cy="1328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ktangel 13"/>
          <p:cNvSpPr/>
          <p:nvPr/>
        </p:nvSpPr>
        <p:spPr>
          <a:xfrm>
            <a:off x="-123825" y="4763293"/>
            <a:ext cx="447353" cy="13287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ktangel 8"/>
          <p:cNvSpPr/>
          <p:nvPr/>
        </p:nvSpPr>
        <p:spPr>
          <a:xfrm>
            <a:off x="2723218" y="2579056"/>
            <a:ext cx="668337" cy="77469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7492">
            <a:off x="2306895" y="3057718"/>
            <a:ext cx="1494896" cy="1871230"/>
          </a:xfrm>
          <a:prstGeom prst="rect">
            <a:avLst/>
          </a:prstGeom>
          <a:ln>
            <a:noFill/>
          </a:ln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99516" y="341788"/>
            <a:ext cx="2262062" cy="85756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Gränsobjekt</a:t>
            </a:r>
            <a:r>
              <a:rPr lang="en-US" sz="2000" b="1" dirty="0" smtClean="0">
                <a:solidFill>
                  <a:sysClr val="windowText" lastClr="000000"/>
                </a:solidFill>
                <a:latin typeface="Calibri"/>
              </a:rPr>
              <a:t>” – Boundary object</a:t>
            </a:r>
            <a:endParaRPr kumimoji="0" lang="en-US" sz="2000" b="1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61377" y="1063898"/>
            <a:ext cx="1768785" cy="2163967"/>
          </a:xfrm>
          <a:prstGeom prst="straightConnector1">
            <a:avLst/>
          </a:prstGeom>
          <a:ln w="244475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480175" cy="591096"/>
          </a:xfrm>
        </p:spPr>
        <p:txBody>
          <a:bodyPr>
            <a:normAutofit/>
          </a:bodyPr>
          <a:lstStyle/>
          <a:p>
            <a:pPr algn="ctr"/>
            <a:r>
              <a:rPr lang="sv-SE" dirty="0" smtClean="0"/>
              <a:t>Gränsobjekt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55" y="908720"/>
            <a:ext cx="8352928" cy="5112568"/>
          </a:xfrm>
        </p:spPr>
        <p:txBody>
          <a:bodyPr/>
          <a:lstStyle/>
          <a:p>
            <a:r>
              <a:rPr lang="sv-SE" dirty="0" smtClean="0"/>
              <a:t>Ursprung i designforskning och i forskning om lärande</a:t>
            </a:r>
          </a:p>
          <a:p>
            <a:endParaRPr lang="sv-SE" dirty="0"/>
          </a:p>
          <a:p>
            <a:pPr lvl="0"/>
            <a:r>
              <a:rPr lang="sv-SE" dirty="0" smtClean="0"/>
              <a:t>Objekt som rymmer flera betydelser, t ex modeller, skisser eller föremål. </a:t>
            </a:r>
            <a:r>
              <a:rPr lang="sv-SE" dirty="0">
                <a:solidFill>
                  <a:prstClr val="black"/>
                </a:solidFill>
              </a:rPr>
              <a:t>Kan rymma flera tolkningar och vara något som förenar olika perspektiv – ett gemensamt </a:t>
            </a:r>
            <a:r>
              <a:rPr lang="sv-SE" dirty="0" smtClean="0">
                <a:solidFill>
                  <a:prstClr val="black"/>
                </a:solidFill>
              </a:rPr>
              <a:t>pussel</a:t>
            </a: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Kan också vara koncept, t ex ”Hållbar utveckling”</a:t>
            </a:r>
          </a:p>
          <a:p>
            <a:endParaRPr lang="sv-SE" dirty="0"/>
          </a:p>
          <a:p>
            <a:r>
              <a:rPr lang="sv-SE" dirty="0" smtClean="0"/>
              <a:t>På vilket sätt kan </a:t>
            </a:r>
            <a:r>
              <a:rPr lang="sv-SE" dirty="0"/>
              <a:t>olika </a:t>
            </a:r>
            <a:r>
              <a:rPr lang="sv-SE" dirty="0" smtClean="0"/>
              <a:t>gränsobjekt bidra till ”ett </a:t>
            </a:r>
            <a:r>
              <a:rPr lang="sv-SE" dirty="0"/>
              <a:t>bättre samarbete och gemensamt utbyte </a:t>
            </a:r>
            <a:r>
              <a:rPr lang="sv-SE" dirty="0" smtClean="0"/>
              <a:t>mellan forskningen </a:t>
            </a:r>
            <a:r>
              <a:rPr lang="sv-SE" dirty="0"/>
              <a:t>inom universitet och högskolor och alla de inom kommunerna som arbetar med hållbart </a:t>
            </a:r>
            <a:r>
              <a:rPr lang="sv-SE" dirty="0" smtClean="0"/>
              <a:t>samhällsbyggande”?</a:t>
            </a:r>
          </a:p>
          <a:p>
            <a:endParaRPr lang="sv-SE" dirty="0"/>
          </a:p>
          <a:p>
            <a:r>
              <a:rPr lang="sv-SE" dirty="0" smtClean="0"/>
              <a:t>Tanke: </a:t>
            </a:r>
            <a:r>
              <a:rPr lang="sv-SE" dirty="0" err="1" smtClean="0"/>
              <a:t>Lic</a:t>
            </a:r>
            <a:r>
              <a:rPr lang="sv-SE" dirty="0" smtClean="0"/>
              <a:t>-</a:t>
            </a:r>
            <a:r>
              <a:rPr lang="sv-SE" dirty="0" smtClean="0"/>
              <a:t>projekten </a:t>
            </a:r>
            <a:r>
              <a:rPr lang="sv-SE" dirty="0" smtClean="0"/>
              <a:t>som gränsobjekt? </a:t>
            </a:r>
            <a:r>
              <a:rPr lang="sv-SE" dirty="0" smtClean="0"/>
              <a:t>NärKomm </a:t>
            </a:r>
            <a:r>
              <a:rPr lang="sv-SE" dirty="0" smtClean="0"/>
              <a:t>som gränsobjekt? Andra tänkbara gränsobjekt?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953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3"/>
          <p:cNvSpPr txBox="1">
            <a:spLocks/>
          </p:cNvSpPr>
          <p:nvPr/>
        </p:nvSpPr>
        <p:spPr>
          <a:xfrm>
            <a:off x="3948732" y="408890"/>
            <a:ext cx="3672408" cy="1416978"/>
          </a:xfrm>
          <a:prstGeom prst="roundRect">
            <a:avLst/>
          </a:prstGeom>
          <a:solidFill>
            <a:srgbClr val="4F81BD">
              <a:lumMod val="40000"/>
              <a:lumOff val="60000"/>
            </a:srgb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Institutionalisering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tshållare för innehåll 3"/>
          <p:cNvSpPr txBox="1">
            <a:spLocks/>
          </p:cNvSpPr>
          <p:nvPr/>
        </p:nvSpPr>
        <p:spPr>
          <a:xfrm>
            <a:off x="743452" y="2484418"/>
            <a:ext cx="3672408" cy="14401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Grupp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Tolka och integrera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innehåll 3"/>
          <p:cNvSpPr txBox="1">
            <a:spLocks/>
          </p:cNvSpPr>
          <p:nvPr/>
        </p:nvSpPr>
        <p:spPr>
          <a:xfrm>
            <a:off x="3978366" y="4714387"/>
            <a:ext cx="3672408" cy="14401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Intuitivt lärande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vängd 9"/>
          <p:cNvSpPr/>
          <p:nvPr/>
        </p:nvSpPr>
        <p:spPr>
          <a:xfrm>
            <a:off x="2725460" y="908720"/>
            <a:ext cx="1188854" cy="1568759"/>
          </a:xfrm>
          <a:prstGeom prst="bentArrow">
            <a:avLst>
              <a:gd name="adj1" fmla="val 19438"/>
              <a:gd name="adj2" fmla="val 26712"/>
              <a:gd name="adj3" fmla="val 36177"/>
              <a:gd name="adj4" fmla="val 31156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vängd 11"/>
          <p:cNvSpPr/>
          <p:nvPr/>
        </p:nvSpPr>
        <p:spPr>
          <a:xfrm flipH="1">
            <a:off x="4440509" y="3077896"/>
            <a:ext cx="1200940" cy="1646378"/>
          </a:xfrm>
          <a:prstGeom prst="bentArrow">
            <a:avLst>
              <a:gd name="adj1" fmla="val 17002"/>
              <a:gd name="adj2" fmla="val 24351"/>
              <a:gd name="adj3" fmla="val 35385"/>
              <a:gd name="adj4" fmla="val 36932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Platshållare för innehåll 3"/>
          <p:cNvSpPr txBox="1">
            <a:spLocks/>
          </p:cNvSpPr>
          <p:nvPr/>
        </p:nvSpPr>
        <p:spPr>
          <a:xfrm>
            <a:off x="2590060" y="5693516"/>
            <a:ext cx="2101306" cy="75682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 plötsligt förstå något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Platshållare för innehåll 3"/>
          <p:cNvSpPr txBox="1">
            <a:spLocks/>
          </p:cNvSpPr>
          <p:nvPr/>
        </p:nvSpPr>
        <p:spPr>
          <a:xfrm>
            <a:off x="6550536" y="4257630"/>
            <a:ext cx="1990483" cy="74816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 göra och pröva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Platshållare för innehåll 3"/>
          <p:cNvSpPr txBox="1">
            <a:spLocks/>
          </p:cNvSpPr>
          <p:nvPr/>
        </p:nvSpPr>
        <p:spPr>
          <a:xfrm>
            <a:off x="94511" y="3783476"/>
            <a:ext cx="2123728" cy="715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Delad förståelse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Platshållare för innehåll 3"/>
          <p:cNvSpPr txBox="1">
            <a:spLocks/>
          </p:cNvSpPr>
          <p:nvPr/>
        </p:nvSpPr>
        <p:spPr>
          <a:xfrm>
            <a:off x="132058" y="1851464"/>
            <a:ext cx="2351710" cy="85077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Anpassning till gruppnormer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Platshållare för innehåll 3"/>
          <p:cNvSpPr txBox="1">
            <a:spLocks/>
          </p:cNvSpPr>
          <p:nvPr/>
        </p:nvSpPr>
        <p:spPr>
          <a:xfrm>
            <a:off x="2579656" y="3783477"/>
            <a:ext cx="1944353" cy="71563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Dialog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latshållare för innehåll 3"/>
          <p:cNvSpPr txBox="1">
            <a:spLocks/>
          </p:cNvSpPr>
          <p:nvPr/>
        </p:nvSpPr>
        <p:spPr>
          <a:xfrm>
            <a:off x="3383939" y="91158"/>
            <a:ext cx="2257511" cy="674184"/>
          </a:xfrm>
          <a:prstGeom prst="roundRect">
            <a:avLst>
              <a:gd name="adj" fmla="val 50000"/>
            </a:avLst>
          </a:prstGeom>
          <a:solidFill>
            <a:srgbClr val="4F81B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Rutiner och strukturer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Platshållare för innehåll 3"/>
          <p:cNvSpPr txBox="1">
            <a:spLocks/>
          </p:cNvSpPr>
          <p:nvPr/>
        </p:nvSpPr>
        <p:spPr>
          <a:xfrm>
            <a:off x="6905861" y="91158"/>
            <a:ext cx="2172711" cy="817562"/>
          </a:xfrm>
          <a:prstGeom prst="roundRect">
            <a:avLst>
              <a:gd name="adj" fmla="val 50000"/>
            </a:avLst>
          </a:prstGeom>
          <a:solidFill>
            <a:srgbClr val="4F81B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Regler och procedurer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Svängd 25"/>
          <p:cNvSpPr/>
          <p:nvPr/>
        </p:nvSpPr>
        <p:spPr>
          <a:xfrm rot="10800000">
            <a:off x="4440509" y="1880181"/>
            <a:ext cx="1832972" cy="1250790"/>
          </a:xfrm>
          <a:prstGeom prst="bentArrow">
            <a:avLst>
              <a:gd name="adj1" fmla="val 19138"/>
              <a:gd name="adj2" fmla="val 17643"/>
              <a:gd name="adj3" fmla="val 20586"/>
              <a:gd name="adj4" fmla="val 48164"/>
            </a:avLst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Höger 26"/>
          <p:cNvSpPr/>
          <p:nvPr/>
        </p:nvSpPr>
        <p:spPr>
          <a:xfrm rot="5400000">
            <a:off x="5017780" y="3300849"/>
            <a:ext cx="2292275" cy="41229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Platshållare för innehåll 3"/>
          <p:cNvSpPr txBox="1">
            <a:spLocks/>
          </p:cNvSpPr>
          <p:nvPr/>
        </p:nvSpPr>
        <p:spPr>
          <a:xfrm>
            <a:off x="4815331" y="6019490"/>
            <a:ext cx="2135866" cy="59181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Reflektioner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Platshållare för innehåll 3"/>
          <p:cNvSpPr txBox="1">
            <a:spLocks/>
          </p:cNvSpPr>
          <p:nvPr/>
        </p:nvSpPr>
        <p:spPr>
          <a:xfrm>
            <a:off x="6298552" y="1626294"/>
            <a:ext cx="2780020" cy="1136864"/>
          </a:xfrm>
          <a:prstGeom prst="roundRect">
            <a:avLst>
              <a:gd name="adj" fmla="val 50000"/>
            </a:avLst>
          </a:prstGeom>
          <a:solidFill>
            <a:srgbClr val="4F81B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Utveckla organisatoriska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ormer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Platshållare för innehåll 3"/>
          <p:cNvSpPr txBox="1">
            <a:spLocks/>
          </p:cNvSpPr>
          <p:nvPr/>
        </p:nvSpPr>
        <p:spPr>
          <a:xfrm>
            <a:off x="6905861" y="5229200"/>
            <a:ext cx="2208592" cy="103055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 lära sig fakta och teorier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90679" y="370111"/>
            <a:ext cx="2913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sv-S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lika nivåer av lärande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" name="Platshållare för innehåll 3"/>
          <p:cNvSpPr txBox="1">
            <a:spLocks/>
          </p:cNvSpPr>
          <p:nvPr/>
        </p:nvSpPr>
        <p:spPr>
          <a:xfrm>
            <a:off x="1908109" y="4724274"/>
            <a:ext cx="2752208" cy="85347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 utveckla personliga normer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1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412776"/>
            <a:ext cx="3744415" cy="1032384"/>
          </a:xfr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/>
              <a:t>Tack</a:t>
            </a:r>
            <a:endParaRPr lang="en-US" sz="6000" b="1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9592" y="4365104"/>
            <a:ext cx="4680520" cy="10016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08000" tIns="36000" rIns="108000" bIns="7200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agnus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.johansson@mah.se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040 – 665 71 75</a:t>
            </a:r>
          </a:p>
        </p:txBody>
      </p:sp>
    </p:spTree>
    <p:extLst>
      <p:ext uri="{BB962C8B-B14F-4D97-AF65-F5344CB8AC3E}">
        <p14:creationId xmlns:p14="http://schemas.microsoft.com/office/powerpoint/2010/main" val="21058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3"/>
          <p:cNvSpPr txBox="1">
            <a:spLocks/>
          </p:cNvSpPr>
          <p:nvPr/>
        </p:nvSpPr>
        <p:spPr>
          <a:xfrm>
            <a:off x="190992" y="1772816"/>
            <a:ext cx="2771800" cy="18938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forskare som studerar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innehåll 3"/>
          <p:cNvSpPr txBox="1">
            <a:spLocks/>
          </p:cNvSpPr>
          <p:nvPr/>
        </p:nvSpPr>
        <p:spPr>
          <a:xfrm>
            <a:off x="6057780" y="1268760"/>
            <a:ext cx="295232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stadsutvecklare, planerare </a:t>
            </a:r>
            <a:r>
              <a:rPr kumimoji="0" lang="sv-S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mfl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som arbetar med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03848" y="1988840"/>
            <a:ext cx="2760310" cy="0"/>
          </a:xfrm>
          <a:prstGeom prst="straightConnector1">
            <a:avLst/>
          </a:prstGeom>
          <a:ln w="244475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1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3"/>
          <p:cNvSpPr txBox="1">
            <a:spLocks/>
          </p:cNvSpPr>
          <p:nvPr/>
        </p:nvSpPr>
        <p:spPr>
          <a:xfrm>
            <a:off x="190992" y="1772816"/>
            <a:ext cx="2771800" cy="18938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forskare som studerar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innehåll 3"/>
          <p:cNvSpPr txBox="1">
            <a:spLocks/>
          </p:cNvSpPr>
          <p:nvPr/>
        </p:nvSpPr>
        <p:spPr>
          <a:xfrm>
            <a:off x="6057780" y="1268760"/>
            <a:ext cx="295232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stadsutvecklare, planerare </a:t>
            </a:r>
            <a:r>
              <a:rPr kumimoji="0" lang="sv-S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mfl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som arbetar med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03848" y="1988840"/>
            <a:ext cx="2760310" cy="0"/>
          </a:xfrm>
          <a:prstGeom prst="straightConnector1">
            <a:avLst/>
          </a:prstGeom>
          <a:ln w="244475">
            <a:prstDash val="sysDot"/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3"/>
          <p:cNvSpPr txBox="1">
            <a:spLocks/>
          </p:cNvSpPr>
          <p:nvPr/>
        </p:nvSpPr>
        <p:spPr>
          <a:xfrm>
            <a:off x="190992" y="1772816"/>
            <a:ext cx="2771800" cy="18938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forskare som studerar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innehåll 3"/>
          <p:cNvSpPr txBox="1">
            <a:spLocks/>
          </p:cNvSpPr>
          <p:nvPr/>
        </p:nvSpPr>
        <p:spPr>
          <a:xfrm>
            <a:off x="6057780" y="1268760"/>
            <a:ext cx="295232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stadsutvecklare, planerare </a:t>
            </a:r>
            <a:r>
              <a:rPr kumimoji="0" lang="sv-S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mfl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som arbetar med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03848" y="1988840"/>
            <a:ext cx="2760310" cy="0"/>
          </a:xfrm>
          <a:prstGeom prst="straightConnector1">
            <a:avLst/>
          </a:prstGeom>
          <a:ln w="244475">
            <a:prstDash val="sysDot"/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082707" y="3068960"/>
            <a:ext cx="2881451" cy="0"/>
          </a:xfrm>
          <a:prstGeom prst="straightConnector1">
            <a:avLst/>
          </a:prstGeom>
          <a:ln w="244475">
            <a:prstDash val="sysDot"/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00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3"/>
          <p:cNvSpPr txBox="1">
            <a:spLocks/>
          </p:cNvSpPr>
          <p:nvPr/>
        </p:nvSpPr>
        <p:spPr>
          <a:xfrm>
            <a:off x="190992" y="1772816"/>
            <a:ext cx="2771800" cy="18938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forskare som studerar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innehåll 3"/>
          <p:cNvSpPr txBox="1">
            <a:spLocks/>
          </p:cNvSpPr>
          <p:nvPr/>
        </p:nvSpPr>
        <p:spPr>
          <a:xfrm>
            <a:off x="6057780" y="1268760"/>
            <a:ext cx="2952328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Professionella stadsutvecklare, planerare </a:t>
            </a:r>
            <a:r>
              <a:rPr kumimoji="0" lang="sv-S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mfl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som arbetar med hållbar stadsutveckling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082707" y="3068960"/>
            <a:ext cx="2881451" cy="0"/>
          </a:xfrm>
          <a:prstGeom prst="straightConnector1">
            <a:avLst/>
          </a:prstGeom>
          <a:ln w="244475">
            <a:prstDash val="solid"/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9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H - Huvudslide">
  <a:themeElements>
    <a:clrScheme name="Malmö högskol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B10020"/>
      </a:accent1>
      <a:accent2>
        <a:srgbClr val="F6A108"/>
      </a:accent2>
      <a:accent3>
        <a:srgbClr val="118CCA"/>
      </a:accent3>
      <a:accent4>
        <a:srgbClr val="FEC309"/>
      </a:accent4>
      <a:accent5>
        <a:srgbClr val="9FC64E"/>
      </a:accent5>
      <a:accent6>
        <a:srgbClr val="14A6DF"/>
      </a:accent6>
      <a:hlink>
        <a:srgbClr val="E68507"/>
      </a:hlink>
      <a:folHlink>
        <a:srgbClr val="0E73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Mah_mall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432</Words>
  <Application>Microsoft Office PowerPoint</Application>
  <PresentationFormat>On-screen Show (4:3)</PresentationFormat>
  <Paragraphs>62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MAH - Huvudslide</vt:lpstr>
      <vt:lpstr>Office-tema</vt:lpstr>
      <vt:lpstr>1_Office-tema</vt:lpstr>
      <vt:lpstr>Kunskapsteoretiska perspektiv på samverkan</vt:lpstr>
      <vt:lpstr> ”utveckla former för att få ett bättre samarbete och gemensamt utbyte mellan forskningen inom universitet och högskolor och alla de inom kommunerna som arbetar med hållbart samhällsbyggande.”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Gränsobjekt</vt:lpstr>
      <vt:lpstr>PowerPoint Presentation</vt:lpstr>
      <vt:lpstr>Tack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Magnus Johansson</dc:creator>
  <cp:lastModifiedBy>Magnus Johansson</cp:lastModifiedBy>
  <cp:revision>91</cp:revision>
  <dcterms:modified xsi:type="dcterms:W3CDTF">2017-09-26T12:29:14Z</dcterms:modified>
</cp:coreProperties>
</file>