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97" r:id="rId3"/>
    <p:sldId id="294" r:id="rId4"/>
    <p:sldId id="301" r:id="rId5"/>
    <p:sldId id="296" r:id="rId6"/>
    <p:sldId id="290" r:id="rId7"/>
    <p:sldId id="288" r:id="rId8"/>
    <p:sldId id="304" r:id="rId9"/>
    <p:sldId id="305" r:id="rId10"/>
    <p:sldId id="300" r:id="rId1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3735">
          <p15:clr>
            <a:srgbClr val="A4A3A4"/>
          </p15:clr>
        </p15:guide>
        <p15:guide id="4" orient="horz" pos="1598">
          <p15:clr>
            <a:srgbClr val="A4A3A4"/>
          </p15:clr>
        </p15:guide>
        <p15:guide id="5" pos="3382">
          <p15:clr>
            <a:srgbClr val="A4A3A4"/>
          </p15:clr>
        </p15:guide>
        <p15:guide id="6" pos="5465">
          <p15:clr>
            <a:srgbClr val="A4A3A4"/>
          </p15:clr>
        </p15:guide>
        <p15:guide id="7" pos="1300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566" y="370"/>
      </p:cViewPr>
      <p:guideLst>
        <p:guide orient="horz" pos="2160"/>
        <p:guide orient="horz" pos="1236"/>
        <p:guide orient="horz" pos="3735"/>
        <p:guide orient="horz" pos="1598"/>
        <p:guide pos="3382"/>
        <p:guide pos="5465"/>
        <p:guide pos="130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9"/>
    </p:cViewPr>
  </p:sorterViewPr>
  <p:notesViewPr>
    <p:cSldViewPr showGuides="1">
      <p:cViewPr varScale="1">
        <p:scale>
          <a:sx n="52" d="100"/>
          <a:sy n="52" d="100"/>
        </p:scale>
        <p:origin x="-185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3E5F-555F-434F-ADBC-879D359B8141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3BC1-96E0-4930-8E37-784A7699D6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96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2A2D-1824-4264-93F6-3BDAB863D1F6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B800B-9572-4844-AE54-AAA434C9A2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79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800B-9572-4844-AE54-AAA434C9A2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1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886598"/>
            <a:ext cx="7074000" cy="2406129"/>
          </a:xfrm>
        </p:spPr>
        <p:txBody>
          <a:bodyPr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93350" y="3600226"/>
            <a:ext cx="7074000" cy="147600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88" y="5265328"/>
            <a:ext cx="1608420" cy="1116000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8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59094" y="1959345"/>
            <a:ext cx="320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58218" y="1959345"/>
            <a:ext cx="320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04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53286" y="1960254"/>
            <a:ext cx="3204000" cy="360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059094" y="2284686"/>
            <a:ext cx="3204000" cy="36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58218" y="1960254"/>
            <a:ext cx="3204000" cy="360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58218" y="2284686"/>
            <a:ext cx="3204000" cy="36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84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59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47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886598"/>
            <a:ext cx="7074000" cy="2406129"/>
          </a:xfrm>
        </p:spPr>
        <p:txBody>
          <a:bodyPr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93350" y="3600226"/>
            <a:ext cx="7074000" cy="147600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11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886598"/>
            <a:ext cx="7074000" cy="2406129"/>
          </a:xfrm>
        </p:spPr>
        <p:txBody>
          <a:bodyPr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93350" y="3600226"/>
            <a:ext cx="7074000" cy="147600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6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886598"/>
            <a:ext cx="7074000" cy="2406129"/>
          </a:xfrm>
        </p:spPr>
        <p:txBody>
          <a:bodyPr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93350" y="3600226"/>
            <a:ext cx="7074000" cy="147600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26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886598"/>
            <a:ext cx="7074000" cy="2406129"/>
          </a:xfrm>
        </p:spPr>
        <p:txBody>
          <a:bodyPr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93350" y="3600226"/>
            <a:ext cx="7074000" cy="147600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44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1926000"/>
            <a:ext cx="7074000" cy="2406129"/>
          </a:xfrm>
        </p:spPr>
        <p:txBody>
          <a:bodyPr anchor="t" anchorCtr="0"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0" y="112474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6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1926000"/>
            <a:ext cx="7074000" cy="2406129"/>
          </a:xfrm>
        </p:spPr>
        <p:txBody>
          <a:bodyPr anchor="t" anchorCtr="0"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0" y="112474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1926000"/>
            <a:ext cx="7074000" cy="2406129"/>
          </a:xfrm>
        </p:spPr>
        <p:txBody>
          <a:bodyPr anchor="t" anchorCtr="0"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0" y="112474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6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29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059094" y="664749"/>
            <a:ext cx="66060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59094" y="1959344"/>
            <a:ext cx="660600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70393" y="6517994"/>
            <a:ext cx="159335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93280C20-F913-4C75-8BFE-AFF6436FE610}" type="datetimeFigureOut">
              <a:rPr lang="sv-SE" smtClean="0"/>
              <a:pPr/>
              <a:t>2018-09-05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87824" y="6517994"/>
            <a:ext cx="476392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27196" y="6517994"/>
            <a:ext cx="83481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8A22CEC4-8AB1-4574-934F-A0207E8425F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96" y="6021328"/>
            <a:ext cx="834512" cy="360000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22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06635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0" r:id="rId4"/>
    <p:sldLayoutId id="2147483661" r:id="rId5"/>
    <p:sldLayoutId id="2147483656" r:id="rId6"/>
    <p:sldLayoutId id="2147483659" r:id="rId7"/>
    <p:sldLayoutId id="2147483662" r:id="rId8"/>
    <p:sldLayoutId id="2147483650" r:id="rId9"/>
    <p:sldLayoutId id="2147483652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ct val="118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8000"/>
        </a:lnSpc>
        <a:spcBef>
          <a:spcPct val="20000"/>
        </a:spcBef>
        <a:buFontTx/>
        <a:buBlip>
          <a:blip r:embed="rId19"/>
        </a:buBlip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50825" algn="l" defTabSz="914400" rtl="0" eaLnBrk="1" latinLnBrk="0" hangingPunct="1">
        <a:lnSpc>
          <a:spcPct val="118000"/>
        </a:lnSpc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715963" indent="-177800" algn="l" defTabSz="914400" rtl="0" eaLnBrk="1" latinLnBrk="0" hangingPunct="1">
        <a:lnSpc>
          <a:spcPct val="118000"/>
        </a:lnSpc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00113" indent="-184150" algn="l" defTabSz="914400" rtl="0" eaLnBrk="1" latinLnBrk="0" hangingPunct="1">
        <a:lnSpc>
          <a:spcPct val="114000"/>
        </a:lnSpc>
        <a:spcBef>
          <a:spcPct val="20000"/>
        </a:spcBef>
        <a:buFont typeface="Arial" panose="020B0604020202020204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6325" indent="-176213" algn="l" defTabSz="914400" rtl="0" eaLnBrk="1" latinLnBrk="0" hangingPunct="1">
        <a:lnSpc>
          <a:spcPct val="114000"/>
        </a:lnSpc>
        <a:spcBef>
          <a:spcPct val="20000"/>
        </a:spcBef>
        <a:buFont typeface="Arial" panose="020B0604020202020204" pitchFamily="34" charset="0"/>
        <a:buChar char="»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445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 </a:t>
            </a:r>
            <a:br>
              <a:rPr lang="sv-SE" dirty="0" smtClean="0"/>
            </a:br>
            <a:r>
              <a:rPr lang="sv-SE" sz="3600" dirty="0" smtClean="0"/>
              <a:t>Påverkar </a:t>
            </a:r>
            <a:r>
              <a:rPr lang="sv-SE" sz="3600" dirty="0" smtClean="0"/>
              <a:t>ekonomiska styrmedel</a:t>
            </a:r>
            <a:r>
              <a:rPr lang="sv-SE" sz="3600" dirty="0" smtClean="0"/>
              <a:t> hur vi reser?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Anders Roth, IVL Svenska Miljöinstitutet</a:t>
            </a:r>
            <a:endParaRPr lang="sv-SE" dirty="0"/>
          </a:p>
        </p:txBody>
      </p:sp>
      <p:pic>
        <p:nvPicPr>
          <p:cNvPr id="3074" name="Picture 2" descr="https://www.ivl.se/images/200.343dc99d14e8bb0f58b6f6a/1445434307903/bike-414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72" y="2984910"/>
            <a:ext cx="2228620" cy="15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ivl.se/images/200.343dc99d14e8bb0f58b6f6e/1445435258881/bilis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4909"/>
            <a:ext cx="2357076" cy="15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ivl.se/images/18.343dc99d14e8bb0f58b7f22/1446107478248/logist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2" y="2984910"/>
            <a:ext cx="2692468" cy="15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1036"/>
            <a:ext cx="6768752" cy="58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60648"/>
            <a:ext cx="7110056" cy="1143000"/>
          </a:xfrm>
        </p:spPr>
        <p:txBody>
          <a:bodyPr/>
          <a:lstStyle/>
          <a:p>
            <a:r>
              <a:rPr lang="sv-SE" dirty="0" smtClean="0"/>
              <a:t>Drivmedelspriset  viktigt – men det finns mer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40" y="1862275"/>
            <a:ext cx="7524091" cy="376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613" y="-171400"/>
            <a:ext cx="6606000" cy="1143000"/>
          </a:xfrm>
        </p:spPr>
        <p:txBody>
          <a:bodyPr>
            <a:normAutofit/>
          </a:bodyPr>
          <a:lstStyle/>
          <a:p>
            <a:pPr algn="ctr"/>
            <a:r>
              <a:rPr lang="sv-SE" altLang="sv-SE" b="1" dirty="0">
                <a:solidFill>
                  <a:schemeClr val="tx1"/>
                </a:solidFill>
              </a:rPr>
              <a:t>Reseavdraget</a:t>
            </a:r>
            <a:endParaRPr lang="en-US" altLang="sv-SE" b="1" dirty="0">
              <a:solidFill>
                <a:schemeClr val="tx1"/>
              </a:solidFill>
            </a:endParaRPr>
          </a:p>
        </p:txBody>
      </p:sp>
      <p:pic>
        <p:nvPicPr>
          <p:cNvPr id="218116" name="Picture 4" descr="veteranb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455988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7" name="Picture 5" descr="e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00213"/>
            <a:ext cx="3749675" cy="249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07950" y="4292600"/>
            <a:ext cx="8029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altLang="sv-SE" sz="2400" dirty="0">
                <a:latin typeface="+mj-lt"/>
              </a:rPr>
              <a:t>Håller riktig glesbygd levande        </a:t>
            </a:r>
            <a:r>
              <a:rPr lang="sv-SE" altLang="sv-SE" sz="2400" dirty="0" smtClean="0">
                <a:latin typeface="+mj-lt"/>
              </a:rPr>
              <a:t>	Den </a:t>
            </a:r>
            <a:r>
              <a:rPr lang="sv-SE" altLang="sv-SE" sz="2400" dirty="0">
                <a:latin typeface="+mj-lt"/>
              </a:rPr>
              <a:t>gråtrista verkligheten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6838" y="5013176"/>
            <a:ext cx="7290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Avståndsbaserat reseavdrag ger minskad biltrafik</a:t>
            </a:r>
          </a:p>
          <a:p>
            <a:r>
              <a:rPr lang="sv-SE" sz="2800" dirty="0" smtClean="0"/>
              <a:t>i Mälardalen med cirka 10 procent</a:t>
            </a:r>
            <a:endParaRPr lang="sv-SE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237312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Källa: WSP 2012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5174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9" y="404664"/>
            <a:ext cx="7102301" cy="536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606000" cy="864096"/>
          </a:xfrm>
        </p:spPr>
        <p:txBody>
          <a:bodyPr/>
          <a:lstStyle/>
          <a:p>
            <a:r>
              <a:rPr lang="sv-SE" dirty="0" smtClean="0"/>
              <a:t>Förmånsbilar ökar med trängselskatt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2" y="1196752"/>
            <a:ext cx="8278914" cy="456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970428"/>
            <a:ext cx="24016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 smtClean="0"/>
              <a:t>Källa: KTH, Centre for transport studies</a:t>
            </a:r>
            <a:endParaRPr lang="sv-SE" sz="1100" i="1" dirty="0"/>
          </a:p>
        </p:txBody>
      </p:sp>
      <p:sp>
        <p:nvSpPr>
          <p:cNvPr id="7" name="Right Arrow 6"/>
          <p:cNvSpPr/>
          <p:nvPr/>
        </p:nvSpPr>
        <p:spPr>
          <a:xfrm>
            <a:off x="139944" y="4099930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526581" y="1556792"/>
            <a:ext cx="1675491" cy="3168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3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2" y="1417145"/>
            <a:ext cx="7795936" cy="402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746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+mj-lt"/>
              </a:rPr>
              <a:t>Andel bilpendlare samt tillgång och kostnad för arbetsplatsparkering</a:t>
            </a:r>
            <a:endParaRPr lang="sv-SE" sz="2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746" y="5903694"/>
            <a:ext cx="987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Hanssen 2017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9319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087" y="5814263"/>
            <a:ext cx="987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Hanssen 2017</a:t>
            </a:r>
            <a:endParaRPr lang="sv-SE" sz="1100" dirty="0"/>
          </a:p>
        </p:txBody>
      </p:sp>
      <p:pic>
        <p:nvPicPr>
          <p:cNvPr id="4" name="Bildobjekt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232" y="2708920"/>
            <a:ext cx="3748121" cy="2353276"/>
          </a:xfrm>
          <a:prstGeom prst="rect">
            <a:avLst/>
          </a:prstGeom>
        </p:spPr>
      </p:pic>
      <p:pic>
        <p:nvPicPr>
          <p:cNvPr id="5" name="Bildobjekt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59" y="1556793"/>
            <a:ext cx="4229141" cy="4388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476672"/>
            <a:ext cx="482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latin typeface="+mj-lt"/>
              </a:rPr>
              <a:t>Sänkt parkeringstal vid nya bostäder</a:t>
            </a:r>
            <a:endParaRPr lang="sv-S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07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:\Users\anders0792\AppData\Local\Microsoft\Windows\Temporary Internet Files\Content.IE5\6NS0BC15\FileRobinhood1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50466" cy="463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5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606000" cy="1143000"/>
          </a:xfrm>
        </p:spPr>
        <p:txBody>
          <a:bodyPr/>
          <a:lstStyle/>
          <a:p>
            <a:r>
              <a:rPr lang="sv-SE" dirty="0" smtClean="0"/>
              <a:t>Parkeringsskatt i Nottingham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6606000" cy="3960000"/>
          </a:xfrm>
        </p:spPr>
        <p:txBody>
          <a:bodyPr/>
          <a:lstStyle/>
          <a:p>
            <a:r>
              <a:rPr lang="sv-SE" dirty="0" smtClean="0"/>
              <a:t>Arbetsgivare med mer än 11 anställda</a:t>
            </a:r>
          </a:p>
          <a:p>
            <a:r>
              <a:rPr lang="sv-SE" dirty="0" smtClean="0"/>
              <a:t>1/3 av arbetstagarna</a:t>
            </a:r>
          </a:p>
          <a:p>
            <a:r>
              <a:rPr lang="sv-SE" dirty="0" smtClean="0"/>
              <a:t>4 200 kronor per plats och år</a:t>
            </a:r>
          </a:p>
          <a:p>
            <a:r>
              <a:rPr lang="sv-SE" dirty="0" smtClean="0"/>
              <a:t>25 000 av 41  000 platser</a:t>
            </a:r>
          </a:p>
          <a:p>
            <a:r>
              <a:rPr lang="sv-SE" dirty="0" smtClean="0"/>
              <a:t>Kollektivtrafik finansieras</a:t>
            </a:r>
          </a:p>
          <a:p>
            <a:r>
              <a:rPr lang="sv-SE" dirty="0" smtClean="0"/>
              <a:t>Priselasticitet ca – 0,55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2768497"/>
      </p:ext>
    </p:extLst>
  </p:cSld>
  <p:clrMapOvr>
    <a:masterClrMapping/>
  </p:clrMapOvr>
</p:sld>
</file>

<file path=ppt/theme/theme1.xml><?xml version="1.0" encoding="utf-8"?>
<a:theme xmlns:a="http://schemas.openxmlformats.org/drawingml/2006/main" name="IVL-PowerPoint">
  <a:themeElements>
    <a:clrScheme name="IVL Them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995"/>
      </a:accent1>
      <a:accent2>
        <a:srgbClr val="55575A"/>
      </a:accent2>
      <a:accent3>
        <a:srgbClr val="AF5E57"/>
      </a:accent3>
      <a:accent4>
        <a:srgbClr val="748E46"/>
      </a:accent4>
      <a:accent5>
        <a:srgbClr val="7D688F"/>
      </a:accent5>
      <a:accent6>
        <a:srgbClr val="ECAA00"/>
      </a:accent6>
      <a:hlink>
        <a:srgbClr val="0000FF"/>
      </a:hlink>
      <a:folHlink>
        <a:srgbClr val="800080"/>
      </a:folHlink>
    </a:clrScheme>
    <a:fontScheme name="IV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VL-PowerPoint.potx" id="{DD1C9843-22DB-4CB0-ADCB-E3C87129DB19}" vid="{943D516A-A67A-4E3C-B5AF-DD0AD15EFCA8}"/>
    </a:ext>
  </a:extLst>
</a:theme>
</file>

<file path=ppt/theme/theme2.xml><?xml version="1.0" encoding="utf-8"?>
<a:theme xmlns:a="http://schemas.openxmlformats.org/drawingml/2006/main" name="Office-tema">
  <a:themeElements>
    <a:clrScheme name="IVL Them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995"/>
      </a:accent1>
      <a:accent2>
        <a:srgbClr val="55575A"/>
      </a:accent2>
      <a:accent3>
        <a:srgbClr val="AF5E57"/>
      </a:accent3>
      <a:accent4>
        <a:srgbClr val="748E46"/>
      </a:accent4>
      <a:accent5>
        <a:srgbClr val="7D688F"/>
      </a:accent5>
      <a:accent6>
        <a:srgbClr val="ECAA00"/>
      </a:accent6>
      <a:hlink>
        <a:srgbClr val="0000FF"/>
      </a:hlink>
      <a:folHlink>
        <a:srgbClr val="800080"/>
      </a:folHlink>
    </a:clrScheme>
    <a:fontScheme name="IV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IVL Them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995"/>
      </a:accent1>
      <a:accent2>
        <a:srgbClr val="55575A"/>
      </a:accent2>
      <a:accent3>
        <a:srgbClr val="AF5E57"/>
      </a:accent3>
      <a:accent4>
        <a:srgbClr val="748E46"/>
      </a:accent4>
      <a:accent5>
        <a:srgbClr val="7D688F"/>
      </a:accent5>
      <a:accent6>
        <a:srgbClr val="ECAA00"/>
      </a:accent6>
      <a:hlink>
        <a:srgbClr val="0000FF"/>
      </a:hlink>
      <a:folHlink>
        <a:srgbClr val="800080"/>
      </a:folHlink>
    </a:clrScheme>
    <a:fontScheme name="IV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89</Words>
  <Application>Microsoft Office PowerPoint</Application>
  <PresentationFormat>On-screen Show (4:3)</PresentationFormat>
  <Paragraphs>21</Paragraphs>
  <Slides>10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IVL-PowerPoint</vt:lpstr>
      <vt:lpstr>  Påverkar ekonomiska styrmedel hur vi reser? Anders Roth, IVL Svenska Miljöinstitutet</vt:lpstr>
      <vt:lpstr>Drivmedelspriset  viktigt – men det finns mer</vt:lpstr>
      <vt:lpstr>Reseavdraget</vt:lpstr>
      <vt:lpstr>PowerPoint Presentation</vt:lpstr>
      <vt:lpstr>Förmånsbilar ökar med trängselskatt</vt:lpstr>
      <vt:lpstr>PowerPoint Presentation</vt:lpstr>
      <vt:lpstr>PowerPoint Presentation</vt:lpstr>
      <vt:lpstr>PowerPoint Presentation</vt:lpstr>
      <vt:lpstr>Parkeringsskatt i Nottingham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Hult</dc:creator>
  <cp:lastModifiedBy>Anders Roth</cp:lastModifiedBy>
  <cp:revision>121</cp:revision>
  <cp:lastPrinted>2018-09-05T06:06:51Z</cp:lastPrinted>
  <dcterms:created xsi:type="dcterms:W3CDTF">2015-05-20T12:53:05Z</dcterms:created>
  <dcterms:modified xsi:type="dcterms:W3CDTF">2018-09-05T08:31:18Z</dcterms:modified>
</cp:coreProperties>
</file>