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71" r:id="rId4"/>
    <p:sldId id="272" r:id="rId5"/>
    <p:sldId id="273" r:id="rId6"/>
    <p:sldId id="303" r:id="rId7"/>
    <p:sldId id="274" r:id="rId8"/>
    <p:sldId id="277" r:id="rId9"/>
    <p:sldId id="280" r:id="rId10"/>
    <p:sldId id="281" r:id="rId11"/>
    <p:sldId id="289" r:id="rId12"/>
    <p:sldId id="258" r:id="rId13"/>
    <p:sldId id="282" r:id="rId14"/>
    <p:sldId id="283" r:id="rId15"/>
    <p:sldId id="310" r:id="rId16"/>
    <p:sldId id="285" r:id="rId17"/>
    <p:sldId id="284" r:id="rId18"/>
    <p:sldId id="286" r:id="rId19"/>
    <p:sldId id="311" r:id="rId20"/>
    <p:sldId id="287" r:id="rId21"/>
    <p:sldId id="294" r:id="rId22"/>
    <p:sldId id="288" r:id="rId23"/>
    <p:sldId id="290" r:id="rId24"/>
    <p:sldId id="291" r:id="rId25"/>
    <p:sldId id="301" r:id="rId26"/>
    <p:sldId id="313" r:id="rId27"/>
    <p:sldId id="315" r:id="rId28"/>
    <p:sldId id="316" r:id="rId29"/>
    <p:sldId id="296" r:id="rId30"/>
    <p:sldId id="317" r:id="rId31"/>
    <p:sldId id="297" r:id="rId32"/>
    <p:sldId id="298" r:id="rId3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A40"/>
    <a:srgbClr val="053A98"/>
    <a:srgbClr val="E50219"/>
    <a:srgbClr val="90057D"/>
    <a:srgbClr val="97C72C"/>
    <a:srgbClr val="E5011A"/>
    <a:srgbClr val="F26D1A"/>
    <a:srgbClr val="139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8" autoAdjust="0"/>
    <p:restoredTop sz="84040" autoAdjust="0"/>
  </p:normalViewPr>
  <p:slideViewPr>
    <p:cSldViewPr snapToGrid="0" snapToObjects="1">
      <p:cViewPr varScale="1">
        <p:scale>
          <a:sx n="82" d="100"/>
          <a:sy n="82" d="100"/>
        </p:scale>
        <p:origin x="-1218" y="-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F:\Mama\baza%20last%20raporty\Raporty\2ekonomiczne.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Mama\baza%20last%20raporty\Raporty\2ekonomiczne.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Sta&#347;\Downloads\Kopia%20Xl0000006.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J:\Szwecja%20-%20prezentacja\Zeszyt1.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1770069689564743"/>
          <c:y val="7.4128104847821383E-2"/>
          <c:w val="0.53554016954777206"/>
          <c:h val="0.79867213292553363"/>
        </c:manualLayout>
      </c:layout>
      <c:barChart>
        <c:barDir val="bar"/>
        <c:grouping val="clustered"/>
        <c:varyColors val="0"/>
        <c:ser>
          <c:idx val="0"/>
          <c:order val="0"/>
          <c:tx>
            <c:strRef>
              <c:f>wydatki!$AL$186</c:f>
              <c:strCache>
                <c:ptCount val="1"/>
                <c:pt idx="0">
                  <c:v>I do not purchase</c:v>
                </c:pt>
              </c:strCache>
            </c:strRef>
          </c:tx>
          <c:spPr>
            <a:solidFill>
              <a:schemeClr val="accent6">
                <a:lumMod val="50000"/>
              </a:schemeClr>
            </a:solidFill>
          </c:spPr>
          <c:invertIfNegative val="0"/>
          <c:cat>
            <c:strRef>
              <c:f>wydatki!$AK$187:$AK$193</c:f>
              <c:strCache>
                <c:ptCount val="7"/>
                <c:pt idx="0">
                  <c:v>press</c:v>
                </c:pt>
                <c:pt idx="1">
                  <c:v>vacation</c:v>
                </c:pt>
                <c:pt idx="2">
                  <c:v>entertainment</c:v>
                </c:pt>
                <c:pt idx="3">
                  <c:v>donations to church</c:v>
                </c:pt>
                <c:pt idx="4">
                  <c:v>clothes</c:v>
                </c:pt>
                <c:pt idx="5">
                  <c:v>food</c:v>
                </c:pt>
                <c:pt idx="6">
                  <c:v>current charges (water, electricity)</c:v>
                </c:pt>
              </c:strCache>
            </c:strRef>
          </c:cat>
          <c:val>
            <c:numRef>
              <c:f>wydatki!$AL$187:$AL$193</c:f>
              <c:numCache>
                <c:formatCode>0.00%</c:formatCode>
                <c:ptCount val="7"/>
                <c:pt idx="0">
                  <c:v>0.38700000000000051</c:v>
                </c:pt>
                <c:pt idx="1">
                  <c:v>0.61300000000000088</c:v>
                </c:pt>
                <c:pt idx="2">
                  <c:v>0.36700000000000038</c:v>
                </c:pt>
                <c:pt idx="3">
                  <c:v>0.22600000000000015</c:v>
                </c:pt>
                <c:pt idx="4" formatCode="0%">
                  <c:v>0.16129032258064538</c:v>
                </c:pt>
              </c:numCache>
            </c:numRef>
          </c:val>
          <c:extLst xmlns:c16r2="http://schemas.microsoft.com/office/drawing/2015/06/chart">
            <c:ext xmlns:c16="http://schemas.microsoft.com/office/drawing/2014/chart" uri="{C3380CC4-5D6E-409C-BE32-E72D297353CC}">
              <c16:uniqueId val="{00000000-549A-4F48-8DF9-7CE4E754FF51}"/>
            </c:ext>
          </c:extLst>
        </c:ser>
        <c:ser>
          <c:idx val="1"/>
          <c:order val="1"/>
          <c:tx>
            <c:strRef>
              <c:f>wydatki!$AM$186</c:f>
              <c:strCache>
                <c:ptCount val="1"/>
                <c:pt idx="0">
                  <c:v>I spend a little</c:v>
                </c:pt>
              </c:strCache>
            </c:strRef>
          </c:tx>
          <c:spPr>
            <a:solidFill>
              <a:schemeClr val="accent6">
                <a:lumMod val="60000"/>
                <a:lumOff val="40000"/>
              </a:schemeClr>
            </a:solidFill>
          </c:spPr>
          <c:invertIfNegative val="0"/>
          <c:cat>
            <c:strRef>
              <c:f>wydatki!$AK$187:$AK$193</c:f>
              <c:strCache>
                <c:ptCount val="7"/>
                <c:pt idx="0">
                  <c:v>press</c:v>
                </c:pt>
                <c:pt idx="1">
                  <c:v>vacation</c:v>
                </c:pt>
                <c:pt idx="2">
                  <c:v>entertainment</c:v>
                </c:pt>
                <c:pt idx="3">
                  <c:v>donations to church</c:v>
                </c:pt>
                <c:pt idx="4">
                  <c:v>clothes</c:v>
                </c:pt>
                <c:pt idx="5">
                  <c:v>food</c:v>
                </c:pt>
                <c:pt idx="6">
                  <c:v>current charges (water, electricity)</c:v>
                </c:pt>
              </c:strCache>
            </c:strRef>
          </c:cat>
          <c:val>
            <c:numRef>
              <c:f>wydatki!$AM$187:$AM$193</c:f>
              <c:numCache>
                <c:formatCode>0.00%</c:formatCode>
                <c:ptCount val="7"/>
                <c:pt idx="0">
                  <c:v>0.48400000000000032</c:v>
                </c:pt>
                <c:pt idx="1">
                  <c:v>0.25800000000000001</c:v>
                </c:pt>
                <c:pt idx="2">
                  <c:v>0.30000000000000032</c:v>
                </c:pt>
                <c:pt idx="3">
                  <c:v>0.35500000000000032</c:v>
                </c:pt>
                <c:pt idx="4" formatCode="0%">
                  <c:v>0.2258064516129035</c:v>
                </c:pt>
                <c:pt idx="5">
                  <c:v>3.2000000000000056E-2</c:v>
                </c:pt>
                <c:pt idx="6">
                  <c:v>8.7000000000000022E-2</c:v>
                </c:pt>
              </c:numCache>
            </c:numRef>
          </c:val>
          <c:extLst xmlns:c16r2="http://schemas.microsoft.com/office/drawing/2015/06/chart">
            <c:ext xmlns:c16="http://schemas.microsoft.com/office/drawing/2014/chart" uri="{C3380CC4-5D6E-409C-BE32-E72D297353CC}">
              <c16:uniqueId val="{00000001-549A-4F48-8DF9-7CE4E754FF51}"/>
            </c:ext>
          </c:extLst>
        </c:ser>
        <c:ser>
          <c:idx val="2"/>
          <c:order val="2"/>
          <c:tx>
            <c:strRef>
              <c:f>wydatki!$AN$186</c:f>
              <c:strCache>
                <c:ptCount val="1"/>
                <c:pt idx="0">
                  <c:v>I spend a on average</c:v>
                </c:pt>
              </c:strCache>
            </c:strRef>
          </c:tx>
          <c:spPr>
            <a:solidFill>
              <a:schemeClr val="accent1">
                <a:lumMod val="50000"/>
              </a:schemeClr>
            </a:solidFill>
          </c:spPr>
          <c:invertIfNegative val="0"/>
          <c:cat>
            <c:strRef>
              <c:f>wydatki!$AK$187:$AK$193</c:f>
              <c:strCache>
                <c:ptCount val="7"/>
                <c:pt idx="0">
                  <c:v>press</c:v>
                </c:pt>
                <c:pt idx="1">
                  <c:v>vacation</c:v>
                </c:pt>
                <c:pt idx="2">
                  <c:v>entertainment</c:v>
                </c:pt>
                <c:pt idx="3">
                  <c:v>donations to church</c:v>
                </c:pt>
                <c:pt idx="4">
                  <c:v>clothes</c:v>
                </c:pt>
                <c:pt idx="5">
                  <c:v>food</c:v>
                </c:pt>
                <c:pt idx="6">
                  <c:v>current charges (water, electricity)</c:v>
                </c:pt>
              </c:strCache>
            </c:strRef>
          </c:cat>
          <c:val>
            <c:numRef>
              <c:f>wydatki!$AN$187:$AN$193</c:f>
              <c:numCache>
                <c:formatCode>0.00%</c:formatCode>
                <c:ptCount val="7"/>
                <c:pt idx="0">
                  <c:v>0.129</c:v>
                </c:pt>
                <c:pt idx="1">
                  <c:v>9.7000000000000045E-2</c:v>
                </c:pt>
                <c:pt idx="2">
                  <c:v>0.26700000000000002</c:v>
                </c:pt>
                <c:pt idx="3">
                  <c:v>0.29000000000000031</c:v>
                </c:pt>
                <c:pt idx="4" formatCode="0%">
                  <c:v>0.41935483870967827</c:v>
                </c:pt>
                <c:pt idx="5">
                  <c:v>0.35500000000000032</c:v>
                </c:pt>
                <c:pt idx="6">
                  <c:v>0.26100000000000001</c:v>
                </c:pt>
              </c:numCache>
            </c:numRef>
          </c:val>
          <c:extLst xmlns:c16r2="http://schemas.microsoft.com/office/drawing/2015/06/chart">
            <c:ext xmlns:c16="http://schemas.microsoft.com/office/drawing/2014/chart" uri="{C3380CC4-5D6E-409C-BE32-E72D297353CC}">
              <c16:uniqueId val="{00000002-549A-4F48-8DF9-7CE4E754FF51}"/>
            </c:ext>
          </c:extLst>
        </c:ser>
        <c:ser>
          <c:idx val="3"/>
          <c:order val="3"/>
          <c:tx>
            <c:strRef>
              <c:f>wydatki!$AO$186</c:f>
              <c:strCache>
                <c:ptCount val="1"/>
                <c:pt idx="0">
                  <c:v>I spend a lot</c:v>
                </c:pt>
              </c:strCache>
            </c:strRef>
          </c:tx>
          <c:invertIfNegative val="0"/>
          <c:cat>
            <c:strRef>
              <c:f>wydatki!$AK$187:$AK$193</c:f>
              <c:strCache>
                <c:ptCount val="7"/>
                <c:pt idx="0">
                  <c:v>press</c:v>
                </c:pt>
                <c:pt idx="1">
                  <c:v>vacation</c:v>
                </c:pt>
                <c:pt idx="2">
                  <c:v>entertainment</c:v>
                </c:pt>
                <c:pt idx="3">
                  <c:v>donations to church</c:v>
                </c:pt>
                <c:pt idx="4">
                  <c:v>clothes</c:v>
                </c:pt>
                <c:pt idx="5">
                  <c:v>food</c:v>
                </c:pt>
                <c:pt idx="6">
                  <c:v>current charges (water, electricity)</c:v>
                </c:pt>
              </c:strCache>
            </c:strRef>
          </c:cat>
          <c:val>
            <c:numRef>
              <c:f>wydatki!$AO$187:$AO$193</c:f>
              <c:numCache>
                <c:formatCode>0.00%</c:formatCode>
                <c:ptCount val="7"/>
                <c:pt idx="0">
                  <c:v>0</c:v>
                </c:pt>
                <c:pt idx="1">
                  <c:v>3.2000000000000056E-2</c:v>
                </c:pt>
                <c:pt idx="2">
                  <c:v>6.7000000000000073E-2</c:v>
                </c:pt>
                <c:pt idx="3">
                  <c:v>0.129</c:v>
                </c:pt>
                <c:pt idx="4" formatCode="0%">
                  <c:v>0.19354838709677466</c:v>
                </c:pt>
                <c:pt idx="5">
                  <c:v>0.61300000000000088</c:v>
                </c:pt>
                <c:pt idx="6">
                  <c:v>0.65200000000000113</c:v>
                </c:pt>
              </c:numCache>
            </c:numRef>
          </c:val>
          <c:extLst xmlns:c16r2="http://schemas.microsoft.com/office/drawing/2015/06/chart">
            <c:ext xmlns:c16="http://schemas.microsoft.com/office/drawing/2014/chart" uri="{C3380CC4-5D6E-409C-BE32-E72D297353CC}">
              <c16:uniqueId val="{00000003-549A-4F48-8DF9-7CE4E754FF51}"/>
            </c:ext>
          </c:extLst>
        </c:ser>
        <c:dLbls>
          <c:showLegendKey val="0"/>
          <c:showVal val="0"/>
          <c:showCatName val="0"/>
          <c:showSerName val="0"/>
          <c:showPercent val="0"/>
          <c:showBubbleSize val="0"/>
        </c:dLbls>
        <c:gapWidth val="75"/>
        <c:overlap val="40"/>
        <c:axId val="172246144"/>
        <c:axId val="172247680"/>
      </c:barChart>
      <c:catAx>
        <c:axId val="172246144"/>
        <c:scaling>
          <c:orientation val="minMax"/>
        </c:scaling>
        <c:delete val="0"/>
        <c:axPos val="l"/>
        <c:numFmt formatCode="General" sourceLinked="0"/>
        <c:majorTickMark val="none"/>
        <c:minorTickMark val="none"/>
        <c:tickLblPos val="nextTo"/>
        <c:txPr>
          <a:bodyPr/>
          <a:lstStyle/>
          <a:p>
            <a:pPr>
              <a:defRPr sz="1000" b="1"/>
            </a:pPr>
            <a:endParaRPr lang="pl-PL"/>
          </a:p>
        </c:txPr>
        <c:crossAx val="172247680"/>
        <c:crosses val="autoZero"/>
        <c:auto val="1"/>
        <c:lblAlgn val="ctr"/>
        <c:lblOffset val="100"/>
        <c:noMultiLvlLbl val="0"/>
      </c:catAx>
      <c:valAx>
        <c:axId val="172247680"/>
        <c:scaling>
          <c:orientation val="minMax"/>
        </c:scaling>
        <c:delete val="0"/>
        <c:axPos val="b"/>
        <c:majorGridlines/>
        <c:numFmt formatCode="0%" sourceLinked="0"/>
        <c:majorTickMark val="none"/>
        <c:minorTickMark val="none"/>
        <c:tickLblPos val="nextTo"/>
        <c:crossAx val="172246144"/>
        <c:crosses val="autoZero"/>
        <c:crossBetween val="between"/>
      </c:valAx>
    </c:plotArea>
    <c:legend>
      <c:legendPos val="r"/>
      <c:layout>
        <c:manualLayout>
          <c:xMode val="edge"/>
          <c:yMode val="edge"/>
          <c:x val="0"/>
          <c:y val="0.92357718921498355"/>
          <c:w val="1"/>
          <c:h val="7.6422902715955629E-2"/>
        </c:manualLayout>
      </c:layout>
      <c:overlay val="0"/>
      <c:txPr>
        <a:bodyPr/>
        <a:lstStyle/>
        <a:p>
          <a:pPr>
            <a:defRPr sz="800"/>
          </a:pPr>
          <a:endParaRPr lang="pl-PL"/>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800320266575151"/>
          <c:y val="7.4128104847821369E-2"/>
          <c:w val="0.55866925836902703"/>
          <c:h val="0.78666492203824723"/>
        </c:manualLayout>
      </c:layout>
      <c:barChart>
        <c:barDir val="bar"/>
        <c:grouping val="clustered"/>
        <c:varyColors val="0"/>
        <c:ser>
          <c:idx val="0"/>
          <c:order val="0"/>
          <c:tx>
            <c:strRef>
              <c:f>wydatki!$AE$186</c:f>
              <c:strCache>
                <c:ptCount val="1"/>
                <c:pt idx="0">
                  <c:v>I do not purchase</c:v>
                </c:pt>
              </c:strCache>
            </c:strRef>
          </c:tx>
          <c:spPr>
            <a:solidFill>
              <a:schemeClr val="accent6">
                <a:lumMod val="50000"/>
              </a:schemeClr>
            </a:solidFill>
          </c:spPr>
          <c:invertIfNegative val="0"/>
          <c:cat>
            <c:strRef>
              <c:f>wydatki!$AD$187:$AD$193</c:f>
              <c:strCache>
                <c:ptCount val="7"/>
                <c:pt idx="0">
                  <c:v>entertainment</c:v>
                </c:pt>
                <c:pt idx="1">
                  <c:v>vacation</c:v>
                </c:pt>
                <c:pt idx="2">
                  <c:v>donations to church</c:v>
                </c:pt>
                <c:pt idx="3">
                  <c:v>press</c:v>
                </c:pt>
                <c:pt idx="4">
                  <c:v>clothes</c:v>
                </c:pt>
                <c:pt idx="5">
                  <c:v>food</c:v>
                </c:pt>
                <c:pt idx="6">
                  <c:v>current charges (water, electricity)</c:v>
                </c:pt>
              </c:strCache>
            </c:strRef>
          </c:cat>
          <c:val>
            <c:numRef>
              <c:f>wydatki!$AE$187:$AE$193</c:f>
              <c:numCache>
                <c:formatCode>0.00%</c:formatCode>
                <c:ptCount val="7"/>
                <c:pt idx="0">
                  <c:v>0.5</c:v>
                </c:pt>
                <c:pt idx="1">
                  <c:v>0.57900000000000063</c:v>
                </c:pt>
                <c:pt idx="2">
                  <c:v>0.72200000000000064</c:v>
                </c:pt>
                <c:pt idx="3">
                  <c:v>0.47400000000000031</c:v>
                </c:pt>
                <c:pt idx="4">
                  <c:v>4.5000000000000012E-2</c:v>
                </c:pt>
              </c:numCache>
            </c:numRef>
          </c:val>
          <c:extLst xmlns:c16r2="http://schemas.microsoft.com/office/drawing/2015/06/chart">
            <c:ext xmlns:c16="http://schemas.microsoft.com/office/drawing/2014/chart" uri="{C3380CC4-5D6E-409C-BE32-E72D297353CC}">
              <c16:uniqueId val="{00000000-0CDB-423E-ADFB-EF5633A09023}"/>
            </c:ext>
          </c:extLst>
        </c:ser>
        <c:ser>
          <c:idx val="1"/>
          <c:order val="1"/>
          <c:tx>
            <c:strRef>
              <c:f>wydatki!$AF$186</c:f>
              <c:strCache>
                <c:ptCount val="1"/>
                <c:pt idx="0">
                  <c:v>I spend a little</c:v>
                </c:pt>
              </c:strCache>
            </c:strRef>
          </c:tx>
          <c:spPr>
            <a:solidFill>
              <a:schemeClr val="accent6">
                <a:lumMod val="60000"/>
                <a:lumOff val="40000"/>
              </a:schemeClr>
            </a:solidFill>
          </c:spPr>
          <c:invertIfNegative val="0"/>
          <c:cat>
            <c:strRef>
              <c:f>wydatki!$AD$187:$AD$193</c:f>
              <c:strCache>
                <c:ptCount val="7"/>
                <c:pt idx="0">
                  <c:v>entertainment</c:v>
                </c:pt>
                <c:pt idx="1">
                  <c:v>vacation</c:v>
                </c:pt>
                <c:pt idx="2">
                  <c:v>donations to church</c:v>
                </c:pt>
                <c:pt idx="3">
                  <c:v>press</c:v>
                </c:pt>
                <c:pt idx="4">
                  <c:v>clothes</c:v>
                </c:pt>
                <c:pt idx="5">
                  <c:v>food</c:v>
                </c:pt>
                <c:pt idx="6">
                  <c:v>current charges (water, electricity)</c:v>
                </c:pt>
              </c:strCache>
            </c:strRef>
          </c:cat>
          <c:val>
            <c:numRef>
              <c:f>wydatki!$AF$187:$AF$193</c:f>
              <c:numCache>
                <c:formatCode>0.00%</c:formatCode>
                <c:ptCount val="7"/>
                <c:pt idx="0">
                  <c:v>0.27800000000000002</c:v>
                </c:pt>
                <c:pt idx="1">
                  <c:v>0.26300000000000001</c:v>
                </c:pt>
                <c:pt idx="2">
                  <c:v>0.27800000000000002</c:v>
                </c:pt>
                <c:pt idx="3">
                  <c:v>0.3160000000000005</c:v>
                </c:pt>
                <c:pt idx="4">
                  <c:v>0.36400000000000032</c:v>
                </c:pt>
                <c:pt idx="5">
                  <c:v>0.15000000000000022</c:v>
                </c:pt>
                <c:pt idx="6">
                  <c:v>8.7000000000000022E-2</c:v>
                </c:pt>
              </c:numCache>
            </c:numRef>
          </c:val>
          <c:extLst xmlns:c16r2="http://schemas.microsoft.com/office/drawing/2015/06/chart">
            <c:ext xmlns:c16="http://schemas.microsoft.com/office/drawing/2014/chart" uri="{C3380CC4-5D6E-409C-BE32-E72D297353CC}">
              <c16:uniqueId val="{00000001-0CDB-423E-ADFB-EF5633A09023}"/>
            </c:ext>
          </c:extLst>
        </c:ser>
        <c:ser>
          <c:idx val="2"/>
          <c:order val="2"/>
          <c:tx>
            <c:strRef>
              <c:f>wydatki!$AG$186</c:f>
              <c:strCache>
                <c:ptCount val="1"/>
                <c:pt idx="0">
                  <c:v>I spend a on average</c:v>
                </c:pt>
              </c:strCache>
            </c:strRef>
          </c:tx>
          <c:spPr>
            <a:solidFill>
              <a:schemeClr val="accent1">
                <a:lumMod val="50000"/>
              </a:schemeClr>
            </a:solidFill>
          </c:spPr>
          <c:invertIfNegative val="0"/>
          <c:cat>
            <c:strRef>
              <c:f>wydatki!$AD$187:$AD$193</c:f>
              <c:strCache>
                <c:ptCount val="7"/>
                <c:pt idx="0">
                  <c:v>entertainment</c:v>
                </c:pt>
                <c:pt idx="1">
                  <c:v>vacation</c:v>
                </c:pt>
                <c:pt idx="2">
                  <c:v>donations to church</c:v>
                </c:pt>
                <c:pt idx="3">
                  <c:v>press</c:v>
                </c:pt>
                <c:pt idx="4">
                  <c:v>clothes</c:v>
                </c:pt>
                <c:pt idx="5">
                  <c:v>food</c:v>
                </c:pt>
                <c:pt idx="6">
                  <c:v>current charges (water, electricity)</c:v>
                </c:pt>
              </c:strCache>
            </c:strRef>
          </c:cat>
          <c:val>
            <c:numRef>
              <c:f>wydatki!$AG$187:$AG$193</c:f>
              <c:numCache>
                <c:formatCode>0.00%</c:formatCode>
                <c:ptCount val="7"/>
                <c:pt idx="0">
                  <c:v>0.222</c:v>
                </c:pt>
                <c:pt idx="1">
                  <c:v>0.15800000000000025</c:v>
                </c:pt>
                <c:pt idx="2">
                  <c:v>0</c:v>
                </c:pt>
                <c:pt idx="3">
                  <c:v>0.10500000000000002</c:v>
                </c:pt>
                <c:pt idx="4">
                  <c:v>0.36400000000000032</c:v>
                </c:pt>
                <c:pt idx="5">
                  <c:v>0.30000000000000032</c:v>
                </c:pt>
                <c:pt idx="6">
                  <c:v>0.26100000000000001</c:v>
                </c:pt>
              </c:numCache>
            </c:numRef>
          </c:val>
          <c:extLst xmlns:c16r2="http://schemas.microsoft.com/office/drawing/2015/06/chart">
            <c:ext xmlns:c16="http://schemas.microsoft.com/office/drawing/2014/chart" uri="{C3380CC4-5D6E-409C-BE32-E72D297353CC}">
              <c16:uniqueId val="{00000002-0CDB-423E-ADFB-EF5633A09023}"/>
            </c:ext>
          </c:extLst>
        </c:ser>
        <c:ser>
          <c:idx val="3"/>
          <c:order val="3"/>
          <c:tx>
            <c:strRef>
              <c:f>wydatki!$AH$186</c:f>
              <c:strCache>
                <c:ptCount val="1"/>
                <c:pt idx="0">
                  <c:v>I spend a lot</c:v>
                </c:pt>
              </c:strCache>
            </c:strRef>
          </c:tx>
          <c:invertIfNegative val="0"/>
          <c:cat>
            <c:strRef>
              <c:f>wydatki!$AD$187:$AD$193</c:f>
              <c:strCache>
                <c:ptCount val="7"/>
                <c:pt idx="0">
                  <c:v>entertainment</c:v>
                </c:pt>
                <c:pt idx="1">
                  <c:v>vacation</c:v>
                </c:pt>
                <c:pt idx="2">
                  <c:v>donations to church</c:v>
                </c:pt>
                <c:pt idx="3">
                  <c:v>press</c:v>
                </c:pt>
                <c:pt idx="4">
                  <c:v>clothes</c:v>
                </c:pt>
                <c:pt idx="5">
                  <c:v>food</c:v>
                </c:pt>
                <c:pt idx="6">
                  <c:v>current charges (water, electricity)</c:v>
                </c:pt>
              </c:strCache>
            </c:strRef>
          </c:cat>
          <c:val>
            <c:numRef>
              <c:f>wydatki!$AH$187:$AH$193</c:f>
              <c:numCache>
                <c:formatCode>0.00%</c:formatCode>
                <c:ptCount val="7"/>
                <c:pt idx="0">
                  <c:v>0</c:v>
                </c:pt>
                <c:pt idx="1">
                  <c:v>0</c:v>
                </c:pt>
                <c:pt idx="2">
                  <c:v>0</c:v>
                </c:pt>
                <c:pt idx="3">
                  <c:v>0.10500000000000002</c:v>
                </c:pt>
                <c:pt idx="4">
                  <c:v>0.22700000000000001</c:v>
                </c:pt>
                <c:pt idx="5">
                  <c:v>0.55000000000000004</c:v>
                </c:pt>
                <c:pt idx="6">
                  <c:v>0.65200000000000113</c:v>
                </c:pt>
              </c:numCache>
            </c:numRef>
          </c:val>
          <c:extLst xmlns:c16r2="http://schemas.microsoft.com/office/drawing/2015/06/chart">
            <c:ext xmlns:c16="http://schemas.microsoft.com/office/drawing/2014/chart" uri="{C3380CC4-5D6E-409C-BE32-E72D297353CC}">
              <c16:uniqueId val="{00000003-0CDB-423E-ADFB-EF5633A09023}"/>
            </c:ext>
          </c:extLst>
        </c:ser>
        <c:dLbls>
          <c:showLegendKey val="0"/>
          <c:showVal val="0"/>
          <c:showCatName val="0"/>
          <c:showSerName val="0"/>
          <c:showPercent val="0"/>
          <c:showBubbleSize val="0"/>
        </c:dLbls>
        <c:gapWidth val="75"/>
        <c:overlap val="40"/>
        <c:axId val="172358272"/>
        <c:axId val="172364160"/>
      </c:barChart>
      <c:catAx>
        <c:axId val="172358272"/>
        <c:scaling>
          <c:orientation val="minMax"/>
        </c:scaling>
        <c:delete val="0"/>
        <c:axPos val="l"/>
        <c:numFmt formatCode="General" sourceLinked="0"/>
        <c:majorTickMark val="none"/>
        <c:minorTickMark val="none"/>
        <c:tickLblPos val="nextTo"/>
        <c:txPr>
          <a:bodyPr/>
          <a:lstStyle/>
          <a:p>
            <a:pPr>
              <a:defRPr sz="1000" b="1"/>
            </a:pPr>
            <a:endParaRPr lang="pl-PL"/>
          </a:p>
        </c:txPr>
        <c:crossAx val="172364160"/>
        <c:crosses val="autoZero"/>
        <c:auto val="1"/>
        <c:lblAlgn val="ctr"/>
        <c:lblOffset val="100"/>
        <c:noMultiLvlLbl val="0"/>
      </c:catAx>
      <c:valAx>
        <c:axId val="172364160"/>
        <c:scaling>
          <c:orientation val="minMax"/>
        </c:scaling>
        <c:delete val="0"/>
        <c:axPos val="b"/>
        <c:majorGridlines/>
        <c:numFmt formatCode="0%" sourceLinked="0"/>
        <c:majorTickMark val="none"/>
        <c:minorTickMark val="none"/>
        <c:tickLblPos val="nextTo"/>
        <c:crossAx val="172358272"/>
        <c:crosses val="autoZero"/>
        <c:crossBetween val="between"/>
      </c:valAx>
    </c:plotArea>
    <c:legend>
      <c:legendPos val="r"/>
      <c:layout>
        <c:manualLayout>
          <c:xMode val="edge"/>
          <c:yMode val="edge"/>
          <c:x val="0"/>
          <c:y val="0.93150591484883571"/>
          <c:w val="0.97776220782764456"/>
          <c:h val="6.5431639226914834E-2"/>
        </c:manualLayout>
      </c:layout>
      <c:overlay val="0"/>
      <c:txPr>
        <a:bodyPr/>
        <a:lstStyle/>
        <a:p>
          <a:pPr>
            <a:defRPr sz="800"/>
          </a:pPr>
          <a:endParaRPr lang="pl-PL"/>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6813524987228946"/>
          <c:y val="1.9247594050743663E-2"/>
          <c:w val="0.44737444732160236"/>
          <c:h val="0.78536009967215348"/>
        </c:manualLayout>
      </c:layout>
      <c:barChart>
        <c:barDir val="bar"/>
        <c:grouping val="clustered"/>
        <c:varyColors val="0"/>
        <c:ser>
          <c:idx val="0"/>
          <c:order val="0"/>
          <c:tx>
            <c:strRef>
              <c:f>'czego brakuje'!$H$3</c:f>
              <c:strCache>
                <c:ptCount val="1"/>
                <c:pt idx="0">
                  <c:v>Rolnicza</c:v>
                </c:pt>
              </c:strCache>
            </c:strRef>
          </c:tx>
          <c:spPr>
            <a:solidFill>
              <a:schemeClr val="accent6">
                <a:lumMod val="50000"/>
              </a:schemeClr>
            </a:solidFill>
          </c:spPr>
          <c:invertIfNegative val="0"/>
          <c:cat>
            <c:strRef>
              <c:f>'czego brakuje'!$I$2:$M$2</c:f>
              <c:strCache>
                <c:ptCount val="5"/>
                <c:pt idx="0">
                  <c:v>more space (m2)</c:v>
                </c:pt>
                <c:pt idx="1">
                  <c:v>more rooms</c:v>
                </c:pt>
                <c:pt idx="2">
                  <c:v>own bathroom</c:v>
                </c:pt>
                <c:pt idx="3">
                  <c:v>better radio and tv set</c:v>
                </c:pt>
                <c:pt idx="4">
                  <c:v>better furniture</c:v>
                </c:pt>
              </c:strCache>
            </c:strRef>
          </c:cat>
          <c:val>
            <c:numRef>
              <c:f>'czego brakuje'!$I$3:$M$3</c:f>
              <c:numCache>
                <c:formatCode>0.00%</c:formatCode>
                <c:ptCount val="5"/>
                <c:pt idx="0">
                  <c:v>0.72700000000000065</c:v>
                </c:pt>
                <c:pt idx="1">
                  <c:v>0.55000000000000004</c:v>
                </c:pt>
                <c:pt idx="2">
                  <c:v>0.55000000000000004</c:v>
                </c:pt>
                <c:pt idx="3">
                  <c:v>0.40900000000000031</c:v>
                </c:pt>
                <c:pt idx="4">
                  <c:v>0.18200000000000022</c:v>
                </c:pt>
              </c:numCache>
            </c:numRef>
          </c:val>
          <c:extLst xmlns:c16r2="http://schemas.microsoft.com/office/drawing/2015/06/chart">
            <c:ext xmlns:c16="http://schemas.microsoft.com/office/drawing/2014/chart" uri="{C3380CC4-5D6E-409C-BE32-E72D297353CC}">
              <c16:uniqueId val="{00000000-E2BE-4E8D-AA2B-823F6E9CD0FF}"/>
            </c:ext>
          </c:extLst>
        </c:ser>
        <c:ser>
          <c:idx val="1"/>
          <c:order val="1"/>
          <c:tx>
            <c:strRef>
              <c:f>'czego brakuje'!$H$4</c:f>
              <c:strCache>
                <c:ptCount val="1"/>
                <c:pt idx="0">
                  <c:v>Chotel</c:v>
                </c:pt>
              </c:strCache>
            </c:strRef>
          </c:tx>
          <c:spPr>
            <a:solidFill>
              <a:schemeClr val="accent6">
                <a:lumMod val="60000"/>
                <a:lumOff val="40000"/>
              </a:schemeClr>
            </a:solidFill>
          </c:spPr>
          <c:invertIfNegative val="0"/>
          <c:cat>
            <c:strRef>
              <c:f>'czego brakuje'!$I$2:$M$2</c:f>
              <c:strCache>
                <c:ptCount val="5"/>
                <c:pt idx="0">
                  <c:v>more space (m2)</c:v>
                </c:pt>
                <c:pt idx="1">
                  <c:v>more rooms</c:v>
                </c:pt>
                <c:pt idx="2">
                  <c:v>own bathroom</c:v>
                </c:pt>
                <c:pt idx="3">
                  <c:v>better radio and tv set</c:v>
                </c:pt>
                <c:pt idx="4">
                  <c:v>better furniture</c:v>
                </c:pt>
              </c:strCache>
            </c:strRef>
          </c:cat>
          <c:val>
            <c:numRef>
              <c:f>'czego brakuje'!$I$4:$M$4</c:f>
              <c:numCache>
                <c:formatCode>0.00%</c:formatCode>
                <c:ptCount val="5"/>
                <c:pt idx="0">
                  <c:v>0.61500000000000088</c:v>
                </c:pt>
                <c:pt idx="1">
                  <c:v>0.15400000000000022</c:v>
                </c:pt>
                <c:pt idx="2">
                  <c:v>0.15400000000000022</c:v>
                </c:pt>
                <c:pt idx="3">
                  <c:v>0.23100000000000001</c:v>
                </c:pt>
                <c:pt idx="4">
                  <c:v>0.192</c:v>
                </c:pt>
              </c:numCache>
            </c:numRef>
          </c:val>
          <c:extLst xmlns:c16r2="http://schemas.microsoft.com/office/drawing/2015/06/chart">
            <c:ext xmlns:c16="http://schemas.microsoft.com/office/drawing/2014/chart" uri="{C3380CC4-5D6E-409C-BE32-E72D297353CC}">
              <c16:uniqueId val="{00000001-E2BE-4E8D-AA2B-823F6E9CD0FF}"/>
            </c:ext>
          </c:extLst>
        </c:ser>
        <c:dLbls>
          <c:showLegendKey val="0"/>
          <c:showVal val="0"/>
          <c:showCatName val="0"/>
          <c:showSerName val="0"/>
          <c:showPercent val="0"/>
          <c:showBubbleSize val="0"/>
        </c:dLbls>
        <c:gapWidth val="150"/>
        <c:axId val="180138752"/>
        <c:axId val="180140288"/>
      </c:barChart>
      <c:catAx>
        <c:axId val="180138752"/>
        <c:scaling>
          <c:orientation val="minMax"/>
        </c:scaling>
        <c:delete val="0"/>
        <c:axPos val="l"/>
        <c:numFmt formatCode="General" sourceLinked="1"/>
        <c:majorTickMark val="out"/>
        <c:minorTickMark val="none"/>
        <c:tickLblPos val="nextTo"/>
        <c:txPr>
          <a:bodyPr/>
          <a:lstStyle/>
          <a:p>
            <a:pPr>
              <a:defRPr sz="1000" b="1"/>
            </a:pPr>
            <a:endParaRPr lang="pl-PL"/>
          </a:p>
        </c:txPr>
        <c:crossAx val="180140288"/>
        <c:crosses val="autoZero"/>
        <c:auto val="1"/>
        <c:lblAlgn val="ctr"/>
        <c:lblOffset val="100"/>
        <c:noMultiLvlLbl val="0"/>
      </c:catAx>
      <c:valAx>
        <c:axId val="180140288"/>
        <c:scaling>
          <c:orientation val="minMax"/>
        </c:scaling>
        <c:delete val="0"/>
        <c:axPos val="b"/>
        <c:majorGridlines/>
        <c:numFmt formatCode="0%" sourceLinked="0"/>
        <c:majorTickMark val="out"/>
        <c:minorTickMark val="none"/>
        <c:tickLblPos val="nextTo"/>
        <c:crossAx val="180138752"/>
        <c:crosses val="autoZero"/>
        <c:crossBetween val="between"/>
      </c:valAx>
      <c:spPr>
        <a:noFill/>
        <a:ln w="25400">
          <a:noFill/>
        </a:ln>
      </c:spPr>
    </c:plotArea>
    <c:legend>
      <c:legendPos val="r"/>
      <c:layout>
        <c:manualLayout>
          <c:xMode val="edge"/>
          <c:yMode val="edge"/>
          <c:x val="0.10291201263925535"/>
          <c:y val="0.74426370598415559"/>
          <c:w val="0.26619455351724886"/>
          <c:h val="9.8074677575041305E-2"/>
        </c:manualLayout>
      </c:layout>
      <c:overlay val="0"/>
      <c:txPr>
        <a:bodyPr/>
        <a:lstStyle/>
        <a:p>
          <a:pPr>
            <a:defRPr sz="1000" b="1"/>
          </a:pPr>
          <a:endParaRPr lang="pl-PL"/>
        </a:p>
      </c:txPr>
    </c:legend>
    <c:plotVisOnly val="1"/>
    <c:dispBlanksAs val="gap"/>
    <c:showDLblsOverMax val="0"/>
  </c:chart>
  <c:spPr>
    <a:noFill/>
    <a:ln w="9525">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tx>
            <c:strRef>
              <c:f>word!$B$4</c:f>
              <c:strCache>
                <c:ptCount val="1"/>
                <c:pt idx="0">
                  <c:v>Rolnicza 'urban'</c:v>
                </c:pt>
              </c:strCache>
            </c:strRef>
          </c:tx>
          <c:spPr>
            <a:solidFill>
              <a:schemeClr val="accent6">
                <a:lumMod val="50000"/>
              </a:schemeClr>
            </a:solidFill>
          </c:spPr>
          <c:invertIfNegative val="0"/>
          <c:cat>
            <c:strRef>
              <c:f>word!$C$3:$F$3</c:f>
              <c:strCache>
                <c:ptCount val="4"/>
                <c:pt idx="0">
                  <c:v>village</c:v>
                </c:pt>
                <c:pt idx="1">
                  <c:v>town</c:v>
                </c:pt>
                <c:pt idx="2">
                  <c:v>settlement</c:v>
                </c:pt>
                <c:pt idx="3">
                  <c:v>locality</c:v>
                </c:pt>
              </c:strCache>
            </c:strRef>
          </c:cat>
          <c:val>
            <c:numRef>
              <c:f>word!$C$4:$F$4</c:f>
              <c:numCache>
                <c:formatCode>0.0%</c:formatCode>
                <c:ptCount val="4"/>
                <c:pt idx="0">
                  <c:v>0.217</c:v>
                </c:pt>
                <c:pt idx="1">
                  <c:v>0.13</c:v>
                </c:pt>
                <c:pt idx="2">
                  <c:v>0.65200000000000002</c:v>
                </c:pt>
                <c:pt idx="3">
                  <c:v>0</c:v>
                </c:pt>
              </c:numCache>
            </c:numRef>
          </c:val>
        </c:ser>
        <c:ser>
          <c:idx val="1"/>
          <c:order val="1"/>
          <c:tx>
            <c:strRef>
              <c:f>word!$B$5</c:f>
              <c:strCache>
                <c:ptCount val="1"/>
                <c:pt idx="0">
                  <c:v>Chotel 'rural'</c:v>
                </c:pt>
              </c:strCache>
            </c:strRef>
          </c:tx>
          <c:spPr>
            <a:solidFill>
              <a:schemeClr val="accent6">
                <a:lumMod val="60000"/>
                <a:lumOff val="40000"/>
              </a:schemeClr>
            </a:solidFill>
          </c:spPr>
          <c:invertIfNegative val="0"/>
          <c:cat>
            <c:strRef>
              <c:f>word!$C$3:$F$3</c:f>
              <c:strCache>
                <c:ptCount val="4"/>
                <c:pt idx="0">
                  <c:v>village</c:v>
                </c:pt>
                <c:pt idx="1">
                  <c:v>town</c:v>
                </c:pt>
                <c:pt idx="2">
                  <c:v>settlement</c:v>
                </c:pt>
                <c:pt idx="3">
                  <c:v>locality</c:v>
                </c:pt>
              </c:strCache>
            </c:strRef>
          </c:cat>
          <c:val>
            <c:numRef>
              <c:f>word!$C$5:$F$5</c:f>
              <c:numCache>
                <c:formatCode>0.0%</c:formatCode>
                <c:ptCount val="4"/>
                <c:pt idx="0">
                  <c:v>0.58599999999999997</c:v>
                </c:pt>
                <c:pt idx="1">
                  <c:v>6.9000000000000006E-2</c:v>
                </c:pt>
                <c:pt idx="2">
                  <c:v>0.17199999999999999</c:v>
                </c:pt>
                <c:pt idx="3">
                  <c:v>0.17199999999999999</c:v>
                </c:pt>
              </c:numCache>
            </c:numRef>
          </c:val>
        </c:ser>
        <c:dLbls>
          <c:showLegendKey val="0"/>
          <c:showVal val="0"/>
          <c:showCatName val="0"/>
          <c:showSerName val="0"/>
          <c:showPercent val="0"/>
          <c:showBubbleSize val="0"/>
        </c:dLbls>
        <c:gapWidth val="150"/>
        <c:axId val="188811904"/>
        <c:axId val="188813696"/>
      </c:barChart>
      <c:catAx>
        <c:axId val="188811904"/>
        <c:scaling>
          <c:orientation val="minMax"/>
        </c:scaling>
        <c:delete val="0"/>
        <c:axPos val="l"/>
        <c:majorTickMark val="out"/>
        <c:minorTickMark val="none"/>
        <c:tickLblPos val="nextTo"/>
        <c:txPr>
          <a:bodyPr/>
          <a:lstStyle/>
          <a:p>
            <a:pPr>
              <a:defRPr sz="1000" b="1">
                <a:latin typeface="+mj-lt"/>
              </a:defRPr>
            </a:pPr>
            <a:endParaRPr lang="pl-PL"/>
          </a:p>
        </c:txPr>
        <c:crossAx val="188813696"/>
        <c:crosses val="autoZero"/>
        <c:auto val="1"/>
        <c:lblAlgn val="ctr"/>
        <c:lblOffset val="100"/>
        <c:noMultiLvlLbl val="0"/>
      </c:catAx>
      <c:valAx>
        <c:axId val="188813696"/>
        <c:scaling>
          <c:orientation val="minMax"/>
        </c:scaling>
        <c:delete val="0"/>
        <c:axPos val="b"/>
        <c:majorGridlines/>
        <c:numFmt formatCode="0.0%" sourceLinked="1"/>
        <c:majorTickMark val="out"/>
        <c:minorTickMark val="none"/>
        <c:tickLblPos val="nextTo"/>
        <c:txPr>
          <a:bodyPr/>
          <a:lstStyle/>
          <a:p>
            <a:pPr>
              <a:defRPr sz="1000">
                <a:latin typeface="+mj-lt"/>
              </a:defRPr>
            </a:pPr>
            <a:endParaRPr lang="pl-PL"/>
          </a:p>
        </c:txPr>
        <c:crossAx val="188811904"/>
        <c:crosses val="autoZero"/>
        <c:crossBetween val="between"/>
      </c:valAx>
    </c:plotArea>
    <c:legend>
      <c:legendPos val="b"/>
      <c:layout/>
      <c:overlay val="0"/>
      <c:txPr>
        <a:bodyPr/>
        <a:lstStyle/>
        <a:p>
          <a:pPr>
            <a:defRPr sz="1300" b="1">
              <a:latin typeface="+mj-lt"/>
            </a:defRPr>
          </a:pPr>
          <a:endParaRPr lang="pl-PL"/>
        </a:p>
      </c:txPr>
    </c:legend>
    <c:plotVisOnly val="1"/>
    <c:dispBlanksAs val="gap"/>
    <c:showDLblsOverMax val="0"/>
  </c:chart>
  <c:spPr>
    <a:ln>
      <a:noFill/>
    </a:ln>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pl-PL"/>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6957425150959202"/>
          <c:y val="4.4719766954526577E-2"/>
          <c:w val="0.69436072759592371"/>
          <c:h val="0.83801925319531489"/>
        </c:manualLayout>
      </c:layout>
      <c:barChart>
        <c:barDir val="bar"/>
        <c:grouping val="clustered"/>
        <c:varyColors val="0"/>
        <c:ser>
          <c:idx val="0"/>
          <c:order val="0"/>
          <c:tx>
            <c:strRef>
              <c:f>nature!$B$1</c:f>
              <c:strCache>
                <c:ptCount val="1"/>
                <c:pt idx="0">
                  <c:v>Rolnicza 'urban'</c:v>
                </c:pt>
              </c:strCache>
            </c:strRef>
          </c:tx>
          <c:spPr>
            <a:solidFill>
              <a:schemeClr val="accent6">
                <a:lumMod val="50000"/>
              </a:schemeClr>
            </a:solidFill>
          </c:spPr>
          <c:invertIfNegative val="0"/>
          <c:cat>
            <c:strRef>
              <c:f>nature!$A$2:$A$6</c:f>
              <c:strCache>
                <c:ptCount val="5"/>
                <c:pt idx="0">
                  <c:v>mostly urban</c:v>
                </c:pt>
                <c:pt idx="1">
                  <c:v>significantly urban</c:v>
                </c:pt>
                <c:pt idx="2">
                  <c:v>urban-rural</c:v>
                </c:pt>
                <c:pt idx="3">
                  <c:v>significantly rural</c:v>
                </c:pt>
                <c:pt idx="4">
                  <c:v>mostly rural</c:v>
                </c:pt>
              </c:strCache>
            </c:strRef>
          </c:cat>
          <c:val>
            <c:numRef>
              <c:f>nature!$B$2:$B$6</c:f>
              <c:numCache>
                <c:formatCode>0%</c:formatCode>
                <c:ptCount val="5"/>
                <c:pt idx="0">
                  <c:v>0</c:v>
                </c:pt>
                <c:pt idx="1">
                  <c:v>0.27300000000000002</c:v>
                </c:pt>
                <c:pt idx="2">
                  <c:v>0.68200000000000005</c:v>
                </c:pt>
                <c:pt idx="3">
                  <c:v>0.45</c:v>
                </c:pt>
                <c:pt idx="4">
                  <c:v>0</c:v>
                </c:pt>
              </c:numCache>
            </c:numRef>
          </c:val>
        </c:ser>
        <c:ser>
          <c:idx val="1"/>
          <c:order val="1"/>
          <c:tx>
            <c:strRef>
              <c:f>nature!$C$1</c:f>
              <c:strCache>
                <c:ptCount val="1"/>
                <c:pt idx="0">
                  <c:v>Chotel 'rural'</c:v>
                </c:pt>
              </c:strCache>
            </c:strRef>
          </c:tx>
          <c:spPr>
            <a:solidFill>
              <a:schemeClr val="accent6">
                <a:lumMod val="60000"/>
                <a:lumOff val="40000"/>
              </a:schemeClr>
            </a:solidFill>
          </c:spPr>
          <c:invertIfNegative val="0"/>
          <c:cat>
            <c:strRef>
              <c:f>nature!$A$2:$A$6</c:f>
              <c:strCache>
                <c:ptCount val="5"/>
                <c:pt idx="0">
                  <c:v>mostly urban</c:v>
                </c:pt>
                <c:pt idx="1">
                  <c:v>significantly urban</c:v>
                </c:pt>
                <c:pt idx="2">
                  <c:v>urban-rural</c:v>
                </c:pt>
                <c:pt idx="3">
                  <c:v>significantly rural</c:v>
                </c:pt>
                <c:pt idx="4">
                  <c:v>mostly rural</c:v>
                </c:pt>
              </c:strCache>
            </c:strRef>
          </c:cat>
          <c:val>
            <c:numRef>
              <c:f>nature!$C$2:$C$6</c:f>
              <c:numCache>
                <c:formatCode>0%</c:formatCode>
                <c:ptCount val="5"/>
                <c:pt idx="0">
                  <c:v>0.1</c:v>
                </c:pt>
                <c:pt idx="1">
                  <c:v>0.33</c:v>
                </c:pt>
                <c:pt idx="2">
                  <c:v>0.433</c:v>
                </c:pt>
                <c:pt idx="3">
                  <c:v>0.13300000000000001</c:v>
                </c:pt>
                <c:pt idx="4">
                  <c:v>0.3</c:v>
                </c:pt>
              </c:numCache>
            </c:numRef>
          </c:val>
        </c:ser>
        <c:dLbls>
          <c:showLegendKey val="0"/>
          <c:showVal val="0"/>
          <c:showCatName val="0"/>
          <c:showSerName val="0"/>
          <c:showPercent val="0"/>
          <c:showBubbleSize val="0"/>
        </c:dLbls>
        <c:gapWidth val="150"/>
        <c:axId val="190726144"/>
        <c:axId val="190727680"/>
      </c:barChart>
      <c:catAx>
        <c:axId val="190726144"/>
        <c:scaling>
          <c:orientation val="minMax"/>
        </c:scaling>
        <c:delete val="0"/>
        <c:axPos val="l"/>
        <c:majorTickMark val="out"/>
        <c:minorTickMark val="none"/>
        <c:tickLblPos val="nextTo"/>
        <c:txPr>
          <a:bodyPr/>
          <a:lstStyle/>
          <a:p>
            <a:pPr>
              <a:defRPr sz="1000" b="1">
                <a:latin typeface="+mj-lt"/>
              </a:defRPr>
            </a:pPr>
            <a:endParaRPr lang="pl-PL"/>
          </a:p>
        </c:txPr>
        <c:crossAx val="190727680"/>
        <c:crosses val="autoZero"/>
        <c:auto val="1"/>
        <c:lblAlgn val="ctr"/>
        <c:lblOffset val="100"/>
        <c:noMultiLvlLbl val="0"/>
      </c:catAx>
      <c:valAx>
        <c:axId val="190727680"/>
        <c:scaling>
          <c:orientation val="minMax"/>
        </c:scaling>
        <c:delete val="0"/>
        <c:axPos val="b"/>
        <c:majorGridlines/>
        <c:numFmt formatCode="0%" sourceLinked="1"/>
        <c:majorTickMark val="out"/>
        <c:minorTickMark val="none"/>
        <c:tickLblPos val="nextTo"/>
        <c:txPr>
          <a:bodyPr/>
          <a:lstStyle/>
          <a:p>
            <a:pPr>
              <a:defRPr sz="800">
                <a:latin typeface="+mj-lt"/>
              </a:defRPr>
            </a:pPr>
            <a:endParaRPr lang="pl-PL"/>
          </a:p>
        </c:txPr>
        <c:crossAx val="190726144"/>
        <c:crosses val="autoZero"/>
        <c:crossBetween val="between"/>
      </c:valAx>
    </c:plotArea>
    <c:legend>
      <c:legendPos val="b"/>
      <c:layout>
        <c:manualLayout>
          <c:xMode val="edge"/>
          <c:yMode val="edge"/>
          <c:x val="0.27154693995450646"/>
          <c:y val="0.92691838004767324"/>
          <c:w val="0.4618434644139936"/>
          <c:h val="6.5625330249051816E-2"/>
        </c:manualLayout>
      </c:layout>
      <c:overlay val="0"/>
      <c:txPr>
        <a:bodyPr/>
        <a:lstStyle/>
        <a:p>
          <a:pPr>
            <a:defRPr sz="1000" b="1">
              <a:latin typeface="+mj-lt"/>
            </a:defRPr>
          </a:pPr>
          <a:endParaRPr lang="pl-PL"/>
        </a:p>
      </c:txPr>
    </c:legend>
    <c:plotVisOnly val="1"/>
    <c:dispBlanksAs val="gap"/>
    <c:showDLblsOverMax val="0"/>
  </c:chart>
  <c:spPr>
    <a:ln>
      <a:noFill/>
    </a:ln>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pl-PL"/>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tx>
            <c:strRef>
              <c:f>problems!$B$1</c:f>
              <c:strCache>
                <c:ptCount val="1"/>
                <c:pt idx="0">
                  <c:v>Rolnicza 'urban'</c:v>
                </c:pt>
              </c:strCache>
            </c:strRef>
          </c:tx>
          <c:spPr>
            <a:solidFill>
              <a:schemeClr val="accent6">
                <a:lumMod val="50000"/>
              </a:schemeClr>
            </a:solidFill>
          </c:spPr>
          <c:invertIfNegative val="0"/>
          <c:cat>
            <c:strRef>
              <c:f>problems!$A$2:$A$4</c:f>
              <c:strCache>
                <c:ptCount val="3"/>
                <c:pt idx="0">
                  <c:v>in the city</c:v>
                </c:pt>
                <c:pt idx="1">
                  <c:v>in the countryside</c:v>
                </c:pt>
                <c:pt idx="2">
                  <c:v>the same in the city as in the countryside</c:v>
                </c:pt>
              </c:strCache>
            </c:strRef>
          </c:cat>
          <c:val>
            <c:numRef>
              <c:f>problems!$B$2:$B$4</c:f>
              <c:numCache>
                <c:formatCode>0%</c:formatCode>
                <c:ptCount val="3"/>
                <c:pt idx="0">
                  <c:v>0.40899999999999997</c:v>
                </c:pt>
                <c:pt idx="1">
                  <c:v>0.182</c:v>
                </c:pt>
                <c:pt idx="2">
                  <c:v>0.40899999999999997</c:v>
                </c:pt>
              </c:numCache>
            </c:numRef>
          </c:val>
        </c:ser>
        <c:ser>
          <c:idx val="1"/>
          <c:order val="1"/>
          <c:tx>
            <c:strRef>
              <c:f>problems!$C$1</c:f>
              <c:strCache>
                <c:ptCount val="1"/>
                <c:pt idx="0">
                  <c:v>Chotel 'rural'</c:v>
                </c:pt>
              </c:strCache>
            </c:strRef>
          </c:tx>
          <c:spPr>
            <a:solidFill>
              <a:schemeClr val="accent6">
                <a:lumMod val="60000"/>
                <a:lumOff val="40000"/>
              </a:schemeClr>
            </a:solidFill>
          </c:spPr>
          <c:invertIfNegative val="0"/>
          <c:cat>
            <c:strRef>
              <c:f>problems!$A$2:$A$4</c:f>
              <c:strCache>
                <c:ptCount val="3"/>
                <c:pt idx="0">
                  <c:v>in the city</c:v>
                </c:pt>
                <c:pt idx="1">
                  <c:v>in the countryside</c:v>
                </c:pt>
                <c:pt idx="2">
                  <c:v>the same in the city as in the countryside</c:v>
                </c:pt>
              </c:strCache>
            </c:strRef>
          </c:cat>
          <c:val>
            <c:numRef>
              <c:f>problems!$C$2:$C$4</c:f>
              <c:numCache>
                <c:formatCode>0%</c:formatCode>
                <c:ptCount val="3"/>
                <c:pt idx="0">
                  <c:v>0.31</c:v>
                </c:pt>
                <c:pt idx="1">
                  <c:v>0.20699999999999999</c:v>
                </c:pt>
                <c:pt idx="2">
                  <c:v>0.48299999999999998</c:v>
                </c:pt>
              </c:numCache>
            </c:numRef>
          </c:val>
        </c:ser>
        <c:dLbls>
          <c:showLegendKey val="0"/>
          <c:showVal val="0"/>
          <c:showCatName val="0"/>
          <c:showSerName val="0"/>
          <c:showPercent val="0"/>
          <c:showBubbleSize val="0"/>
        </c:dLbls>
        <c:gapWidth val="150"/>
        <c:axId val="195696128"/>
        <c:axId val="195697664"/>
      </c:barChart>
      <c:catAx>
        <c:axId val="195696128"/>
        <c:scaling>
          <c:orientation val="minMax"/>
        </c:scaling>
        <c:delete val="0"/>
        <c:axPos val="l"/>
        <c:majorTickMark val="out"/>
        <c:minorTickMark val="none"/>
        <c:tickLblPos val="nextTo"/>
        <c:txPr>
          <a:bodyPr/>
          <a:lstStyle/>
          <a:p>
            <a:pPr>
              <a:defRPr sz="1200" b="1">
                <a:latin typeface="+mj-lt"/>
              </a:defRPr>
            </a:pPr>
            <a:endParaRPr lang="pl-PL"/>
          </a:p>
        </c:txPr>
        <c:crossAx val="195697664"/>
        <c:crosses val="autoZero"/>
        <c:auto val="1"/>
        <c:lblAlgn val="ctr"/>
        <c:lblOffset val="100"/>
        <c:noMultiLvlLbl val="0"/>
      </c:catAx>
      <c:valAx>
        <c:axId val="195697664"/>
        <c:scaling>
          <c:orientation val="minMax"/>
        </c:scaling>
        <c:delete val="0"/>
        <c:axPos val="b"/>
        <c:majorGridlines/>
        <c:numFmt formatCode="0%" sourceLinked="1"/>
        <c:majorTickMark val="out"/>
        <c:minorTickMark val="none"/>
        <c:tickLblPos val="nextTo"/>
        <c:txPr>
          <a:bodyPr/>
          <a:lstStyle/>
          <a:p>
            <a:pPr>
              <a:defRPr sz="1100">
                <a:latin typeface="+mj-lt"/>
              </a:defRPr>
            </a:pPr>
            <a:endParaRPr lang="pl-PL"/>
          </a:p>
        </c:txPr>
        <c:crossAx val="195696128"/>
        <c:crosses val="autoZero"/>
        <c:crossBetween val="between"/>
      </c:valAx>
    </c:plotArea>
    <c:legend>
      <c:legendPos val="b"/>
      <c:layout/>
      <c:overlay val="0"/>
      <c:txPr>
        <a:bodyPr/>
        <a:lstStyle/>
        <a:p>
          <a:pPr>
            <a:defRPr sz="1300" b="1">
              <a:latin typeface="+mj-lt"/>
            </a:defRPr>
          </a:pPr>
          <a:endParaRPr lang="pl-PL"/>
        </a:p>
      </c:txPr>
    </c:legend>
    <c:plotVisOnly val="1"/>
    <c:dispBlanksAs val="gap"/>
    <c:showDLblsOverMax val="0"/>
  </c:chart>
  <c:spPr>
    <a:ln>
      <a:noFill/>
    </a:ln>
  </c:spPr>
  <c:txPr>
    <a:bodyPr/>
    <a:lstStyle/>
    <a:p>
      <a:pPr>
        <a:defRPr>
          <a:latin typeface="Verdana" panose="020B0604030504040204" pitchFamily="34" charset="0"/>
          <a:ea typeface="Verdana" panose="020B0604030504040204" pitchFamily="34" charset="0"/>
          <a:cs typeface="Verdana" panose="020B0604030504040204" pitchFamily="34" charset="0"/>
        </a:defRPr>
      </a:pPr>
      <a:endParaRPr lang="pl-PL"/>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9F9D200-A1A7-4C27-B477-C82A55F56451}" type="datetimeFigureOut">
              <a:rPr lang="pl-PL"/>
              <a:pPr>
                <a:defRPr/>
              </a:pPr>
              <a:t>2018-09-24</a:t>
            </a:fld>
            <a:endParaRPr lang="pl-PL"/>
          </a:p>
        </p:txBody>
      </p:sp>
      <p:sp>
        <p:nvSpPr>
          <p:cNvPr id="4" name="Symbol zastępczy obrazu slajd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F3D88D9-10B4-4A1D-B2DF-79F8D7D28204}" type="slidenum">
              <a:rPr lang="pl-PL"/>
              <a:pPr>
                <a:defRPr/>
              </a:pPr>
              <a:t>‹#›</a:t>
            </a:fld>
            <a:endParaRPr lang="pl-PL"/>
          </a:p>
        </p:txBody>
      </p:sp>
    </p:spTree>
    <p:extLst>
      <p:ext uri="{BB962C8B-B14F-4D97-AF65-F5344CB8AC3E}">
        <p14:creationId xmlns:p14="http://schemas.microsoft.com/office/powerpoint/2010/main" val="13518740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dirty="0" smtClean="0"/>
          </a:p>
        </p:txBody>
      </p:sp>
      <p:sp>
        <p:nvSpPr>
          <p:cNvPr id="4915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1D0ED23-A0F3-477A-A294-182AF5F67F34}" type="slidenum">
              <a:rPr lang="pl-PL" altLang="pl-PL"/>
              <a:pPr fontAlgn="base">
                <a:spcBef>
                  <a:spcPct val="0"/>
                </a:spcBef>
                <a:spcAft>
                  <a:spcPct val="0"/>
                </a:spcAft>
              </a:pPr>
              <a:t>5</a:t>
            </a:fld>
            <a:endParaRPr lang="pl-PL" alt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5837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42156C3-392E-4AE8-B290-359A881342D1}" type="slidenum">
              <a:rPr lang="pl-PL" altLang="pl-PL"/>
              <a:pPr fontAlgn="base">
                <a:spcBef>
                  <a:spcPct val="0"/>
                </a:spcBef>
                <a:spcAft>
                  <a:spcPct val="0"/>
                </a:spcAft>
              </a:pPr>
              <a:t>26</a:t>
            </a:fld>
            <a:endParaRPr lang="pl-PL" alt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dirty="0" smtClean="0"/>
          </a:p>
        </p:txBody>
      </p:sp>
      <p:sp>
        <p:nvSpPr>
          <p:cNvPr id="6042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E3116E2-7A88-4243-BE29-E1BFCDE0ECD4}" type="slidenum">
              <a:rPr lang="pl-PL" altLang="pl-PL"/>
              <a:pPr fontAlgn="base">
                <a:spcBef>
                  <a:spcPct val="0"/>
                </a:spcBef>
                <a:spcAft>
                  <a:spcPct val="0"/>
                </a:spcAft>
              </a:pPr>
              <a:t>27</a:t>
            </a:fld>
            <a:endParaRPr lang="pl-PL" alt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ymbol zastępczy notatek 2"/>
          <p:cNvSpPr>
            <a:spLocks noGrp="1"/>
          </p:cNvSpPr>
          <p:nvPr>
            <p:ph type="body" idx="1"/>
          </p:nvPr>
        </p:nvSpPr>
        <p:spPr/>
        <p:txBody>
          <a:bodyPr/>
          <a:lstStyle/>
          <a:p>
            <a:pPr fontAlgn="auto">
              <a:spcBef>
                <a:spcPts val="0"/>
              </a:spcBef>
              <a:spcAft>
                <a:spcPts val="0"/>
              </a:spcAft>
              <a:defRPr/>
            </a:pPr>
            <a:endParaRPr lang="pl-PL" dirty="0"/>
          </a:p>
        </p:txBody>
      </p:sp>
      <p:sp>
        <p:nvSpPr>
          <p:cNvPr id="6144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6683CC7-9899-4502-8207-915212E36823}" type="slidenum">
              <a:rPr lang="pl-PL" altLang="pl-PL"/>
              <a:pPr fontAlgn="base">
                <a:spcBef>
                  <a:spcPct val="0"/>
                </a:spcBef>
                <a:spcAft>
                  <a:spcPct val="0"/>
                </a:spcAft>
              </a:pPr>
              <a:t>28</a:t>
            </a:fld>
            <a:endParaRPr lang="pl-PL" alt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6246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383437F-332C-4C49-9329-3F88FD182B4F}" type="slidenum">
              <a:rPr lang="pl-PL" altLang="pl-PL"/>
              <a:pPr fontAlgn="base">
                <a:spcBef>
                  <a:spcPct val="0"/>
                </a:spcBef>
                <a:spcAft>
                  <a:spcPct val="0"/>
                </a:spcAft>
              </a:pPr>
              <a:t>29</a:t>
            </a:fld>
            <a:endParaRPr lang="pl-PL" alt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dirty="0" smtClean="0"/>
          </a:p>
        </p:txBody>
      </p:sp>
      <p:sp>
        <p:nvSpPr>
          <p:cNvPr id="6349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B0669F1-EA58-4233-870F-25BDCB0524D0}" type="slidenum">
              <a:rPr lang="pl-PL" altLang="pl-PL"/>
              <a:pPr fontAlgn="base">
                <a:spcBef>
                  <a:spcPct val="0"/>
                </a:spcBef>
                <a:spcAft>
                  <a:spcPct val="0"/>
                </a:spcAft>
              </a:pPr>
              <a:t>30</a:t>
            </a:fld>
            <a:endParaRPr lang="pl-PL" alt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6451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AC138B4-3A94-42F2-A7FB-DE3878E727B9}" type="slidenum">
              <a:rPr lang="pl-PL" altLang="pl-PL"/>
              <a:pPr fontAlgn="base">
                <a:spcBef>
                  <a:spcPct val="0"/>
                </a:spcBef>
                <a:spcAft>
                  <a:spcPct val="0"/>
                </a:spcAft>
              </a:pPr>
              <a:t>31</a:t>
            </a:fld>
            <a:endParaRPr lang="pl-PL" alt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6554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41B0A6-4BED-4C4C-8395-69F72DDA566A}" type="slidenum">
              <a:rPr lang="pl-PL" altLang="pl-PL"/>
              <a:pPr fontAlgn="base">
                <a:spcBef>
                  <a:spcPct val="0"/>
                </a:spcBef>
                <a:spcAft>
                  <a:spcPct val="0"/>
                </a:spcAft>
              </a:pPr>
              <a:t>32</a:t>
            </a:fld>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5018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48D777F-FD3F-40C7-8CF4-7D65819C33F7}" type="slidenum">
              <a:rPr lang="pl-PL" altLang="pl-PL"/>
              <a:pPr fontAlgn="base">
                <a:spcBef>
                  <a:spcPct val="0"/>
                </a:spcBef>
                <a:spcAft>
                  <a:spcPct val="0"/>
                </a:spcAft>
              </a:pPr>
              <a:t>6</a:t>
            </a:fld>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5120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197ACE-F23B-4B79-8C06-9EECAFB5E9D0}" type="slidenum">
              <a:rPr lang="pl-PL" altLang="pl-PL"/>
              <a:pPr fontAlgn="base">
                <a:spcBef>
                  <a:spcPct val="0"/>
                </a:spcBef>
                <a:spcAft>
                  <a:spcPct val="0"/>
                </a:spcAft>
              </a:pPr>
              <a:t>7</a:t>
            </a:fld>
            <a:endParaRPr lang="pl-PL" alt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ymbol zastępczy notatek 2"/>
          <p:cNvSpPr>
            <a:spLocks noGrp="1"/>
          </p:cNvSpPr>
          <p:nvPr>
            <p:ph type="body" idx="1"/>
          </p:nvPr>
        </p:nvSpPr>
        <p:spPr/>
        <p:txBody>
          <a:bodyPr/>
          <a:lstStyle/>
          <a:p>
            <a:pPr fontAlgn="auto">
              <a:spcBef>
                <a:spcPts val="0"/>
              </a:spcBef>
              <a:spcAft>
                <a:spcPts val="0"/>
              </a:spcAft>
              <a:buClr>
                <a:schemeClr val="bg1"/>
              </a:buClr>
              <a:buSzPct val="123000"/>
              <a:defRPr/>
            </a:pPr>
            <a:endParaRPr lang="en-US" sz="1600" dirty="0" smtClean="0"/>
          </a:p>
        </p:txBody>
      </p:sp>
      <p:sp>
        <p:nvSpPr>
          <p:cNvPr id="5222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33A5D33-12E0-48CB-B54B-9B8EF2F29E37}" type="slidenum">
              <a:rPr lang="pl-PL" altLang="pl-PL"/>
              <a:pPr fontAlgn="base">
                <a:spcBef>
                  <a:spcPct val="0"/>
                </a:spcBef>
                <a:spcAft>
                  <a:spcPct val="0"/>
                </a:spcAft>
              </a:pPr>
              <a:t>8</a:t>
            </a:fld>
            <a:endParaRPr lang="pl-PL" alt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
                <a:schemeClr val="bg1"/>
              </a:buClr>
              <a:buSzPct val="123000"/>
            </a:pPr>
            <a:endParaRPr lang="pl-PL" altLang="pl-PL" sz="1600" smtClean="0"/>
          </a:p>
        </p:txBody>
      </p:sp>
      <p:sp>
        <p:nvSpPr>
          <p:cNvPr id="5325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88AB69D-C00D-4E1A-AD22-7D2A6F2F6773}" type="slidenum">
              <a:rPr lang="pl-PL" altLang="pl-PL"/>
              <a:pPr fontAlgn="base">
                <a:spcBef>
                  <a:spcPct val="0"/>
                </a:spcBef>
                <a:spcAft>
                  <a:spcPct val="0"/>
                </a:spcAft>
              </a:pPr>
              <a:t>9</a:t>
            </a:fld>
            <a:endParaRPr lang="pl-PL" alt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ymbol zastępczy notatek 2"/>
          <p:cNvSpPr>
            <a:spLocks noGrp="1"/>
          </p:cNvSpPr>
          <p:nvPr>
            <p:ph type="body" idx="1"/>
          </p:nvPr>
        </p:nvSpPr>
        <p:spPr/>
        <p:txBody>
          <a:bodyPr/>
          <a:lstStyle/>
          <a:p>
            <a:pPr fontAlgn="auto">
              <a:spcBef>
                <a:spcPts val="0"/>
              </a:spcBef>
              <a:spcAft>
                <a:spcPts val="0"/>
              </a:spcAft>
              <a:buClr>
                <a:schemeClr val="bg1"/>
              </a:buClr>
              <a:buSzPct val="123000"/>
              <a:defRPr/>
            </a:pPr>
            <a:endParaRPr lang="en-US" sz="1600" dirty="0" smtClean="0"/>
          </a:p>
        </p:txBody>
      </p:sp>
      <p:sp>
        <p:nvSpPr>
          <p:cNvPr id="5427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65DC26D-66DE-41BC-8300-691D00750F73}" type="slidenum">
              <a:rPr lang="pl-PL" altLang="pl-PL"/>
              <a:pPr fontAlgn="base">
                <a:spcBef>
                  <a:spcPct val="0"/>
                </a:spcBef>
                <a:spcAft>
                  <a:spcPct val="0"/>
                </a:spcAft>
              </a:pPr>
              <a:t>10</a:t>
            </a:fld>
            <a:endParaRPr lang="pl-PL" alt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5530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4484364-0E6B-4C3E-9B52-79F3757A0F2E}" type="slidenum">
              <a:rPr lang="pl-PL" altLang="pl-PL"/>
              <a:pPr fontAlgn="base">
                <a:spcBef>
                  <a:spcPct val="0"/>
                </a:spcBef>
                <a:spcAft>
                  <a:spcPct val="0"/>
                </a:spcAft>
              </a:pPr>
              <a:t>11</a:t>
            </a:fld>
            <a:endParaRPr lang="pl-PL" alt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5632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6598324-94A3-4FE2-9BA8-2FD7A5729BE8}" type="slidenum">
              <a:rPr lang="pl-PL" altLang="pl-PL"/>
              <a:pPr fontAlgn="base">
                <a:spcBef>
                  <a:spcPct val="0"/>
                </a:spcBef>
                <a:spcAft>
                  <a:spcPct val="0"/>
                </a:spcAft>
              </a:pPr>
              <a:t>21</a:t>
            </a:fld>
            <a:endParaRPr lang="pl-PL" alt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l-PL" altLang="pl-PL" smtClean="0"/>
          </a:p>
        </p:txBody>
      </p:sp>
      <p:sp>
        <p:nvSpPr>
          <p:cNvPr id="5734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AAF187C-2024-4868-AB85-6665D247E6FD}" type="slidenum">
              <a:rPr lang="pl-PL" altLang="pl-PL"/>
              <a:pPr fontAlgn="base">
                <a:spcBef>
                  <a:spcPct val="0"/>
                </a:spcBef>
                <a:spcAft>
                  <a:spcPct val="0"/>
                </a:spcAft>
              </a:pPr>
              <a:t>25</a:t>
            </a:fld>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MK Title Slide">
    <p:spTree>
      <p:nvGrpSpPr>
        <p:cNvPr id="1" name=""/>
        <p:cNvGrpSpPr/>
        <p:nvPr/>
      </p:nvGrpSpPr>
      <p:grpSpPr>
        <a:xfrm>
          <a:off x="0" y="0"/>
          <a:ext cx="0" cy="0"/>
          <a:chOff x="0" y="0"/>
          <a:chExt cx="0" cy="0"/>
        </a:xfrm>
      </p:grpSpPr>
      <p:pic>
        <p:nvPicPr>
          <p:cNvPr id="4" name="Picture 7" descr="wydzial naukziem ENG a.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8450" y="236538"/>
            <a:ext cx="283368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83100" y="0"/>
            <a:ext cx="46609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userDrawn="1"/>
        </p:nvSpPr>
        <p:spPr bwMode="auto">
          <a:xfrm>
            <a:off x="558800" y="4489450"/>
            <a:ext cx="17605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8763F8A6-5F4D-4EF2-ACF3-13470B8FBCF1}" type="datetime1">
              <a:rPr lang="pl-PL" altLang="pl-PL">
                <a:solidFill>
                  <a:srgbClr val="A6A6A6"/>
                </a:solidFill>
              </a:rPr>
              <a:pPr>
                <a:lnSpc>
                  <a:spcPts val="3000"/>
                </a:lnSpc>
              </a:pPr>
              <a:t>2018-09-24</a:t>
            </a:fld>
            <a:endParaRPr lang="en-US" altLang="pl-PL">
              <a:solidFill>
                <a:srgbClr val="A6A6A6"/>
              </a:solidFill>
            </a:endParaRPr>
          </a:p>
        </p:txBody>
      </p:sp>
      <p:sp>
        <p:nvSpPr>
          <p:cNvPr id="9" name="Text Placeholder 5"/>
          <p:cNvSpPr>
            <a:spLocks noGrp="1"/>
          </p:cNvSpPr>
          <p:nvPr>
            <p:ph type="body" sz="quarter" idx="12"/>
          </p:nvPr>
        </p:nvSpPr>
        <p:spPr>
          <a:xfrm>
            <a:off x="465138" y="3565834"/>
            <a:ext cx="4755974" cy="886945"/>
          </a:xfrm>
          <a:prstGeom prst="rect">
            <a:avLst/>
          </a:prstGeom>
        </p:spPr>
        <p:txBody>
          <a:bodyPr vert="horz"/>
          <a:lstStyle>
            <a:lvl1pPr marL="0" indent="0">
              <a:buNone/>
              <a:defRPr sz="2400">
                <a:solidFill>
                  <a:srgbClr val="149A40"/>
                </a:solidFill>
              </a:defRPr>
            </a:lvl1pPr>
            <a:lvl2pPr>
              <a:defRPr sz="2400">
                <a:solidFill>
                  <a:srgbClr val="053A98"/>
                </a:solidFill>
              </a:defRPr>
            </a:lvl2pPr>
            <a:lvl3pPr>
              <a:defRPr sz="2400">
                <a:solidFill>
                  <a:srgbClr val="053A98"/>
                </a:solidFill>
              </a:defRPr>
            </a:lvl3pPr>
            <a:lvl4pPr>
              <a:defRPr sz="2400">
                <a:solidFill>
                  <a:srgbClr val="053A98"/>
                </a:solidFill>
              </a:defRPr>
            </a:lvl4pPr>
            <a:lvl5pPr>
              <a:defRPr sz="2400">
                <a:solidFill>
                  <a:srgbClr val="053A98"/>
                </a:solidFill>
              </a:defRPr>
            </a:lvl5pPr>
          </a:lstStyle>
          <a:p>
            <a:pPr lvl="0"/>
            <a:r>
              <a:rPr lang="pl-PL" smtClean="0"/>
              <a:t>Kliknij, aby edytować style wzorca tekstu</a:t>
            </a:r>
          </a:p>
        </p:txBody>
      </p:sp>
      <p:sp>
        <p:nvSpPr>
          <p:cNvPr id="15" name="Title 1"/>
          <p:cNvSpPr>
            <a:spLocks noGrp="1"/>
          </p:cNvSpPr>
          <p:nvPr>
            <p:ph type="title"/>
          </p:nvPr>
        </p:nvSpPr>
        <p:spPr>
          <a:xfrm>
            <a:off x="465673" y="2470406"/>
            <a:ext cx="4755440" cy="1149336"/>
          </a:xfrm>
          <a:prstGeom prst="rect">
            <a:avLst/>
          </a:prstGeom>
        </p:spPr>
        <p:txBody>
          <a:bodyPr vert="horz"/>
          <a:lstStyle>
            <a:lvl1pPr algn="l">
              <a:defRPr sz="3200" b="1" i="0" strike="noStrike">
                <a:solidFill>
                  <a:srgbClr val="053A98"/>
                </a:solidFill>
              </a:defRPr>
            </a:lvl1pPr>
          </a:lstStyle>
          <a:p>
            <a:r>
              <a:rPr lang="pl-PL" altLang="zh-CN" smtClean="0"/>
              <a:t>Kliknij, aby edytować styl</a:t>
            </a:r>
            <a:endParaRPr lang="en-US" dirty="0"/>
          </a:p>
        </p:txBody>
      </p:sp>
    </p:spTree>
    <p:extLst>
      <p:ext uri="{BB962C8B-B14F-4D97-AF65-F5344CB8AC3E}">
        <p14:creationId xmlns:p14="http://schemas.microsoft.com/office/powerpoint/2010/main" val="415795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MK Picture Text">
    <p:spTree>
      <p:nvGrpSpPr>
        <p:cNvPr id="1" name=""/>
        <p:cNvGrpSpPr/>
        <p:nvPr/>
      </p:nvGrpSpPr>
      <p:grpSpPr>
        <a:xfrm>
          <a:off x="0" y="0"/>
          <a:ext cx="0" cy="0"/>
          <a:chOff x="0" y="0"/>
          <a:chExt cx="0" cy="0"/>
        </a:xfrm>
      </p:grpSpPr>
      <p:pic>
        <p:nvPicPr>
          <p:cNvPr id="8" name="Picture 26"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3"/>
          <p:cNvSpPr/>
          <p:nvPr userDrawn="1"/>
        </p:nvSpPr>
        <p:spPr>
          <a:xfrm>
            <a:off x="0" y="322263"/>
            <a:ext cx="282575" cy="4822825"/>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TextBox 12"/>
          <p:cNvSpPr txBox="1">
            <a:spLocks noChangeArrowheads="1"/>
          </p:cNvSpPr>
          <p:nvPr userDrawn="1"/>
        </p:nvSpPr>
        <p:spPr bwMode="auto">
          <a:xfrm>
            <a:off x="544513" y="4484688"/>
            <a:ext cx="5159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39330FA1-1A03-41BB-8919-FC0AA4F9DC10}" type="slidenum">
              <a:rPr lang="en-US" altLang="pl-PL" sz="1200">
                <a:solidFill>
                  <a:srgbClr val="149A40"/>
                </a:solidFill>
              </a:rPr>
              <a:pPr>
                <a:lnSpc>
                  <a:spcPts val="3000"/>
                </a:lnSpc>
              </a:pPr>
              <a:t>‹#›</a:t>
            </a:fld>
            <a:endParaRPr lang="en-US" altLang="pl-PL" sz="1200">
              <a:solidFill>
                <a:srgbClr val="149A40"/>
              </a:solidFill>
            </a:endParaRPr>
          </a:p>
        </p:txBody>
      </p:sp>
      <p:sp>
        <p:nvSpPr>
          <p:cNvPr id="22" name="Picture Placeholder 10"/>
          <p:cNvSpPr>
            <a:spLocks noGrp="1"/>
          </p:cNvSpPr>
          <p:nvPr>
            <p:ph type="pic" sz="quarter" idx="23"/>
          </p:nvPr>
        </p:nvSpPr>
        <p:spPr>
          <a:xfrm>
            <a:off x="283171" y="1102852"/>
            <a:ext cx="8860830" cy="1330210"/>
          </a:xfrm>
          <a:prstGeom prst="rect">
            <a:avLst/>
          </a:prstGeom>
          <a:solidFill>
            <a:schemeClr val="bg1">
              <a:lumMod val="85000"/>
            </a:schemeClr>
          </a:solidFill>
          <a:ln>
            <a:noFill/>
          </a:ln>
        </p:spPr>
        <p:txBody>
          <a:bodyPr vert="horz"/>
          <a:lstStyle>
            <a:lvl1pPr marL="0" indent="0">
              <a:buNone/>
              <a:defRPr sz="2000"/>
            </a:lvl1pPr>
          </a:lstStyle>
          <a:p>
            <a:pPr lvl="0"/>
            <a:r>
              <a:rPr lang="pl-PL" noProof="0" smtClean="0"/>
              <a:t>Kliknij ikonę, aby dodać obraz</a:t>
            </a:r>
            <a:endParaRPr lang="en-US" noProof="0" dirty="0"/>
          </a:p>
        </p:txBody>
      </p:sp>
      <p:sp>
        <p:nvSpPr>
          <p:cNvPr id="11"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12"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23" name="Text Placeholder 14"/>
          <p:cNvSpPr>
            <a:spLocks noGrp="1"/>
          </p:cNvSpPr>
          <p:nvPr>
            <p:ph type="body" sz="quarter" idx="25"/>
          </p:nvPr>
        </p:nvSpPr>
        <p:spPr>
          <a:xfrm>
            <a:off x="4922345" y="3225056"/>
            <a:ext cx="3611472" cy="1583988"/>
          </a:xfrm>
          <a:prstGeom prst="rect">
            <a:avLst/>
          </a:prstGeom>
        </p:spPr>
        <p:txBody>
          <a:bodyPr vert="horz"/>
          <a:lstStyle>
            <a:lvl1pPr marL="0" indent="0">
              <a:buNone/>
              <a:defRPr sz="1200">
                <a:solidFill>
                  <a:srgbClr val="053A98"/>
                </a:solidFill>
              </a:defRPr>
            </a:lvl1pPr>
          </a:lstStyle>
          <a:p>
            <a:pPr lvl="0"/>
            <a:r>
              <a:rPr lang="pl-PL" smtClean="0"/>
              <a:t>Kliknij, aby edytować style wzorca tekstu</a:t>
            </a:r>
          </a:p>
        </p:txBody>
      </p:sp>
      <p:sp>
        <p:nvSpPr>
          <p:cNvPr id="24" name="Text Placeholder 14"/>
          <p:cNvSpPr>
            <a:spLocks noGrp="1"/>
          </p:cNvSpPr>
          <p:nvPr>
            <p:ph type="body" sz="quarter" idx="22"/>
          </p:nvPr>
        </p:nvSpPr>
        <p:spPr>
          <a:xfrm>
            <a:off x="1085748" y="3225056"/>
            <a:ext cx="3566071" cy="1583988"/>
          </a:xfrm>
          <a:prstGeom prst="rect">
            <a:avLst/>
          </a:prstGeom>
        </p:spPr>
        <p:txBody>
          <a:bodyPr vert="horz"/>
          <a:lstStyle>
            <a:lvl1pPr marL="0" indent="0">
              <a:buNone/>
              <a:defRPr sz="1200">
                <a:solidFill>
                  <a:srgbClr val="053A98"/>
                </a:solidFill>
              </a:defRPr>
            </a:lvl1pPr>
          </a:lstStyle>
          <a:p>
            <a:pPr lvl="0"/>
            <a:r>
              <a:rPr lang="pl-PL" smtClean="0"/>
              <a:t>Kliknij, aby edytować style wzorca tekstu</a:t>
            </a:r>
          </a:p>
        </p:txBody>
      </p:sp>
      <p:sp>
        <p:nvSpPr>
          <p:cNvPr id="25" name="Text Placeholder 14"/>
          <p:cNvSpPr>
            <a:spLocks noGrp="1"/>
          </p:cNvSpPr>
          <p:nvPr>
            <p:ph type="body" sz="quarter" idx="24"/>
          </p:nvPr>
        </p:nvSpPr>
        <p:spPr>
          <a:xfrm>
            <a:off x="1060450" y="2525818"/>
            <a:ext cx="7473367" cy="599347"/>
          </a:xfrm>
          <a:prstGeom prst="rect">
            <a:avLst/>
          </a:prstGeom>
        </p:spPr>
        <p:txBody>
          <a:bodyPr vert="horz"/>
          <a:lstStyle>
            <a:lvl1pPr marL="0" indent="0">
              <a:buNone/>
              <a:defRPr sz="1800" b="1">
                <a:solidFill>
                  <a:srgbClr val="053A98"/>
                </a:solidFill>
              </a:defRPr>
            </a:lvl1pPr>
          </a:lstStyle>
          <a:p>
            <a:pPr lvl="0"/>
            <a:r>
              <a:rPr lang="pl-PL" smtClean="0"/>
              <a:t>Kliknij, aby edytować style wzorca tekstu</a:t>
            </a:r>
          </a:p>
        </p:txBody>
      </p:sp>
    </p:spTree>
    <p:extLst>
      <p:ext uri="{BB962C8B-B14F-4D97-AF65-F5344CB8AC3E}">
        <p14:creationId xmlns:p14="http://schemas.microsoft.com/office/powerpoint/2010/main" val="241604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02920" y="3737610"/>
            <a:ext cx="8183880" cy="788670"/>
          </a:xfrm>
          <a:prstGeom prst="rect">
            <a:avLst/>
          </a:prstGeom>
        </p:spPr>
        <p:txBody>
          <a:bodyPr/>
          <a:lstStyle/>
          <a:p>
            <a:r>
              <a:rPr lang="pl-PL"/>
              <a:t>Kliknij, aby edytować styl</a:t>
            </a:r>
            <a:endParaRPr lang="en-US"/>
          </a:p>
        </p:txBody>
      </p:sp>
      <p:sp>
        <p:nvSpPr>
          <p:cNvPr id="3" name="Symbol zastępczy zawartości 2"/>
          <p:cNvSpPr>
            <a:spLocks noGrp="1"/>
          </p:cNvSpPr>
          <p:nvPr>
            <p:ph idx="1"/>
          </p:nvPr>
        </p:nvSpPr>
        <p:spPr>
          <a:xfrm>
            <a:off x="502920" y="397764"/>
            <a:ext cx="8183880" cy="3140964"/>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24"/>
          <p:cNvSpPr>
            <a:spLocks noGrp="1"/>
          </p:cNvSpPr>
          <p:nvPr>
            <p:ph type="dt" sz="half" idx="10"/>
          </p:nvPr>
        </p:nvSpPr>
        <p:spPr>
          <a:xfrm>
            <a:off x="3776663" y="4584700"/>
            <a:ext cx="2286000" cy="273050"/>
          </a:xfrm>
          <a:prstGeom prst="rect">
            <a:avLst/>
          </a:prstGeom>
        </p:spPr>
        <p:txBody>
          <a:bodyPr/>
          <a:lstStyle>
            <a:lvl1pPr fontAlgn="auto">
              <a:spcBef>
                <a:spcPts val="0"/>
              </a:spcBef>
              <a:spcAft>
                <a:spcPts val="0"/>
              </a:spcAft>
              <a:defRPr>
                <a:latin typeface="+mn-lt"/>
                <a:cs typeface="+mn-cs"/>
              </a:defRPr>
            </a:lvl1pPr>
          </a:lstStyle>
          <a:p>
            <a:pPr>
              <a:defRPr/>
            </a:pPr>
            <a:fld id="{AD69612C-07C6-4663-8078-F4D7E5F6790B}" type="datetimeFigureOut">
              <a:rPr lang="pl-PL"/>
              <a:pPr>
                <a:defRPr/>
              </a:pPr>
              <a:t>2018-09-24</a:t>
            </a:fld>
            <a:endParaRPr lang="pl-PL"/>
          </a:p>
        </p:txBody>
      </p:sp>
      <p:sp>
        <p:nvSpPr>
          <p:cNvPr id="5" name="Symbol zastępczy stopki 17"/>
          <p:cNvSpPr>
            <a:spLocks noGrp="1"/>
          </p:cNvSpPr>
          <p:nvPr>
            <p:ph type="ftr" sz="quarter" idx="11"/>
          </p:nvPr>
        </p:nvSpPr>
        <p:spPr>
          <a:xfrm>
            <a:off x="6062663" y="4584700"/>
            <a:ext cx="2286000" cy="273050"/>
          </a:xfrm>
          <a:prstGeom prst="rect">
            <a:avLst/>
          </a:prstGeom>
        </p:spPr>
        <p:txBody>
          <a:bodyPr/>
          <a:lstStyle>
            <a:lvl1pPr fontAlgn="auto">
              <a:spcBef>
                <a:spcPts val="0"/>
              </a:spcBef>
              <a:spcAft>
                <a:spcPts val="0"/>
              </a:spcAft>
              <a:defRPr>
                <a:latin typeface="+mn-lt"/>
                <a:cs typeface="+mn-cs"/>
              </a:defRPr>
            </a:lvl1pPr>
          </a:lstStyle>
          <a:p>
            <a:pPr>
              <a:defRPr/>
            </a:pPr>
            <a:endParaRPr lang="pl-PL"/>
          </a:p>
        </p:txBody>
      </p:sp>
      <p:sp>
        <p:nvSpPr>
          <p:cNvPr id="6" name="Symbol zastępczy numeru slajdu 4"/>
          <p:cNvSpPr>
            <a:spLocks noGrp="1"/>
          </p:cNvSpPr>
          <p:nvPr>
            <p:ph type="sldNum" sz="quarter" idx="12"/>
          </p:nvPr>
        </p:nvSpPr>
        <p:spPr>
          <a:xfrm>
            <a:off x="8348663" y="4584700"/>
            <a:ext cx="457200" cy="273050"/>
          </a:xfrm>
          <a:prstGeom prst="rect">
            <a:avLst/>
          </a:prstGeom>
        </p:spPr>
        <p:txBody>
          <a:bodyPr/>
          <a:lstStyle>
            <a:lvl1pPr fontAlgn="auto">
              <a:spcBef>
                <a:spcPts val="0"/>
              </a:spcBef>
              <a:spcAft>
                <a:spcPts val="0"/>
              </a:spcAft>
              <a:defRPr>
                <a:latin typeface="+mn-lt"/>
                <a:cs typeface="+mn-cs"/>
              </a:defRPr>
            </a:lvl1pPr>
          </a:lstStyle>
          <a:p>
            <a:pPr>
              <a:defRPr/>
            </a:pPr>
            <a:fld id="{12A1BD12-8A74-4C09-B46F-EDB6D0A98AF0}" type="slidenum">
              <a:rPr lang="pl-PL"/>
              <a:pPr>
                <a:defRPr/>
              </a:pPr>
              <a:t>‹#›</a:t>
            </a:fld>
            <a:endParaRPr lang="pl-PL"/>
          </a:p>
        </p:txBody>
      </p:sp>
    </p:spTree>
    <p:extLst>
      <p:ext uri="{BB962C8B-B14F-4D97-AF65-F5344CB8AC3E}">
        <p14:creationId xmlns:p14="http://schemas.microsoft.com/office/powerpoint/2010/main" val="305347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MK Table of contents">
    <p:spTree>
      <p:nvGrpSpPr>
        <p:cNvPr id="1" name=""/>
        <p:cNvGrpSpPr/>
        <p:nvPr/>
      </p:nvGrpSpPr>
      <p:grpSpPr>
        <a:xfrm>
          <a:off x="0" y="0"/>
          <a:ext cx="0" cy="0"/>
          <a:chOff x="0" y="0"/>
          <a:chExt cx="0" cy="0"/>
        </a:xfrm>
      </p:grpSpPr>
      <p:pic>
        <p:nvPicPr>
          <p:cNvPr id="12" name="Picture 19"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59"/>
          <p:cNvSpPr/>
          <p:nvPr userDrawn="1"/>
        </p:nvSpPr>
        <p:spPr>
          <a:xfrm>
            <a:off x="0" y="371475"/>
            <a:ext cx="2139950" cy="4772025"/>
          </a:xfrm>
          <a:custGeom>
            <a:avLst/>
            <a:gdLst>
              <a:gd name="connsiteX0" fmla="*/ 0 w 2286000"/>
              <a:gd name="connsiteY0" fmla="*/ 6858000 h 6858000"/>
              <a:gd name="connsiteX1" fmla="*/ 2286000 w 2286000"/>
              <a:gd name="connsiteY1" fmla="*/ 6858000 h 6858000"/>
              <a:gd name="connsiteX2" fmla="*/ 2286000 w 2286000"/>
              <a:gd name="connsiteY2" fmla="*/ 0 h 6858000"/>
              <a:gd name="connsiteX3" fmla="*/ 0 w 2286000"/>
              <a:gd name="connsiteY3" fmla="*/ 0 h 6858000"/>
              <a:gd name="connsiteX4" fmla="*/ 0 w 2286000"/>
              <a:gd name="connsiteY4" fmla="*/ 6858000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86000" h="6858000">
                <a:moveTo>
                  <a:pt x="0" y="6858000"/>
                </a:moveTo>
                <a:lnTo>
                  <a:pt x="2286000" y="6858000"/>
                </a:lnTo>
                <a:lnTo>
                  <a:pt x="2286000" y="0"/>
                </a:lnTo>
                <a:lnTo>
                  <a:pt x="0" y="0"/>
                </a:lnTo>
                <a:lnTo>
                  <a:pt x="0" y="6858000"/>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TextBox 1"/>
          <p:cNvSpPr txBox="1">
            <a:spLocks noChangeArrowheads="1"/>
          </p:cNvSpPr>
          <p:nvPr userDrawn="1"/>
        </p:nvSpPr>
        <p:spPr bwMode="auto">
          <a:xfrm>
            <a:off x="550863" y="1227138"/>
            <a:ext cx="12684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r>
              <a:rPr lang="en-US" altLang="zh-CN" sz="1400">
                <a:solidFill>
                  <a:schemeClr val="bg1"/>
                </a:solidFill>
                <a:cs typeface="Calibri" pitchFamily="34" charset="0"/>
              </a:rPr>
              <a:t>Table of contents</a:t>
            </a:r>
          </a:p>
        </p:txBody>
      </p:sp>
      <p:sp>
        <p:nvSpPr>
          <p:cNvPr id="16" name="TextBox 61"/>
          <p:cNvSpPr txBox="1">
            <a:spLocks noChangeArrowheads="1"/>
          </p:cNvSpPr>
          <p:nvPr userDrawn="1"/>
        </p:nvSpPr>
        <p:spPr bwMode="auto">
          <a:xfrm>
            <a:off x="544513" y="4484688"/>
            <a:ext cx="5159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DC9ACA6D-B6E0-41D6-8BC1-781AA548FABA}" type="slidenum">
              <a:rPr lang="en-US" altLang="pl-PL" sz="1200">
                <a:solidFill>
                  <a:srgbClr val="FFFFFF"/>
                </a:solidFill>
              </a:rPr>
              <a:pPr>
                <a:lnSpc>
                  <a:spcPts val="3000"/>
                </a:lnSpc>
              </a:pPr>
              <a:t>‹#›</a:t>
            </a:fld>
            <a:endParaRPr lang="en-US" altLang="pl-PL" sz="1200">
              <a:solidFill>
                <a:srgbClr val="FFFFFF"/>
              </a:solidFill>
            </a:endParaRPr>
          </a:p>
        </p:txBody>
      </p:sp>
      <p:sp>
        <p:nvSpPr>
          <p:cNvPr id="56"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57"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73" name="Text Placeholder 23"/>
          <p:cNvSpPr>
            <a:spLocks noGrp="1"/>
          </p:cNvSpPr>
          <p:nvPr>
            <p:ph type="body" sz="quarter" idx="12"/>
          </p:nvPr>
        </p:nvSpPr>
        <p:spPr>
          <a:xfrm>
            <a:off x="2649494" y="2587580"/>
            <a:ext cx="5910306"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lvl="0"/>
            <a:r>
              <a:rPr lang="pl-PL" smtClean="0"/>
              <a:t>Kliknij, aby edytować style wzorca tekstu</a:t>
            </a:r>
          </a:p>
        </p:txBody>
      </p:sp>
      <p:sp>
        <p:nvSpPr>
          <p:cNvPr id="74" name="Text Placeholder 23"/>
          <p:cNvSpPr>
            <a:spLocks noGrp="1"/>
          </p:cNvSpPr>
          <p:nvPr>
            <p:ph type="body" sz="quarter" idx="13"/>
          </p:nvPr>
        </p:nvSpPr>
        <p:spPr>
          <a:xfrm>
            <a:off x="2649494" y="3018319"/>
            <a:ext cx="5910306"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lvl="0"/>
            <a:r>
              <a:rPr lang="pl-PL" smtClean="0"/>
              <a:t>Kliknij, aby edytować style wzorca tekstu</a:t>
            </a:r>
          </a:p>
        </p:txBody>
      </p:sp>
      <p:sp>
        <p:nvSpPr>
          <p:cNvPr id="75" name="Text Placeholder 23"/>
          <p:cNvSpPr>
            <a:spLocks noGrp="1"/>
          </p:cNvSpPr>
          <p:nvPr>
            <p:ph type="body" sz="quarter" idx="14"/>
          </p:nvPr>
        </p:nvSpPr>
        <p:spPr>
          <a:xfrm>
            <a:off x="2649494" y="3446440"/>
            <a:ext cx="5910306"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lvl="0"/>
            <a:r>
              <a:rPr lang="pl-PL" smtClean="0"/>
              <a:t>Kliknij, aby edytować style wzorca tekstu</a:t>
            </a:r>
          </a:p>
        </p:txBody>
      </p:sp>
      <p:sp>
        <p:nvSpPr>
          <p:cNvPr id="76" name="Text Placeholder 23"/>
          <p:cNvSpPr>
            <a:spLocks noGrp="1"/>
          </p:cNvSpPr>
          <p:nvPr>
            <p:ph type="body" sz="quarter" idx="15"/>
          </p:nvPr>
        </p:nvSpPr>
        <p:spPr>
          <a:xfrm>
            <a:off x="2649494" y="3881084"/>
            <a:ext cx="5910306"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lvl="0"/>
            <a:r>
              <a:rPr lang="pl-PL" smtClean="0"/>
              <a:t>Kliknij, aby edytować style wzorca tekstu</a:t>
            </a:r>
          </a:p>
        </p:txBody>
      </p:sp>
      <p:sp>
        <p:nvSpPr>
          <p:cNvPr id="77" name="Text Placeholder 23"/>
          <p:cNvSpPr>
            <a:spLocks noGrp="1"/>
          </p:cNvSpPr>
          <p:nvPr>
            <p:ph type="body" sz="quarter" idx="16"/>
          </p:nvPr>
        </p:nvSpPr>
        <p:spPr>
          <a:xfrm>
            <a:off x="2649494" y="4311429"/>
            <a:ext cx="5910306"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lvl="0"/>
            <a:r>
              <a:rPr lang="pl-PL" smtClean="0"/>
              <a:t>Kliknij, aby edytować style wzorca tekstu</a:t>
            </a:r>
          </a:p>
        </p:txBody>
      </p:sp>
      <p:sp>
        <p:nvSpPr>
          <p:cNvPr id="80" name="Text Placeholder 23"/>
          <p:cNvSpPr>
            <a:spLocks noGrp="1"/>
          </p:cNvSpPr>
          <p:nvPr>
            <p:ph type="body" sz="quarter" idx="21"/>
          </p:nvPr>
        </p:nvSpPr>
        <p:spPr>
          <a:xfrm>
            <a:off x="2649494" y="2157236"/>
            <a:ext cx="5910306"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lvl="0"/>
            <a:r>
              <a:rPr lang="pl-PL" smtClean="0"/>
              <a:t>Kliknij, aby edytować style wzorca tekstu</a:t>
            </a:r>
          </a:p>
        </p:txBody>
      </p:sp>
      <p:sp>
        <p:nvSpPr>
          <p:cNvPr id="81" name="Text Placeholder 23"/>
          <p:cNvSpPr>
            <a:spLocks noGrp="1"/>
          </p:cNvSpPr>
          <p:nvPr>
            <p:ph type="body" sz="quarter" idx="22"/>
          </p:nvPr>
        </p:nvSpPr>
        <p:spPr>
          <a:xfrm>
            <a:off x="2649494" y="1730921"/>
            <a:ext cx="5910306"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lvl="0"/>
            <a:r>
              <a:rPr lang="pl-PL" smtClean="0"/>
              <a:t>Kliknij, aby edytować style wzorca tekstu</a:t>
            </a:r>
          </a:p>
        </p:txBody>
      </p:sp>
      <p:sp>
        <p:nvSpPr>
          <p:cNvPr id="82" name="Text Placeholder 23"/>
          <p:cNvSpPr>
            <a:spLocks noGrp="1"/>
          </p:cNvSpPr>
          <p:nvPr>
            <p:ph type="body" sz="quarter" idx="23"/>
          </p:nvPr>
        </p:nvSpPr>
        <p:spPr>
          <a:xfrm>
            <a:off x="2649494" y="1298565"/>
            <a:ext cx="5910306" cy="42187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600" b="0" baseline="0">
                <a:solidFill>
                  <a:srgbClr val="053A98"/>
                </a:solidFill>
              </a:defRPr>
            </a:lvl1pPr>
          </a:lstStyle>
          <a:p>
            <a:pPr lvl="0"/>
            <a:r>
              <a:rPr lang="pl-PL" smtClean="0"/>
              <a:t>Kliknij, aby edytować style wzorca tekstu</a:t>
            </a:r>
          </a:p>
        </p:txBody>
      </p:sp>
    </p:spTree>
    <p:extLst>
      <p:ext uri="{BB962C8B-B14F-4D97-AF65-F5344CB8AC3E}">
        <p14:creationId xmlns:p14="http://schemas.microsoft.com/office/powerpoint/2010/main" val="361437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MK Number Title Text">
    <p:spTree>
      <p:nvGrpSpPr>
        <p:cNvPr id="1" name=""/>
        <p:cNvGrpSpPr/>
        <p:nvPr/>
      </p:nvGrpSpPr>
      <p:grpSpPr>
        <a:xfrm>
          <a:off x="0" y="0"/>
          <a:ext cx="0" cy="0"/>
          <a:chOff x="0" y="0"/>
          <a:chExt cx="0" cy="0"/>
        </a:xfrm>
      </p:grpSpPr>
      <p:pic>
        <p:nvPicPr>
          <p:cNvPr id="7" name="Picture 13"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3"/>
          <p:cNvSpPr/>
          <p:nvPr userDrawn="1"/>
        </p:nvSpPr>
        <p:spPr>
          <a:xfrm>
            <a:off x="0" y="322263"/>
            <a:ext cx="282575" cy="4822825"/>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TextBox 17"/>
          <p:cNvSpPr txBox="1">
            <a:spLocks noChangeArrowheads="1"/>
          </p:cNvSpPr>
          <p:nvPr userDrawn="1"/>
        </p:nvSpPr>
        <p:spPr bwMode="auto">
          <a:xfrm>
            <a:off x="544513" y="4484688"/>
            <a:ext cx="5159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CE60361B-0E33-458C-A084-0F1C0BAD341B}" type="slidenum">
              <a:rPr lang="en-US" altLang="pl-PL" sz="1200">
                <a:solidFill>
                  <a:srgbClr val="149A40"/>
                </a:solidFill>
              </a:rPr>
              <a:pPr>
                <a:lnSpc>
                  <a:spcPts val="3000"/>
                </a:lnSpc>
              </a:pPr>
              <a:t>‹#›</a:t>
            </a:fld>
            <a:endParaRPr lang="en-US" altLang="pl-PL" sz="1200">
              <a:solidFill>
                <a:srgbClr val="149A40"/>
              </a:solidFill>
            </a:endParaRPr>
          </a:p>
        </p:txBody>
      </p:sp>
      <p:sp>
        <p:nvSpPr>
          <p:cNvPr id="30" name="Text Placeholder 19"/>
          <p:cNvSpPr>
            <a:spLocks noGrp="1"/>
          </p:cNvSpPr>
          <p:nvPr>
            <p:ph type="body" sz="quarter" idx="22"/>
          </p:nvPr>
        </p:nvSpPr>
        <p:spPr>
          <a:xfrm>
            <a:off x="1086370" y="1881108"/>
            <a:ext cx="7137975" cy="927100"/>
          </a:xfrm>
          <a:prstGeom prst="rect">
            <a:avLst/>
          </a:prstGeom>
        </p:spPr>
        <p:txBody>
          <a:bodyPr vert="horz"/>
          <a:lstStyle>
            <a:lvl1pPr marL="0" indent="0">
              <a:buNone/>
              <a:defRPr sz="2400" b="1">
                <a:solidFill>
                  <a:srgbClr val="053A98"/>
                </a:solidFill>
              </a:defRPr>
            </a:lvl1pPr>
          </a:lstStyle>
          <a:p>
            <a:pPr lvl="0"/>
            <a:r>
              <a:rPr lang="pl-PL" smtClean="0"/>
              <a:t>Kliknij, aby edytować style wzorca tekstu</a:t>
            </a:r>
          </a:p>
        </p:txBody>
      </p:sp>
      <p:sp>
        <p:nvSpPr>
          <p:cNvPr id="29" name="Text Placeholder 17"/>
          <p:cNvSpPr>
            <a:spLocks noGrp="1"/>
          </p:cNvSpPr>
          <p:nvPr>
            <p:ph type="body" sz="quarter" idx="21"/>
          </p:nvPr>
        </p:nvSpPr>
        <p:spPr>
          <a:xfrm>
            <a:off x="1086370" y="2808207"/>
            <a:ext cx="7448030" cy="2012851"/>
          </a:xfrm>
          <a:prstGeom prst="rect">
            <a:avLst/>
          </a:prstGeom>
        </p:spPr>
        <p:txBody>
          <a:bodyPr vert="horz"/>
          <a:lstStyle>
            <a:lvl1pPr marL="0" indent="0">
              <a:buNone/>
              <a:defRPr sz="1400">
                <a:solidFill>
                  <a:srgbClr val="053A98"/>
                </a:solidFill>
              </a:defRPr>
            </a:lvl1pPr>
          </a:lstStyle>
          <a:p>
            <a:pPr lvl="0"/>
            <a:r>
              <a:rPr lang="pl-PL" smtClean="0"/>
              <a:t>Kliknij, aby edytować style wzorca tekstu</a:t>
            </a:r>
          </a:p>
        </p:txBody>
      </p:sp>
      <p:sp>
        <p:nvSpPr>
          <p:cNvPr id="16"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17"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13" name="Text Placeholder 21"/>
          <p:cNvSpPr>
            <a:spLocks noGrp="1"/>
          </p:cNvSpPr>
          <p:nvPr>
            <p:ph type="body" sz="quarter" idx="26"/>
          </p:nvPr>
        </p:nvSpPr>
        <p:spPr>
          <a:xfrm>
            <a:off x="1086370" y="865108"/>
            <a:ext cx="1316567" cy="1016000"/>
          </a:xfrm>
          <a:prstGeom prst="rect">
            <a:avLst/>
          </a:prstGeom>
        </p:spPr>
        <p:txBody>
          <a:bodyPr vert="horz"/>
          <a:lstStyle>
            <a:lvl1pPr marL="0" indent="0">
              <a:buNone/>
              <a:defRPr sz="7200">
                <a:solidFill>
                  <a:schemeClr val="bg1">
                    <a:lumMod val="65000"/>
                  </a:schemeClr>
                </a:solidFill>
              </a:defRPr>
            </a:lvl1pPr>
          </a:lstStyle>
          <a:p>
            <a:pPr lvl="0"/>
            <a:r>
              <a:rPr lang="pl-PL" smtClean="0"/>
              <a:t>Kliknij, aby edytować style wzorca tekstu</a:t>
            </a:r>
          </a:p>
        </p:txBody>
      </p:sp>
    </p:spTree>
    <p:extLst>
      <p:ext uri="{BB962C8B-B14F-4D97-AF65-F5344CB8AC3E}">
        <p14:creationId xmlns:p14="http://schemas.microsoft.com/office/powerpoint/2010/main" val="392388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MK Title Text">
    <p:spTree>
      <p:nvGrpSpPr>
        <p:cNvPr id="1" name=""/>
        <p:cNvGrpSpPr/>
        <p:nvPr/>
      </p:nvGrpSpPr>
      <p:grpSpPr>
        <a:xfrm>
          <a:off x="0" y="0"/>
          <a:ext cx="0" cy="0"/>
          <a:chOff x="0" y="0"/>
          <a:chExt cx="0" cy="0"/>
        </a:xfrm>
      </p:grpSpPr>
      <p:pic>
        <p:nvPicPr>
          <p:cNvPr id="6" name="Picture 18"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3"/>
          <p:cNvSpPr/>
          <p:nvPr userDrawn="1"/>
        </p:nvSpPr>
        <p:spPr>
          <a:xfrm>
            <a:off x="0" y="322263"/>
            <a:ext cx="282575" cy="4822825"/>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TextBox 12"/>
          <p:cNvSpPr txBox="1">
            <a:spLocks noChangeArrowheads="1"/>
          </p:cNvSpPr>
          <p:nvPr userDrawn="1"/>
        </p:nvSpPr>
        <p:spPr bwMode="auto">
          <a:xfrm>
            <a:off x="544513" y="4484688"/>
            <a:ext cx="51593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9CA5890C-4828-42AF-88C9-B7F918773B12}" type="slidenum">
              <a:rPr lang="en-US" altLang="pl-PL" sz="1200">
                <a:solidFill>
                  <a:srgbClr val="149A40"/>
                </a:solidFill>
              </a:rPr>
              <a:pPr>
                <a:lnSpc>
                  <a:spcPts val="3000"/>
                </a:lnSpc>
              </a:pPr>
              <a:t>‹#›</a:t>
            </a:fld>
            <a:endParaRPr lang="en-US" altLang="pl-PL" sz="1200">
              <a:solidFill>
                <a:srgbClr val="149A40"/>
              </a:solidFill>
            </a:endParaRPr>
          </a:p>
        </p:txBody>
      </p:sp>
      <p:sp>
        <p:nvSpPr>
          <p:cNvPr id="18" name="Text Placeholder 19"/>
          <p:cNvSpPr>
            <a:spLocks noGrp="1"/>
          </p:cNvSpPr>
          <p:nvPr>
            <p:ph type="body" sz="quarter" idx="25"/>
          </p:nvPr>
        </p:nvSpPr>
        <p:spPr>
          <a:xfrm>
            <a:off x="1086370" y="1206491"/>
            <a:ext cx="6432030" cy="927100"/>
          </a:xfrm>
          <a:prstGeom prst="rect">
            <a:avLst/>
          </a:prstGeom>
        </p:spPr>
        <p:txBody>
          <a:bodyPr vert="horz"/>
          <a:lstStyle>
            <a:lvl1pPr marL="0" indent="0">
              <a:buNone/>
              <a:defRPr sz="2400" b="1">
                <a:solidFill>
                  <a:srgbClr val="053A98"/>
                </a:solidFill>
              </a:defRPr>
            </a:lvl1pPr>
          </a:lstStyle>
          <a:p>
            <a:pPr lvl="0"/>
            <a:r>
              <a:rPr lang="pl-PL" smtClean="0"/>
              <a:t>Kliknij, aby edytować style wzorca tekstu</a:t>
            </a:r>
          </a:p>
        </p:txBody>
      </p:sp>
      <p:sp>
        <p:nvSpPr>
          <p:cNvPr id="11"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12"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17" name="Text Placeholder 17"/>
          <p:cNvSpPr>
            <a:spLocks noGrp="1"/>
          </p:cNvSpPr>
          <p:nvPr>
            <p:ph type="body" sz="quarter" idx="24"/>
          </p:nvPr>
        </p:nvSpPr>
        <p:spPr>
          <a:xfrm>
            <a:off x="1086370" y="2142058"/>
            <a:ext cx="7448030" cy="2679001"/>
          </a:xfrm>
          <a:prstGeom prst="rect">
            <a:avLst/>
          </a:prstGeom>
        </p:spPr>
        <p:txBody>
          <a:bodyPr vert="horz"/>
          <a:lstStyle>
            <a:lvl1pPr marL="285750" indent="-285750">
              <a:buFont typeface="Wingdings" charset="2"/>
              <a:buChar char=""/>
              <a:defRPr sz="1400">
                <a:solidFill>
                  <a:srgbClr val="053A98"/>
                </a:solidFill>
              </a:defRPr>
            </a:lvl1pPr>
          </a:lstStyle>
          <a:p>
            <a:pPr lvl="0"/>
            <a:r>
              <a:rPr lang="pl-PL" smtClean="0"/>
              <a:t>Kliknij, aby edytować style wzorca tekstu</a:t>
            </a:r>
          </a:p>
          <a:p>
            <a:pPr lvl="1"/>
            <a:r>
              <a:rPr lang="pl-PL" smtClean="0"/>
              <a:t>Drugi poziom</a:t>
            </a:r>
          </a:p>
          <a:p>
            <a:pPr lvl="2"/>
            <a:r>
              <a:rPr lang="pl-PL" smtClean="0"/>
              <a:t>Trzeci poziom</a:t>
            </a:r>
          </a:p>
        </p:txBody>
      </p:sp>
    </p:spTree>
    <p:extLst>
      <p:ext uri="{BB962C8B-B14F-4D97-AF65-F5344CB8AC3E}">
        <p14:creationId xmlns:p14="http://schemas.microsoft.com/office/powerpoint/2010/main" val="2634946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MK Text">
    <p:spTree>
      <p:nvGrpSpPr>
        <p:cNvPr id="1" name=""/>
        <p:cNvGrpSpPr/>
        <p:nvPr/>
      </p:nvGrpSpPr>
      <p:grpSpPr>
        <a:xfrm>
          <a:off x="0" y="0"/>
          <a:ext cx="0" cy="0"/>
          <a:chOff x="0" y="0"/>
          <a:chExt cx="0" cy="0"/>
        </a:xfrm>
      </p:grpSpPr>
      <p:pic>
        <p:nvPicPr>
          <p:cNvPr id="5" name="Picture 16"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3"/>
          <p:cNvSpPr/>
          <p:nvPr userDrawn="1"/>
        </p:nvSpPr>
        <p:spPr>
          <a:xfrm>
            <a:off x="0" y="322263"/>
            <a:ext cx="282575" cy="4822825"/>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TextBox 14"/>
          <p:cNvSpPr txBox="1">
            <a:spLocks noChangeArrowheads="1"/>
          </p:cNvSpPr>
          <p:nvPr userDrawn="1"/>
        </p:nvSpPr>
        <p:spPr bwMode="auto">
          <a:xfrm>
            <a:off x="544513" y="4484688"/>
            <a:ext cx="5159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908CECD4-92F6-4666-8107-8D7142DD4579}" type="slidenum">
              <a:rPr lang="en-US" altLang="pl-PL" sz="1200">
                <a:solidFill>
                  <a:srgbClr val="149A40"/>
                </a:solidFill>
              </a:rPr>
              <a:pPr>
                <a:lnSpc>
                  <a:spcPts val="3000"/>
                </a:lnSpc>
              </a:pPr>
              <a:t>‹#›</a:t>
            </a:fld>
            <a:endParaRPr lang="en-US" altLang="pl-PL" sz="1200">
              <a:solidFill>
                <a:srgbClr val="149A40"/>
              </a:solidFill>
            </a:endParaRPr>
          </a:p>
        </p:txBody>
      </p:sp>
      <p:sp>
        <p:nvSpPr>
          <p:cNvPr id="13"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14"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19" name="Text Placeholder 17"/>
          <p:cNvSpPr>
            <a:spLocks noGrp="1"/>
          </p:cNvSpPr>
          <p:nvPr>
            <p:ph type="body" sz="quarter" idx="24"/>
          </p:nvPr>
        </p:nvSpPr>
        <p:spPr>
          <a:xfrm>
            <a:off x="1086370" y="1341963"/>
            <a:ext cx="7448030" cy="3238758"/>
          </a:xfrm>
          <a:prstGeom prst="rect">
            <a:avLst/>
          </a:prstGeom>
        </p:spPr>
        <p:txBody>
          <a:bodyPr vert="horz"/>
          <a:lstStyle>
            <a:lvl1pPr marL="0" indent="0">
              <a:buFont typeface="Wingdings" charset="2"/>
              <a:buNone/>
              <a:defRPr sz="1400">
                <a:solidFill>
                  <a:srgbClr val="053A98"/>
                </a:solidFill>
              </a:defRPr>
            </a:lvl1pPr>
          </a:lstStyle>
          <a:p>
            <a:pPr lvl="0"/>
            <a:r>
              <a:rPr lang="pl-PL" smtClean="0"/>
              <a:t>Kliknij, aby edytować style wzorca tekstu</a:t>
            </a:r>
          </a:p>
          <a:p>
            <a:pPr lvl="1"/>
            <a:r>
              <a:rPr lang="pl-PL" smtClean="0"/>
              <a:t>Drugi poziom</a:t>
            </a:r>
          </a:p>
          <a:p>
            <a:pPr lvl="2"/>
            <a:r>
              <a:rPr lang="pl-PL" smtClean="0"/>
              <a:t>Trzeci poziom</a:t>
            </a:r>
          </a:p>
        </p:txBody>
      </p:sp>
    </p:spTree>
    <p:extLst>
      <p:ext uri="{BB962C8B-B14F-4D97-AF65-F5344CB8AC3E}">
        <p14:creationId xmlns:p14="http://schemas.microsoft.com/office/powerpoint/2010/main" val="353237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MK Title Picture Text">
    <p:spTree>
      <p:nvGrpSpPr>
        <p:cNvPr id="1" name=""/>
        <p:cNvGrpSpPr/>
        <p:nvPr/>
      </p:nvGrpSpPr>
      <p:grpSpPr>
        <a:xfrm>
          <a:off x="0" y="0"/>
          <a:ext cx="0" cy="0"/>
          <a:chOff x="0" y="0"/>
          <a:chExt cx="0" cy="0"/>
        </a:xfrm>
      </p:grpSpPr>
      <p:pic>
        <p:nvPicPr>
          <p:cNvPr id="7" name="Picture 19"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3"/>
          <p:cNvSpPr/>
          <p:nvPr userDrawn="1"/>
        </p:nvSpPr>
        <p:spPr>
          <a:xfrm>
            <a:off x="0" y="322263"/>
            <a:ext cx="282575" cy="4822825"/>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TextBox 12"/>
          <p:cNvSpPr txBox="1">
            <a:spLocks noChangeArrowheads="1"/>
          </p:cNvSpPr>
          <p:nvPr userDrawn="1"/>
        </p:nvSpPr>
        <p:spPr bwMode="auto">
          <a:xfrm>
            <a:off x="544513" y="4484688"/>
            <a:ext cx="5159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85F563A5-EEA6-4BE7-A24E-D26A24CC11E3}" type="slidenum">
              <a:rPr lang="en-US" altLang="pl-PL" sz="1200">
                <a:solidFill>
                  <a:srgbClr val="149A40"/>
                </a:solidFill>
              </a:rPr>
              <a:pPr>
                <a:lnSpc>
                  <a:spcPts val="3000"/>
                </a:lnSpc>
              </a:pPr>
              <a:t>‹#›</a:t>
            </a:fld>
            <a:endParaRPr lang="en-US" altLang="pl-PL" sz="1200">
              <a:solidFill>
                <a:srgbClr val="149A40"/>
              </a:solidFill>
            </a:endParaRPr>
          </a:p>
        </p:txBody>
      </p:sp>
      <p:sp>
        <p:nvSpPr>
          <p:cNvPr id="26" name="Picture Placeholder 16"/>
          <p:cNvSpPr>
            <a:spLocks noGrp="1"/>
          </p:cNvSpPr>
          <p:nvPr>
            <p:ph type="pic" sz="quarter" idx="23"/>
          </p:nvPr>
        </p:nvSpPr>
        <p:spPr>
          <a:xfrm>
            <a:off x="1086370" y="2433062"/>
            <a:ext cx="3530455" cy="2387997"/>
          </a:xfrm>
          <a:prstGeom prst="rect">
            <a:avLst/>
          </a:prstGeom>
          <a:solidFill>
            <a:schemeClr val="bg1">
              <a:lumMod val="85000"/>
            </a:schemeClr>
          </a:solidFill>
          <a:ln>
            <a:noFill/>
          </a:ln>
        </p:spPr>
        <p:txBody>
          <a:bodyPr vert="horz"/>
          <a:lstStyle>
            <a:lvl1pPr marL="0" indent="0">
              <a:buNone/>
              <a:defRPr sz="2000"/>
            </a:lvl1pPr>
          </a:lstStyle>
          <a:p>
            <a:pPr lvl="0"/>
            <a:r>
              <a:rPr lang="pl-PL" noProof="0" smtClean="0"/>
              <a:t>Kliknij ikonę, aby dodać obraz</a:t>
            </a:r>
            <a:endParaRPr lang="en-US" noProof="0" dirty="0"/>
          </a:p>
        </p:txBody>
      </p:sp>
      <p:sp>
        <p:nvSpPr>
          <p:cNvPr id="11"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12"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24" name="Text Placeholder 12"/>
          <p:cNvSpPr>
            <a:spLocks noGrp="1"/>
          </p:cNvSpPr>
          <p:nvPr>
            <p:ph type="body" sz="quarter" idx="21"/>
          </p:nvPr>
        </p:nvSpPr>
        <p:spPr>
          <a:xfrm>
            <a:off x="1086370" y="1102853"/>
            <a:ext cx="7515434" cy="1173238"/>
          </a:xfrm>
          <a:prstGeom prst="rect">
            <a:avLst/>
          </a:prstGeom>
        </p:spPr>
        <p:txBody>
          <a:bodyPr vert="horz"/>
          <a:lstStyle>
            <a:lvl1pPr marL="0" indent="0">
              <a:buNone/>
              <a:defRPr sz="3600" baseline="0">
                <a:solidFill>
                  <a:srgbClr val="053A98"/>
                </a:solidFill>
              </a:defRPr>
            </a:lvl1pPr>
          </a:lstStyle>
          <a:p>
            <a:pPr lvl="0"/>
            <a:r>
              <a:rPr lang="pl-PL" smtClean="0"/>
              <a:t>Kliknij, aby edytować style wzorca tekstu</a:t>
            </a:r>
          </a:p>
        </p:txBody>
      </p:sp>
      <p:sp>
        <p:nvSpPr>
          <p:cNvPr id="25" name="Text Placeholder 14"/>
          <p:cNvSpPr>
            <a:spLocks noGrp="1"/>
          </p:cNvSpPr>
          <p:nvPr>
            <p:ph type="body" sz="quarter" idx="22"/>
          </p:nvPr>
        </p:nvSpPr>
        <p:spPr>
          <a:xfrm>
            <a:off x="5014901" y="2433062"/>
            <a:ext cx="3530455" cy="2387997"/>
          </a:xfrm>
          <a:prstGeom prst="rect">
            <a:avLst/>
          </a:prstGeom>
        </p:spPr>
        <p:txBody>
          <a:bodyPr vert="horz"/>
          <a:lstStyle>
            <a:lvl1pPr marL="0" indent="0">
              <a:buNone/>
              <a:defRPr sz="1400">
                <a:solidFill>
                  <a:srgbClr val="053A98"/>
                </a:solidFill>
              </a:defRPr>
            </a:lvl1pPr>
          </a:lstStyle>
          <a:p>
            <a:pPr lvl="0"/>
            <a:r>
              <a:rPr lang="pl-PL" smtClean="0"/>
              <a:t>Kliknij, aby edytować style wzorca tekstu</a:t>
            </a:r>
          </a:p>
        </p:txBody>
      </p:sp>
    </p:spTree>
    <p:extLst>
      <p:ext uri="{BB962C8B-B14F-4D97-AF65-F5344CB8AC3E}">
        <p14:creationId xmlns:p14="http://schemas.microsoft.com/office/powerpoint/2010/main" val="423864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MK Text Picture">
    <p:spTree>
      <p:nvGrpSpPr>
        <p:cNvPr id="1" name=""/>
        <p:cNvGrpSpPr/>
        <p:nvPr/>
      </p:nvGrpSpPr>
      <p:grpSpPr>
        <a:xfrm>
          <a:off x="0" y="0"/>
          <a:ext cx="0" cy="0"/>
          <a:chOff x="0" y="0"/>
          <a:chExt cx="0" cy="0"/>
        </a:xfrm>
      </p:grpSpPr>
      <p:pic>
        <p:nvPicPr>
          <p:cNvPr id="6" name="Picture 20"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3"/>
          <p:cNvSpPr/>
          <p:nvPr userDrawn="1"/>
        </p:nvSpPr>
        <p:spPr>
          <a:xfrm>
            <a:off x="0" y="322263"/>
            <a:ext cx="282575" cy="4822825"/>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TextBox 12"/>
          <p:cNvSpPr txBox="1">
            <a:spLocks noChangeArrowheads="1"/>
          </p:cNvSpPr>
          <p:nvPr userDrawn="1"/>
        </p:nvSpPr>
        <p:spPr bwMode="auto">
          <a:xfrm>
            <a:off x="544513" y="4484688"/>
            <a:ext cx="5159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D4AB237F-97EC-4E01-81CB-2CBB8F0A5371}" type="slidenum">
              <a:rPr lang="en-US" altLang="pl-PL" sz="1200">
                <a:solidFill>
                  <a:srgbClr val="149A40"/>
                </a:solidFill>
              </a:rPr>
              <a:pPr>
                <a:lnSpc>
                  <a:spcPts val="3000"/>
                </a:lnSpc>
              </a:pPr>
              <a:t>‹#›</a:t>
            </a:fld>
            <a:endParaRPr lang="en-US" altLang="pl-PL" sz="1200">
              <a:solidFill>
                <a:srgbClr val="149A40"/>
              </a:solidFill>
            </a:endParaRPr>
          </a:p>
        </p:txBody>
      </p:sp>
      <p:sp>
        <p:nvSpPr>
          <p:cNvPr id="19" name="Picture Placeholder 10"/>
          <p:cNvSpPr>
            <a:spLocks noGrp="1"/>
          </p:cNvSpPr>
          <p:nvPr>
            <p:ph type="pic" sz="quarter" idx="21"/>
          </p:nvPr>
        </p:nvSpPr>
        <p:spPr>
          <a:xfrm>
            <a:off x="5014901" y="1133081"/>
            <a:ext cx="4129099" cy="3687978"/>
          </a:xfrm>
          <a:prstGeom prst="rect">
            <a:avLst/>
          </a:prstGeom>
          <a:solidFill>
            <a:schemeClr val="bg1">
              <a:lumMod val="85000"/>
            </a:schemeClr>
          </a:solidFill>
          <a:ln>
            <a:noFill/>
          </a:ln>
        </p:spPr>
        <p:txBody>
          <a:bodyPr vert="horz"/>
          <a:lstStyle>
            <a:lvl1pPr marL="0" indent="0">
              <a:buNone/>
              <a:defRPr sz="2000"/>
            </a:lvl1pPr>
          </a:lstStyle>
          <a:p>
            <a:pPr lvl="0"/>
            <a:r>
              <a:rPr lang="pl-PL" noProof="0" smtClean="0"/>
              <a:t>Kliknij ikonę, aby dodać obraz</a:t>
            </a:r>
            <a:endParaRPr lang="en-US" noProof="0" dirty="0"/>
          </a:p>
        </p:txBody>
      </p:sp>
      <p:sp>
        <p:nvSpPr>
          <p:cNvPr id="11"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12"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20" name="Text Placeholder 14"/>
          <p:cNvSpPr>
            <a:spLocks noGrp="1"/>
          </p:cNvSpPr>
          <p:nvPr>
            <p:ph type="body" sz="quarter" idx="22"/>
          </p:nvPr>
        </p:nvSpPr>
        <p:spPr>
          <a:xfrm>
            <a:off x="1086369" y="1651001"/>
            <a:ext cx="3530455" cy="3170058"/>
          </a:xfrm>
          <a:prstGeom prst="rect">
            <a:avLst/>
          </a:prstGeom>
        </p:spPr>
        <p:txBody>
          <a:bodyPr vert="horz"/>
          <a:lstStyle>
            <a:lvl1pPr marL="0" indent="0">
              <a:buNone/>
              <a:defRPr sz="1400">
                <a:solidFill>
                  <a:srgbClr val="053A98"/>
                </a:solidFill>
              </a:defRPr>
            </a:lvl1pPr>
          </a:lstStyle>
          <a:p>
            <a:pPr lvl="0"/>
            <a:r>
              <a:rPr lang="pl-PL" smtClean="0"/>
              <a:t>Kliknij, aby edytować style wzorca tekstu</a:t>
            </a:r>
          </a:p>
        </p:txBody>
      </p:sp>
    </p:spTree>
    <p:extLst>
      <p:ext uri="{BB962C8B-B14F-4D97-AF65-F5344CB8AC3E}">
        <p14:creationId xmlns:p14="http://schemas.microsoft.com/office/powerpoint/2010/main" val="786609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MK Big picture">
    <p:spTree>
      <p:nvGrpSpPr>
        <p:cNvPr id="1" name=""/>
        <p:cNvGrpSpPr/>
        <p:nvPr/>
      </p:nvGrpSpPr>
      <p:grpSpPr>
        <a:xfrm>
          <a:off x="0" y="0"/>
          <a:ext cx="0" cy="0"/>
          <a:chOff x="0" y="0"/>
          <a:chExt cx="0" cy="0"/>
        </a:xfrm>
      </p:grpSpPr>
      <p:pic>
        <p:nvPicPr>
          <p:cNvPr id="6" name="Picture 17"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3"/>
          <p:cNvSpPr/>
          <p:nvPr userDrawn="1"/>
        </p:nvSpPr>
        <p:spPr>
          <a:xfrm>
            <a:off x="0" y="322263"/>
            <a:ext cx="282575" cy="4822825"/>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TextBox 11"/>
          <p:cNvSpPr txBox="1">
            <a:spLocks noChangeArrowheads="1"/>
          </p:cNvSpPr>
          <p:nvPr userDrawn="1"/>
        </p:nvSpPr>
        <p:spPr bwMode="auto">
          <a:xfrm>
            <a:off x="544513" y="4484688"/>
            <a:ext cx="5159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89292718-101E-4F5E-8CF5-AAD3FA62B10A}" type="slidenum">
              <a:rPr lang="en-US" altLang="pl-PL" sz="1200">
                <a:solidFill>
                  <a:srgbClr val="149A40"/>
                </a:solidFill>
              </a:rPr>
              <a:pPr>
                <a:lnSpc>
                  <a:spcPts val="3000"/>
                </a:lnSpc>
              </a:pPr>
              <a:t>‹#›</a:t>
            </a:fld>
            <a:endParaRPr lang="en-US" altLang="pl-PL" sz="1200">
              <a:solidFill>
                <a:srgbClr val="149A40"/>
              </a:solidFill>
            </a:endParaRPr>
          </a:p>
        </p:txBody>
      </p:sp>
      <p:sp>
        <p:nvSpPr>
          <p:cNvPr id="10"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11"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16" name="Text Placeholder 14"/>
          <p:cNvSpPr>
            <a:spLocks noGrp="1"/>
          </p:cNvSpPr>
          <p:nvPr>
            <p:ph type="body" sz="quarter" idx="23"/>
          </p:nvPr>
        </p:nvSpPr>
        <p:spPr>
          <a:xfrm>
            <a:off x="1085748" y="4288182"/>
            <a:ext cx="3651688" cy="543330"/>
          </a:xfrm>
          <a:prstGeom prst="rect">
            <a:avLst/>
          </a:prstGeom>
        </p:spPr>
        <p:txBody>
          <a:bodyPr vert="horz"/>
          <a:lstStyle>
            <a:lvl1pPr marL="0" indent="0">
              <a:buNone/>
              <a:defRPr sz="1200">
                <a:solidFill>
                  <a:srgbClr val="053A98"/>
                </a:solidFill>
              </a:defRPr>
            </a:lvl1pPr>
          </a:lstStyle>
          <a:p>
            <a:pPr lvl="0"/>
            <a:r>
              <a:rPr lang="pl-PL" smtClean="0"/>
              <a:t>Kliknij, aby edytować style wzorca tekstu</a:t>
            </a:r>
          </a:p>
        </p:txBody>
      </p:sp>
      <p:sp>
        <p:nvSpPr>
          <p:cNvPr id="17" name="Picture Placeholder 10"/>
          <p:cNvSpPr>
            <a:spLocks noGrp="1"/>
          </p:cNvSpPr>
          <p:nvPr>
            <p:ph type="pic" sz="quarter" idx="21"/>
          </p:nvPr>
        </p:nvSpPr>
        <p:spPr>
          <a:xfrm>
            <a:off x="1085748" y="1102853"/>
            <a:ext cx="8056800" cy="3711600"/>
          </a:xfrm>
          <a:custGeom>
            <a:avLst/>
            <a:gdLst>
              <a:gd name="connsiteX0" fmla="*/ 0 w 8585200"/>
              <a:gd name="connsiteY0" fmla="*/ 0 h 4714607"/>
              <a:gd name="connsiteX1" fmla="*/ 8585200 w 8585200"/>
              <a:gd name="connsiteY1" fmla="*/ 0 h 4714607"/>
              <a:gd name="connsiteX2" fmla="*/ 8585200 w 8585200"/>
              <a:gd name="connsiteY2" fmla="*/ 4714607 h 4714607"/>
              <a:gd name="connsiteX3" fmla="*/ 0 w 8585200"/>
              <a:gd name="connsiteY3" fmla="*/ 4714607 h 4714607"/>
              <a:gd name="connsiteX4" fmla="*/ 0 w 8585200"/>
              <a:gd name="connsiteY4" fmla="*/ 0 h 4714607"/>
              <a:gd name="connsiteX0" fmla="*/ 0 w 8585200"/>
              <a:gd name="connsiteY0" fmla="*/ 0 h 4714607"/>
              <a:gd name="connsiteX1" fmla="*/ 8585200 w 8585200"/>
              <a:gd name="connsiteY1" fmla="*/ 0 h 4714607"/>
              <a:gd name="connsiteX2" fmla="*/ 8585200 w 8585200"/>
              <a:gd name="connsiteY2" fmla="*/ 4714607 h 4714607"/>
              <a:gd name="connsiteX3" fmla="*/ 4660899 w 8585200"/>
              <a:gd name="connsiteY3" fmla="*/ 4708259 h 4714607"/>
              <a:gd name="connsiteX4" fmla="*/ 0 w 8585200"/>
              <a:gd name="connsiteY4" fmla="*/ 4714607 h 4714607"/>
              <a:gd name="connsiteX5" fmla="*/ 0 w 8585200"/>
              <a:gd name="connsiteY5"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4660899 w 8585200"/>
              <a:gd name="connsiteY4" fmla="*/ 4708259 h 4714607"/>
              <a:gd name="connsiteX5" fmla="*/ 0 w 8585200"/>
              <a:gd name="connsiteY5" fmla="*/ 4714607 h 4714607"/>
              <a:gd name="connsiteX6" fmla="*/ 0 w 8585200"/>
              <a:gd name="connsiteY6"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4660899 w 8585200"/>
              <a:gd name="connsiteY4" fmla="*/ 4708259 h 4714607"/>
              <a:gd name="connsiteX5" fmla="*/ 0 w 8585200"/>
              <a:gd name="connsiteY5" fmla="*/ 4714607 h 4714607"/>
              <a:gd name="connsiteX6" fmla="*/ 1512 w 8585200"/>
              <a:gd name="connsiteY6" fmla="*/ 3868448 h 4714607"/>
              <a:gd name="connsiteX7" fmla="*/ 0 w 8585200"/>
              <a:gd name="connsiteY7" fmla="*/ 0 h 4714607"/>
              <a:gd name="connsiteX0" fmla="*/ 0 w 8585200"/>
              <a:gd name="connsiteY0" fmla="*/ 0 h 4714607"/>
              <a:gd name="connsiteX1" fmla="*/ 8585200 w 8585200"/>
              <a:gd name="connsiteY1" fmla="*/ 0 h 4714607"/>
              <a:gd name="connsiteX2" fmla="*/ 8585200 w 8585200"/>
              <a:gd name="connsiteY2" fmla="*/ 4714607 h 4714607"/>
              <a:gd name="connsiteX3" fmla="*/ 6476999 w 8585200"/>
              <a:gd name="connsiteY3" fmla="*/ 4708259 h 4714607"/>
              <a:gd name="connsiteX4" fmla="*/ 0 w 8585200"/>
              <a:gd name="connsiteY4" fmla="*/ 4714607 h 4714607"/>
              <a:gd name="connsiteX5" fmla="*/ 1512 w 8585200"/>
              <a:gd name="connsiteY5" fmla="*/ 3868448 h 4714607"/>
              <a:gd name="connsiteX6" fmla="*/ 0 w 8585200"/>
              <a:gd name="connsiteY6" fmla="*/ 0 h 4714607"/>
              <a:gd name="connsiteX0" fmla="*/ 0 w 8585200"/>
              <a:gd name="connsiteY0" fmla="*/ 0 h 4714607"/>
              <a:gd name="connsiteX1" fmla="*/ 8585200 w 8585200"/>
              <a:gd name="connsiteY1" fmla="*/ 0 h 4714607"/>
              <a:gd name="connsiteX2" fmla="*/ 8585200 w 8585200"/>
              <a:gd name="connsiteY2" fmla="*/ 4714607 h 4714607"/>
              <a:gd name="connsiteX3" fmla="*/ 0 w 8585200"/>
              <a:gd name="connsiteY3" fmla="*/ 4714607 h 4714607"/>
              <a:gd name="connsiteX4" fmla="*/ 1512 w 8585200"/>
              <a:gd name="connsiteY4" fmla="*/ 3868448 h 4714607"/>
              <a:gd name="connsiteX5" fmla="*/ 0 w 8585200"/>
              <a:gd name="connsiteY5" fmla="*/ 0 h 4714607"/>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0 w 8585200"/>
              <a:gd name="connsiteY4" fmla="*/ 4714607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21804 w 8585200"/>
              <a:gd name="connsiteY4" fmla="*/ 3874185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34255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15578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507409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15578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34255 w 8585200"/>
              <a:gd name="connsiteY4" fmla="*/ 3867960 h 4715095"/>
              <a:gd name="connsiteX5" fmla="*/ 1512 w 8585200"/>
              <a:gd name="connsiteY5" fmla="*/ 3868448 h 4715095"/>
              <a:gd name="connsiteX6" fmla="*/ 0 w 8585200"/>
              <a:gd name="connsiteY6" fmla="*/ 0 h 4715095"/>
              <a:gd name="connsiteX0" fmla="*/ 0 w 8585200"/>
              <a:gd name="connsiteY0" fmla="*/ 0 h 4715095"/>
              <a:gd name="connsiteX1" fmla="*/ 8585200 w 8585200"/>
              <a:gd name="connsiteY1" fmla="*/ 0 h 4715095"/>
              <a:gd name="connsiteX2" fmla="*/ 8585200 w 8585200"/>
              <a:gd name="connsiteY2" fmla="*/ 4714607 h 4715095"/>
              <a:gd name="connsiteX3" fmla="*/ 4023316 w 8585200"/>
              <a:gd name="connsiteY3" fmla="*/ 4715095 h 4715095"/>
              <a:gd name="connsiteX4" fmla="*/ 4021804 w 8585200"/>
              <a:gd name="connsiteY4" fmla="*/ 3867960 h 4715095"/>
              <a:gd name="connsiteX5" fmla="*/ 1512 w 8585200"/>
              <a:gd name="connsiteY5" fmla="*/ 3868448 h 4715095"/>
              <a:gd name="connsiteX6" fmla="*/ 0 w 8585200"/>
              <a:gd name="connsiteY6" fmla="*/ 0 h 471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5200" h="4715095">
                <a:moveTo>
                  <a:pt x="0" y="0"/>
                </a:moveTo>
                <a:lnTo>
                  <a:pt x="8585200" y="0"/>
                </a:lnTo>
                <a:lnTo>
                  <a:pt x="8585200" y="4714607"/>
                </a:lnTo>
                <a:lnTo>
                  <a:pt x="4023316" y="4715095"/>
                </a:lnTo>
                <a:cubicBezTo>
                  <a:pt x="4020737" y="4432717"/>
                  <a:pt x="4024383" y="4150338"/>
                  <a:pt x="4021804" y="3867960"/>
                </a:cubicBezTo>
                <a:lnTo>
                  <a:pt x="1512" y="3868448"/>
                </a:lnTo>
                <a:lnTo>
                  <a:pt x="0" y="0"/>
                </a:lnTo>
                <a:close/>
              </a:path>
            </a:pathLst>
          </a:custGeom>
          <a:solidFill>
            <a:schemeClr val="bg1">
              <a:lumMod val="85000"/>
            </a:schemeClr>
          </a:solidFill>
          <a:ln>
            <a:noFill/>
          </a:ln>
        </p:spPr>
        <p:txBody>
          <a:bodyPr vert="horz"/>
          <a:lstStyle>
            <a:lvl1pPr marL="0" indent="0">
              <a:buNone/>
              <a:defRPr sz="2000"/>
            </a:lvl1pPr>
          </a:lstStyle>
          <a:p>
            <a:pPr lvl="0"/>
            <a:r>
              <a:rPr lang="pl-PL" noProof="0" smtClean="0"/>
              <a:t>Kliknij ikonę, aby dodać obraz</a:t>
            </a:r>
            <a:endParaRPr lang="en-US" noProof="0" dirty="0"/>
          </a:p>
        </p:txBody>
      </p:sp>
    </p:spTree>
    <p:extLst>
      <p:ext uri="{BB962C8B-B14F-4D97-AF65-F5344CB8AC3E}">
        <p14:creationId xmlns:p14="http://schemas.microsoft.com/office/powerpoint/2010/main" val="1436775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MK 4 pictures">
    <p:spTree>
      <p:nvGrpSpPr>
        <p:cNvPr id="1" name=""/>
        <p:cNvGrpSpPr/>
        <p:nvPr/>
      </p:nvGrpSpPr>
      <p:grpSpPr>
        <a:xfrm>
          <a:off x="0" y="0"/>
          <a:ext cx="0" cy="0"/>
          <a:chOff x="0" y="0"/>
          <a:chExt cx="0" cy="0"/>
        </a:xfrm>
      </p:grpSpPr>
      <p:pic>
        <p:nvPicPr>
          <p:cNvPr id="9" name="Picture 16" descr="wydzial naukziem ENG 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8625" y="33338"/>
            <a:ext cx="21209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3"/>
          <p:cNvSpPr/>
          <p:nvPr userDrawn="1"/>
        </p:nvSpPr>
        <p:spPr>
          <a:xfrm>
            <a:off x="0" y="322263"/>
            <a:ext cx="282575" cy="4822825"/>
          </a:xfrm>
          <a:custGeom>
            <a:avLst/>
            <a:gdLst>
              <a:gd name="connsiteX0" fmla="*/ 0 w 283171"/>
              <a:gd name="connsiteY0" fmla="*/ 4822863 h 4822863"/>
              <a:gd name="connsiteX1" fmla="*/ 283171 w 283171"/>
              <a:gd name="connsiteY1" fmla="*/ 4822863 h 4822863"/>
              <a:gd name="connsiteX2" fmla="*/ 283171 w 283171"/>
              <a:gd name="connsiteY2" fmla="*/ 0 h 4822863"/>
              <a:gd name="connsiteX3" fmla="*/ 0 w 283171"/>
              <a:gd name="connsiteY3" fmla="*/ 0 h 4822863"/>
              <a:gd name="connsiteX4" fmla="*/ 0 w 283171"/>
              <a:gd name="connsiteY4" fmla="*/ 4822863 h 482286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83171" h="4822863">
                <a:moveTo>
                  <a:pt x="0" y="4822863"/>
                </a:moveTo>
                <a:lnTo>
                  <a:pt x="283171" y="4822863"/>
                </a:lnTo>
                <a:lnTo>
                  <a:pt x="283171" y="0"/>
                </a:lnTo>
                <a:lnTo>
                  <a:pt x="0" y="0"/>
                </a:lnTo>
                <a:lnTo>
                  <a:pt x="0" y="4822863"/>
                </a:lnTo>
              </a:path>
            </a:pathLst>
          </a:custGeom>
          <a:solidFill>
            <a:srgbClr val="149A40"/>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Freeform 3"/>
          <p:cNvSpPr/>
          <p:nvPr userDrawn="1"/>
        </p:nvSpPr>
        <p:spPr>
          <a:xfrm>
            <a:off x="0" y="0"/>
            <a:ext cx="6835775" cy="644525"/>
          </a:xfrm>
          <a:custGeom>
            <a:avLst/>
            <a:gdLst>
              <a:gd name="connsiteX0" fmla="*/ 6668224 w 6835190"/>
              <a:gd name="connsiteY0" fmla="*/ 404964 h 644182"/>
              <a:gd name="connsiteX1" fmla="*/ 6835191 w 6835190"/>
              <a:gd name="connsiteY1" fmla="*/ 0 h 644182"/>
              <a:gd name="connsiteX2" fmla="*/ 0 w 6835190"/>
              <a:gd name="connsiteY2" fmla="*/ 0 h 644182"/>
              <a:gd name="connsiteX3" fmla="*/ 0 w 6835190"/>
              <a:gd name="connsiteY3" fmla="*/ 644182 h 644182"/>
              <a:gd name="connsiteX4" fmla="*/ 6720396 w 6835190"/>
              <a:gd name="connsiteY4" fmla="*/ 644182 h 644182"/>
              <a:gd name="connsiteX5" fmla="*/ 6668224 w 6835190"/>
              <a:gd name="connsiteY5" fmla="*/ 404964 h 64418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Lst>
            <a:rect l="l" t="t" r="r" b="b"/>
            <a:pathLst>
              <a:path w="6835190" h="644182">
                <a:moveTo>
                  <a:pt x="6668224" y="404964"/>
                </a:moveTo>
                <a:cubicBezTo>
                  <a:pt x="6668224" y="246964"/>
                  <a:pt x="6732004" y="103885"/>
                  <a:pt x="6835191" y="0"/>
                </a:cubicBezTo>
                <a:lnTo>
                  <a:pt x="0" y="0"/>
                </a:lnTo>
                <a:lnTo>
                  <a:pt x="0" y="644182"/>
                </a:lnTo>
                <a:lnTo>
                  <a:pt x="6720396" y="644182"/>
                </a:lnTo>
                <a:cubicBezTo>
                  <a:pt x="6686995" y="571334"/>
                  <a:pt x="6668224" y="490372"/>
                  <a:pt x="6668224" y="404964"/>
                </a:cubicBezTo>
              </a:path>
            </a:pathLst>
          </a:custGeom>
          <a:solidFill>
            <a:srgbClr val="053A9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TextBox 11"/>
          <p:cNvSpPr txBox="1">
            <a:spLocks noChangeArrowheads="1"/>
          </p:cNvSpPr>
          <p:nvPr userDrawn="1"/>
        </p:nvSpPr>
        <p:spPr bwMode="auto">
          <a:xfrm>
            <a:off x="544513" y="4484688"/>
            <a:ext cx="5159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nSpc>
                <a:spcPts val="3000"/>
              </a:lnSpc>
            </a:pPr>
            <a:fld id="{C7686FD2-BFE9-45EC-8F2D-920553BBD428}" type="slidenum">
              <a:rPr lang="en-US" altLang="pl-PL" sz="1200">
                <a:solidFill>
                  <a:srgbClr val="149A40"/>
                </a:solidFill>
              </a:rPr>
              <a:pPr>
                <a:lnSpc>
                  <a:spcPts val="3000"/>
                </a:lnSpc>
              </a:pPr>
              <a:t>‹#›</a:t>
            </a:fld>
            <a:endParaRPr lang="en-US" altLang="pl-PL" sz="1200">
              <a:solidFill>
                <a:srgbClr val="149A40"/>
              </a:solidFill>
            </a:endParaRPr>
          </a:p>
        </p:txBody>
      </p:sp>
      <p:sp>
        <p:nvSpPr>
          <p:cNvPr id="21" name="Picture Placeholder 10"/>
          <p:cNvSpPr>
            <a:spLocks noGrp="1"/>
          </p:cNvSpPr>
          <p:nvPr>
            <p:ph type="pic" sz="quarter" idx="24"/>
          </p:nvPr>
        </p:nvSpPr>
        <p:spPr>
          <a:xfrm>
            <a:off x="283171" y="3075220"/>
            <a:ext cx="3464786" cy="1330209"/>
          </a:xfrm>
          <a:prstGeom prst="rect">
            <a:avLst/>
          </a:prstGeom>
          <a:solidFill>
            <a:schemeClr val="bg1">
              <a:lumMod val="85000"/>
            </a:schemeClr>
          </a:solidFill>
          <a:ln>
            <a:noFill/>
          </a:ln>
        </p:spPr>
        <p:txBody>
          <a:bodyPr vert="horz"/>
          <a:lstStyle>
            <a:lvl1pPr marL="0" indent="0">
              <a:buNone/>
              <a:defRPr sz="2000"/>
            </a:lvl1pPr>
          </a:lstStyle>
          <a:p>
            <a:pPr lvl="0"/>
            <a:r>
              <a:rPr lang="pl-PL" noProof="0" smtClean="0"/>
              <a:t>Kliknij ikonę, aby dodać obraz</a:t>
            </a:r>
            <a:endParaRPr lang="en-US" noProof="0" dirty="0"/>
          </a:p>
        </p:txBody>
      </p:sp>
      <p:sp>
        <p:nvSpPr>
          <p:cNvPr id="22" name="Picture Placeholder 10"/>
          <p:cNvSpPr>
            <a:spLocks noGrp="1"/>
          </p:cNvSpPr>
          <p:nvPr>
            <p:ph type="pic" sz="quarter" idx="23"/>
          </p:nvPr>
        </p:nvSpPr>
        <p:spPr>
          <a:xfrm>
            <a:off x="283171" y="1107329"/>
            <a:ext cx="5146330" cy="1746399"/>
          </a:xfrm>
          <a:prstGeom prst="rect">
            <a:avLst/>
          </a:prstGeom>
          <a:solidFill>
            <a:schemeClr val="bg1">
              <a:lumMod val="85000"/>
            </a:schemeClr>
          </a:solidFill>
          <a:ln>
            <a:noFill/>
          </a:ln>
        </p:spPr>
        <p:txBody>
          <a:bodyPr vert="horz"/>
          <a:lstStyle>
            <a:lvl1pPr marL="0" indent="0">
              <a:buNone/>
              <a:defRPr sz="2000"/>
            </a:lvl1pPr>
          </a:lstStyle>
          <a:p>
            <a:pPr lvl="0"/>
            <a:r>
              <a:rPr lang="pl-PL" noProof="0" smtClean="0"/>
              <a:t>Kliknij ikonę, aby dodać obraz</a:t>
            </a:r>
            <a:endParaRPr lang="en-US" noProof="0" dirty="0"/>
          </a:p>
        </p:txBody>
      </p:sp>
      <p:sp>
        <p:nvSpPr>
          <p:cNvPr id="10" name="Text Placeholder 37"/>
          <p:cNvSpPr>
            <a:spLocks noGrp="1"/>
          </p:cNvSpPr>
          <p:nvPr>
            <p:ph type="body" sz="quarter" idx="19"/>
          </p:nvPr>
        </p:nvSpPr>
        <p:spPr>
          <a:xfrm>
            <a:off x="460168" y="113133"/>
            <a:ext cx="5877133" cy="258015"/>
          </a:xfrm>
          <a:prstGeom prst="rect">
            <a:avLst/>
          </a:prstGeom>
        </p:spPr>
        <p:txBody>
          <a:bodyPr vert="horz"/>
          <a:lstStyle>
            <a:lvl1pPr marL="0" indent="0">
              <a:buNone/>
              <a:defRPr sz="1100" b="1" baseline="0">
                <a:solidFill>
                  <a:schemeClr val="bg1"/>
                </a:solidFill>
              </a:defRPr>
            </a:lvl1pPr>
          </a:lstStyle>
          <a:p>
            <a:pPr lvl="0"/>
            <a:r>
              <a:rPr lang="pl-PL" smtClean="0"/>
              <a:t>Kliknij, aby edytować style wzorca tekstu</a:t>
            </a:r>
          </a:p>
        </p:txBody>
      </p:sp>
      <p:sp>
        <p:nvSpPr>
          <p:cNvPr id="11" name="Text Placeholder 39"/>
          <p:cNvSpPr>
            <a:spLocks noGrp="1"/>
          </p:cNvSpPr>
          <p:nvPr>
            <p:ph type="body" sz="quarter" idx="20"/>
          </p:nvPr>
        </p:nvSpPr>
        <p:spPr>
          <a:xfrm>
            <a:off x="460376" y="309404"/>
            <a:ext cx="5876925" cy="270933"/>
          </a:xfrm>
          <a:prstGeom prst="rect">
            <a:avLst/>
          </a:prstGeom>
        </p:spPr>
        <p:txBody>
          <a:bodyPr vert="horz"/>
          <a:lstStyle>
            <a:lvl1pPr marL="0" indent="0">
              <a:buNone/>
              <a:defRPr sz="1100" baseline="0">
                <a:solidFill>
                  <a:srgbClr val="FFFFFF"/>
                </a:solidFill>
              </a:defRPr>
            </a:lvl1pPr>
          </a:lstStyle>
          <a:p>
            <a:pPr lvl="0"/>
            <a:r>
              <a:rPr lang="pl-PL" smtClean="0"/>
              <a:t>Kliknij, aby edytować style wzorca tekstu</a:t>
            </a:r>
          </a:p>
        </p:txBody>
      </p:sp>
      <p:sp>
        <p:nvSpPr>
          <p:cNvPr id="25" name="Text Placeholder 14"/>
          <p:cNvSpPr>
            <a:spLocks noGrp="1"/>
          </p:cNvSpPr>
          <p:nvPr>
            <p:ph type="body" sz="quarter" idx="22"/>
          </p:nvPr>
        </p:nvSpPr>
        <p:spPr>
          <a:xfrm>
            <a:off x="1085748" y="4485439"/>
            <a:ext cx="2854326" cy="336179"/>
          </a:xfrm>
          <a:prstGeom prst="rect">
            <a:avLst/>
          </a:prstGeom>
        </p:spPr>
        <p:txBody>
          <a:bodyPr vert="horz"/>
          <a:lstStyle>
            <a:lvl1pPr marL="0" indent="0">
              <a:buNone/>
              <a:defRPr sz="1200">
                <a:solidFill>
                  <a:srgbClr val="053A98"/>
                </a:solidFill>
              </a:defRPr>
            </a:lvl1pPr>
          </a:lstStyle>
          <a:p>
            <a:pPr lvl="0"/>
            <a:r>
              <a:rPr lang="pl-PL" smtClean="0"/>
              <a:t>Kliknij, aby edytować style wzorca tekstu</a:t>
            </a:r>
          </a:p>
        </p:txBody>
      </p:sp>
      <p:sp>
        <p:nvSpPr>
          <p:cNvPr id="29" name="Picture Placeholder 10"/>
          <p:cNvSpPr>
            <a:spLocks noGrp="1"/>
          </p:cNvSpPr>
          <p:nvPr>
            <p:ph type="pic" sz="quarter" idx="26"/>
          </p:nvPr>
        </p:nvSpPr>
        <p:spPr>
          <a:xfrm>
            <a:off x="4009696" y="3075219"/>
            <a:ext cx="5135789" cy="1746399"/>
          </a:xfrm>
          <a:prstGeom prst="rect">
            <a:avLst/>
          </a:prstGeom>
          <a:solidFill>
            <a:schemeClr val="bg1">
              <a:lumMod val="85000"/>
            </a:schemeClr>
          </a:solidFill>
          <a:ln>
            <a:noFill/>
          </a:ln>
        </p:spPr>
        <p:txBody>
          <a:bodyPr vert="horz"/>
          <a:lstStyle>
            <a:lvl1pPr marL="0" indent="0">
              <a:buNone/>
              <a:defRPr sz="2000"/>
            </a:lvl1pPr>
          </a:lstStyle>
          <a:p>
            <a:pPr lvl="0"/>
            <a:r>
              <a:rPr lang="pl-PL" noProof="0" smtClean="0"/>
              <a:t>Kliknij ikonę, aby dodać obraz</a:t>
            </a:r>
            <a:endParaRPr lang="en-US" noProof="0" dirty="0"/>
          </a:p>
        </p:txBody>
      </p:sp>
      <p:sp>
        <p:nvSpPr>
          <p:cNvPr id="26" name="Picture Placeholder 10"/>
          <p:cNvSpPr>
            <a:spLocks noGrp="1"/>
          </p:cNvSpPr>
          <p:nvPr>
            <p:ph type="pic" sz="quarter" idx="28"/>
          </p:nvPr>
        </p:nvSpPr>
        <p:spPr>
          <a:xfrm>
            <a:off x="5679215" y="1107330"/>
            <a:ext cx="3464785" cy="1746399"/>
          </a:xfrm>
          <a:prstGeom prst="rect">
            <a:avLst/>
          </a:prstGeom>
          <a:solidFill>
            <a:schemeClr val="bg1">
              <a:lumMod val="85000"/>
            </a:schemeClr>
          </a:solidFill>
          <a:ln>
            <a:noFill/>
          </a:ln>
        </p:spPr>
        <p:txBody>
          <a:bodyPr vert="horz"/>
          <a:lstStyle>
            <a:lvl1pPr marL="0" indent="0">
              <a:buNone/>
              <a:defRPr sz="2000"/>
            </a:lvl1pPr>
          </a:lstStyle>
          <a:p>
            <a:pPr lvl="0"/>
            <a:r>
              <a:rPr lang="pl-PL" noProof="0" smtClean="0"/>
              <a:t>Kliknij ikonę, aby dodać obraz</a:t>
            </a:r>
            <a:endParaRPr lang="en-US" noProof="0" dirty="0"/>
          </a:p>
        </p:txBody>
      </p:sp>
    </p:spTree>
    <p:extLst>
      <p:ext uri="{BB962C8B-B14F-4D97-AF65-F5344CB8AC3E}">
        <p14:creationId xmlns:p14="http://schemas.microsoft.com/office/powerpoint/2010/main" val="3529639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1.png"/><Relationship Id="rId4" Type="http://schemas.openxmlformats.org/officeDocument/2006/relationships/oleObject" Target="../embeddings/Microsoft_Excel_Chart1.xls"/></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oleObject" Target="../embeddings/Microsoft_Excel_97-2003_Worksheet2.xls"/><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21.png"/><Relationship Id="rId5" Type="http://schemas.openxmlformats.org/officeDocument/2006/relationships/oleObject" Target="../embeddings/Microsoft_Excel_97-2003_Worksheet3.xls"/><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157163" y="1574800"/>
            <a:ext cx="4756150" cy="887413"/>
          </a:xfrm>
        </p:spPr>
        <p:txBody>
          <a:bodyPr/>
          <a:lstStyle/>
          <a:p>
            <a:pPr algn="ctr" fontAlgn="auto">
              <a:lnSpc>
                <a:spcPts val="2400"/>
              </a:lnSpc>
              <a:spcAft>
                <a:spcPts val="0"/>
              </a:spcAft>
              <a:buFont typeface="Arial"/>
              <a:buNone/>
              <a:defRPr/>
            </a:pPr>
            <a:r>
              <a:rPr lang="en-US" b="1" dirty="0">
                <a:latin typeface="+mj-lt"/>
                <a:ea typeface="Gungsuh" panose="02030600000101010101" pitchFamily="18" charset="-127"/>
              </a:rPr>
              <a:t>Dysfunctionality </a:t>
            </a:r>
            <a:br>
              <a:rPr lang="en-US" b="1" dirty="0">
                <a:latin typeface="+mj-lt"/>
                <a:ea typeface="Gungsuh" panose="02030600000101010101" pitchFamily="18" charset="-127"/>
              </a:rPr>
            </a:br>
            <a:r>
              <a:rPr lang="en-US" b="1" dirty="0">
                <a:latin typeface="+mj-lt"/>
                <a:ea typeface="Gungsuh" panose="02030600000101010101" pitchFamily="18" charset="-127"/>
              </a:rPr>
              <a:t>vs. urban-rural solutions: </a:t>
            </a:r>
            <a:br>
              <a:rPr lang="en-US" b="1" dirty="0">
                <a:latin typeface="+mj-lt"/>
                <a:ea typeface="Gungsuh" panose="02030600000101010101" pitchFamily="18" charset="-127"/>
              </a:rPr>
            </a:br>
            <a:r>
              <a:rPr lang="en-US" b="1" dirty="0">
                <a:latin typeface="+mj-lt"/>
                <a:ea typeface="Gungsuh" panose="02030600000101010101" pitchFamily="18" charset="-127"/>
              </a:rPr>
              <a:t>Can it work?</a:t>
            </a:r>
          </a:p>
        </p:txBody>
      </p:sp>
      <p:sp>
        <p:nvSpPr>
          <p:cNvPr id="12291" name="Title 3"/>
          <p:cNvSpPr>
            <a:spLocks noGrp="1"/>
          </p:cNvSpPr>
          <p:nvPr>
            <p:ph type="title"/>
          </p:nvPr>
        </p:nvSpPr>
        <p:spPr bwMode="auto">
          <a:xfrm>
            <a:off x="158750" y="2733675"/>
            <a:ext cx="4754563" cy="1147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defTabSz="914400"/>
            <a:r>
              <a:rPr lang="pl-PL" altLang="pl-PL" sz="1200" dirty="0" smtClean="0">
                <a:ea typeface="Gungsuh" pitchFamily="18" charset="-127"/>
                <a:cs typeface="Arial" charset="0"/>
              </a:rPr>
              <a:t>Jadwiga </a:t>
            </a:r>
            <a:r>
              <a:rPr lang="pl-PL" altLang="pl-PL" sz="1200" dirty="0" smtClean="0">
                <a:ea typeface="Gungsuh" pitchFamily="18" charset="-127"/>
                <a:cs typeface="Arial" charset="0"/>
              </a:rPr>
              <a:t>Biegańska</a:t>
            </a:r>
            <a:r>
              <a:rPr lang="pl-PL" altLang="pl-PL" sz="1200" dirty="0" smtClean="0">
                <a:ea typeface="Gungsuh" pitchFamily="18" charset="-127"/>
                <a:cs typeface="Arial" charset="0"/>
              </a:rPr>
              <a:t>, </a:t>
            </a:r>
            <a:r>
              <a:rPr lang="pl-PL" altLang="pl-PL" sz="1200" dirty="0" err="1" smtClean="0">
                <a:ea typeface="Gungsuh" pitchFamily="18" charset="-127"/>
                <a:cs typeface="Arial" charset="0"/>
              </a:rPr>
              <a:t>PhD</a:t>
            </a:r>
            <a:r>
              <a:rPr lang="pl-PL" altLang="pl-PL" sz="1200" dirty="0" smtClean="0">
                <a:ea typeface="Gungsuh" pitchFamily="18" charset="-127"/>
                <a:cs typeface="Arial" charset="0"/>
              </a:rPr>
              <a:t/>
            </a:r>
            <a:br>
              <a:rPr lang="pl-PL" altLang="pl-PL" sz="1200" dirty="0" smtClean="0">
                <a:ea typeface="Gungsuh" pitchFamily="18" charset="-127"/>
                <a:cs typeface="Arial" charset="0"/>
              </a:rPr>
            </a:br>
            <a:r>
              <a:rPr lang="pl-PL" altLang="pl-PL" sz="1200" b="0" dirty="0" smtClean="0">
                <a:ea typeface="Gungsuh" pitchFamily="18" charset="-127"/>
                <a:cs typeface="Arial" charset="0"/>
              </a:rPr>
              <a:t>jadwigab@umk.pl</a:t>
            </a:r>
            <a:r>
              <a:rPr lang="pl-PL" altLang="pl-PL" sz="400" b="0" i="1" dirty="0" smtClean="0">
                <a:ea typeface="Gungsuh" pitchFamily="18" charset="-127"/>
                <a:cs typeface="Arial" charset="0"/>
              </a:rPr>
              <a:t/>
            </a:r>
            <a:br>
              <a:rPr lang="pl-PL" altLang="pl-PL" sz="400" b="0" i="1" dirty="0" smtClean="0">
                <a:ea typeface="Gungsuh" pitchFamily="18" charset="-127"/>
                <a:cs typeface="Arial" charset="0"/>
              </a:rPr>
            </a:br>
            <a:endParaRPr lang="en-US" altLang="pl-PL" dirty="0" smtClean="0">
              <a:ea typeface="Gungsuh" pitchFamily="18" charset="-127"/>
              <a:cs typeface="Arial" charset="0"/>
            </a:endParaRPr>
          </a:p>
        </p:txBody>
      </p:sp>
      <p:pic>
        <p:nvPicPr>
          <p:cNvPr id="6" name="Obraz 5"/>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79375" y="3307556"/>
            <a:ext cx="2299494" cy="1756930"/>
          </a:xfrm>
          <a:prstGeom prst="rect">
            <a:avLst/>
          </a:prstGeom>
          <a:ln>
            <a:noFill/>
          </a:ln>
          <a:effectLst>
            <a:softEdge rad="112500"/>
          </a:effectLst>
        </p:spPr>
      </p:pic>
      <p:pic>
        <p:nvPicPr>
          <p:cNvPr id="7" name="Picture 2" descr="H:\Rolnicza\Kopia (2) DSC01334.JPG"/>
          <p:cNvPicPr/>
          <p:nvPr/>
        </p:nvPicPr>
        <p:blipFill rotWithShape="1">
          <a:blip r:embed="rId3" cstate="print">
            <a:biLevel thresh="50000"/>
            <a:extLst/>
          </a:blip>
          <a:srcRect l="18215" t="11961" r="583" b="23264"/>
          <a:stretch/>
        </p:blipFill>
        <p:spPr bwMode="auto">
          <a:xfrm>
            <a:off x="2535854" y="3307556"/>
            <a:ext cx="2299495" cy="1756930"/>
          </a:xfrm>
          <a:prstGeom prst="rect">
            <a:avLst/>
          </a:prstGeom>
          <a:noFill/>
          <a:ln>
            <a:noFill/>
          </a:ln>
          <a:effectLst>
            <a:softEdge rad="112500"/>
          </a:effectLst>
          <a:extLst>
            <a:ext uri="{53640926-AAD7-44D8-BBD7-CCE9431645EC}">
              <a14:shadowObscured xmlns:a14="http://schemas.microsoft.com/office/drawing/2010/main"/>
            </a:ext>
          </a:extLst>
        </p:spPr>
      </p:pic>
      <p:sp>
        <p:nvSpPr>
          <p:cNvPr id="12294" name="Prostokąt 2"/>
          <p:cNvSpPr>
            <a:spLocks noChangeArrowheads="1"/>
          </p:cNvSpPr>
          <p:nvPr/>
        </p:nvSpPr>
        <p:spPr bwMode="auto">
          <a:xfrm>
            <a:off x="4756150" y="44973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pl-PL" sz="1200">
                <a:solidFill>
                  <a:srgbClr val="053A98"/>
                </a:solidFill>
              </a:rPr>
              <a:t>Mistra Urban Futures </a:t>
            </a:r>
            <a:endParaRPr lang="pl-PL" altLang="pl-PL" sz="1200">
              <a:solidFill>
                <a:srgbClr val="053A98"/>
              </a:solidFill>
            </a:endParaRPr>
          </a:p>
          <a:p>
            <a:pPr algn="ctr"/>
            <a:r>
              <a:rPr lang="en-US" altLang="pl-PL" sz="1200">
                <a:solidFill>
                  <a:srgbClr val="053A98"/>
                </a:solidFill>
              </a:rPr>
              <a:t>“Wicked problems or wicked solutions? Sustainability–differently” Gothenburg, Sweden, 18th of September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Łącznik prostoliniowy 24"/>
          <p:cNvCxnSpPr/>
          <p:nvPr/>
        </p:nvCxnSpPr>
        <p:spPr>
          <a:xfrm>
            <a:off x="5106988" y="4124325"/>
            <a:ext cx="2324100" cy="0"/>
          </a:xfrm>
          <a:prstGeom prst="line">
            <a:avLst/>
          </a:prstGeom>
          <a:ln>
            <a:solidFill>
              <a:srgbClr val="149A40"/>
            </a:solidFill>
          </a:ln>
        </p:spPr>
        <p:style>
          <a:lnRef idx="2">
            <a:schemeClr val="accent6"/>
          </a:lnRef>
          <a:fillRef idx="0">
            <a:schemeClr val="accent6"/>
          </a:fillRef>
          <a:effectRef idx="1">
            <a:schemeClr val="accent6"/>
          </a:effectRef>
          <a:fontRef idx="minor">
            <a:schemeClr val="tx1"/>
          </a:fontRef>
        </p:style>
      </p:cxnSp>
      <p:cxnSp>
        <p:nvCxnSpPr>
          <p:cNvPr id="37" name="Łącznik prostoliniowy 36"/>
          <p:cNvCxnSpPr/>
          <p:nvPr/>
        </p:nvCxnSpPr>
        <p:spPr>
          <a:xfrm flipV="1">
            <a:off x="4694238" y="2473325"/>
            <a:ext cx="1035050" cy="1135063"/>
          </a:xfrm>
          <a:prstGeom prst="line">
            <a:avLst/>
          </a:prstGeom>
          <a:ln>
            <a:solidFill>
              <a:srgbClr val="149A40"/>
            </a:solidFill>
          </a:ln>
        </p:spPr>
        <p:style>
          <a:lnRef idx="2">
            <a:schemeClr val="accent3"/>
          </a:lnRef>
          <a:fillRef idx="0">
            <a:schemeClr val="accent3"/>
          </a:fillRef>
          <a:effectRef idx="1">
            <a:schemeClr val="accent3"/>
          </a:effectRef>
          <a:fontRef idx="minor">
            <a:schemeClr val="tx1"/>
          </a:fontRef>
        </p:style>
      </p:cxnSp>
      <p:cxnSp>
        <p:nvCxnSpPr>
          <p:cNvPr id="38" name="Łącznik prostoliniowy 21"/>
          <p:cNvCxnSpPr/>
          <p:nvPr/>
        </p:nvCxnSpPr>
        <p:spPr>
          <a:xfrm flipH="1" flipV="1">
            <a:off x="6773863" y="2484438"/>
            <a:ext cx="1125537" cy="1135062"/>
          </a:xfrm>
          <a:prstGeom prst="line">
            <a:avLst/>
          </a:prstGeom>
          <a:ln>
            <a:solidFill>
              <a:srgbClr val="149A40"/>
            </a:solidFill>
          </a:ln>
        </p:spPr>
        <p:style>
          <a:lnRef idx="2">
            <a:schemeClr val="accent6"/>
          </a:lnRef>
          <a:fillRef idx="0">
            <a:schemeClr val="accent6"/>
          </a:fillRef>
          <a:effectRef idx="1">
            <a:schemeClr val="accent6"/>
          </a:effectRef>
          <a:fontRef idx="minor">
            <a:schemeClr val="tx1"/>
          </a:fontRef>
        </p:style>
      </p:cxnSp>
      <p:sp>
        <p:nvSpPr>
          <p:cNvPr id="21509"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smtClean="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smtClean="0">
                <a:solidFill>
                  <a:schemeClr val="accent6">
                    <a:lumMod val="40000"/>
                    <a:lumOff val="60000"/>
                  </a:schemeClr>
                </a:solidFill>
                <a:ea typeface="Gungsuh" panose="02030600000101010101" pitchFamily="18" charset="-127"/>
              </a:rPr>
              <a:t> </a:t>
            </a:r>
            <a:r>
              <a:rPr lang="pl-PL" sz="3200" dirty="0" err="1" smtClean="0">
                <a:solidFill>
                  <a:srgbClr val="149A40"/>
                </a:solidFill>
                <a:ea typeface="Gungsuh" panose="02030600000101010101" pitchFamily="18" charset="-127"/>
              </a:rPr>
              <a:t>Research</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areas</a:t>
            </a:r>
            <a:endParaRPr lang="pl-PL" sz="3200" b="0" dirty="0">
              <a:solidFill>
                <a:srgbClr val="149A40"/>
              </a:solidFill>
              <a:effectLst/>
              <a:ea typeface="Gungsuh" panose="02030600000101010101" pitchFamily="18" charset="-127"/>
            </a:endParaRPr>
          </a:p>
        </p:txBody>
      </p:sp>
      <p:cxnSp>
        <p:nvCxnSpPr>
          <p:cNvPr id="14" name="Łącznik prostoliniowy 21"/>
          <p:cNvCxnSpPr/>
          <p:nvPr/>
        </p:nvCxnSpPr>
        <p:spPr>
          <a:xfrm flipV="1">
            <a:off x="6162675" y="2262188"/>
            <a:ext cx="0" cy="26987"/>
          </a:xfrm>
          <a:prstGeom prst="line">
            <a:avLst/>
          </a:prstGeom>
        </p:spPr>
        <p:style>
          <a:lnRef idx="2">
            <a:schemeClr val="accent6"/>
          </a:lnRef>
          <a:fillRef idx="0">
            <a:schemeClr val="accent6"/>
          </a:fillRef>
          <a:effectRef idx="1">
            <a:schemeClr val="accent6"/>
          </a:effectRef>
          <a:fontRef idx="minor">
            <a:schemeClr val="tx1"/>
          </a:fontRef>
        </p:style>
      </p:cxnSp>
      <p:grpSp>
        <p:nvGrpSpPr>
          <p:cNvPr id="15" name="Grupa 14"/>
          <p:cNvGrpSpPr/>
          <p:nvPr/>
        </p:nvGrpSpPr>
        <p:grpSpPr>
          <a:xfrm>
            <a:off x="5417686" y="1413440"/>
            <a:ext cx="1759599" cy="1287466"/>
            <a:chOff x="2378717" y="603055"/>
            <a:chExt cx="1759599" cy="1759599"/>
          </a:xfrm>
          <a:gradFill>
            <a:gsLst>
              <a:gs pos="100000">
                <a:schemeClr val="tx2">
                  <a:lumMod val="40000"/>
                  <a:lumOff val="60000"/>
                </a:schemeClr>
              </a:gs>
              <a:gs pos="41000">
                <a:schemeClr val="accent1">
                  <a:tint val="50000"/>
                  <a:shade val="100000"/>
                  <a:satMod val="350000"/>
                </a:schemeClr>
              </a:gs>
            </a:gsLst>
            <a:lin ang="16200000" scaled="0"/>
          </a:gradFill>
        </p:grpSpPr>
        <p:sp>
          <p:nvSpPr>
            <p:cNvPr id="16" name="Elipsa 15"/>
            <p:cNvSpPr/>
            <p:nvPr/>
          </p:nvSpPr>
          <p:spPr>
            <a:xfrm>
              <a:off x="2378717" y="603055"/>
              <a:ext cx="1759599" cy="1759599"/>
            </a:xfrm>
            <a:prstGeom prst="ellipse">
              <a:avLst/>
            </a:prstGeom>
          </p:spPr>
          <p:style>
            <a:lnRef idx="1">
              <a:schemeClr val="accent1"/>
            </a:lnRef>
            <a:fillRef idx="3">
              <a:schemeClr val="accent1"/>
            </a:fillRef>
            <a:effectRef idx="2">
              <a:schemeClr val="accent1"/>
            </a:effectRef>
            <a:fontRef idx="minor">
              <a:schemeClr val="lt1"/>
            </a:fontRef>
          </p:style>
        </p:sp>
        <p:sp>
          <p:nvSpPr>
            <p:cNvPr id="17" name="Elipsa 4"/>
            <p:cNvSpPr/>
            <p:nvPr/>
          </p:nvSpPr>
          <p:spPr>
            <a:xfrm>
              <a:off x="2669715" y="884138"/>
              <a:ext cx="1150885" cy="1149029"/>
            </a:xfrm>
            <a:prstGeom prst="rect">
              <a:avLst/>
            </a:prstGeom>
            <a:noFill/>
          </p:spPr>
          <p:style>
            <a:lnRef idx="0">
              <a:scrgbClr r="0" g="0" b="0"/>
            </a:lnRef>
            <a:fillRef idx="0">
              <a:scrgbClr r="0" g="0" b="0"/>
            </a:fillRef>
            <a:effectRef idx="0">
              <a:scrgbClr r="0" g="0" b="0"/>
            </a:effectRef>
            <a:fontRef idx="minor">
              <a:schemeClr val="lt1"/>
            </a:fontRef>
          </p:style>
          <p:txBody>
            <a:bodyPr lIns="7620" tIns="7620" rIns="7620" bIns="7620" spcCol="1270" anchor="ctr"/>
            <a:lstStyle/>
            <a:p>
              <a:pPr algn="ctr" defTabSz="533400" fontAlgn="auto">
                <a:lnSpc>
                  <a:spcPct val="90000"/>
                </a:lnSpc>
                <a:spcAft>
                  <a:spcPct val="35000"/>
                </a:spcAft>
                <a:defRPr/>
              </a:pPr>
              <a:r>
                <a:rPr lang="en-US" sz="1200" b="1" dirty="0">
                  <a:solidFill>
                    <a:schemeClr val="tx1"/>
                  </a:solidFill>
                </a:rPr>
                <a:t>Similar genotype</a:t>
              </a:r>
              <a:endParaRPr lang="pl-PL" sz="1200" b="1" dirty="0">
                <a:solidFill>
                  <a:schemeClr val="tx1"/>
                </a:solidFill>
              </a:endParaRPr>
            </a:p>
          </p:txBody>
        </p:sp>
      </p:grpSp>
      <p:sp>
        <p:nvSpPr>
          <p:cNvPr id="22" name="Strzałka w lewo 21"/>
          <p:cNvSpPr/>
          <p:nvPr/>
        </p:nvSpPr>
        <p:spPr>
          <a:xfrm rot="18754142">
            <a:off x="7435851" y="2809875"/>
            <a:ext cx="622300" cy="250825"/>
          </a:xfrm>
          <a:prstGeom prst="leftArrow">
            <a:avLst>
              <a:gd name="adj1" fmla="val 60000"/>
              <a:gd name="adj2" fmla="val 50000"/>
            </a:avLst>
          </a:prstGeom>
          <a:solidFill>
            <a:schemeClr val="bg1">
              <a:lumMod val="75000"/>
            </a:schemeClr>
          </a:solidFill>
          <a:ln>
            <a:solidFill>
              <a:srgbClr val="149A40"/>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nvGrpSpPr>
          <p:cNvPr id="27" name="Grupa 26"/>
          <p:cNvGrpSpPr/>
          <p:nvPr/>
        </p:nvGrpSpPr>
        <p:grpSpPr>
          <a:xfrm>
            <a:off x="7514497" y="1875444"/>
            <a:ext cx="1499399" cy="772811"/>
            <a:chOff x="4845414" y="948270"/>
            <a:chExt cx="1671619" cy="1337295"/>
          </a:xfrm>
          <a:solidFill>
            <a:schemeClr val="bg1">
              <a:lumMod val="85000"/>
            </a:schemeClr>
          </a:solidFill>
        </p:grpSpPr>
        <p:sp>
          <p:nvSpPr>
            <p:cNvPr id="28" name="Prostokąt zaokrąglony 27"/>
            <p:cNvSpPr/>
            <p:nvPr/>
          </p:nvSpPr>
          <p:spPr>
            <a:xfrm>
              <a:off x="4845414" y="948270"/>
              <a:ext cx="1671619" cy="1337295"/>
            </a:xfrm>
            <a:prstGeom prst="roundRect">
              <a:avLst>
                <a:gd name="adj" fmla="val 10000"/>
              </a:avLst>
            </a:prstGeom>
            <a:ln w="9525">
              <a:solidFill>
                <a:srgbClr val="053A98"/>
              </a:solidFill>
            </a:ln>
          </p:spPr>
          <p:style>
            <a:lnRef idx="2">
              <a:schemeClr val="accent1"/>
            </a:lnRef>
            <a:fillRef idx="1">
              <a:schemeClr val="lt1"/>
            </a:fillRef>
            <a:effectRef idx="0">
              <a:schemeClr val="accent1"/>
            </a:effectRef>
            <a:fontRef idx="minor">
              <a:schemeClr val="dk1"/>
            </a:fontRef>
          </p:style>
        </p:sp>
        <p:sp>
          <p:nvSpPr>
            <p:cNvPr id="29" name="Prostokąt 28"/>
            <p:cNvSpPr/>
            <p:nvPr/>
          </p:nvSpPr>
          <p:spPr>
            <a:xfrm>
              <a:off x="4884582" y="987438"/>
              <a:ext cx="1593283" cy="1258959"/>
            </a:xfrm>
            <a:prstGeom prst="rect">
              <a:avLst/>
            </a:prstGeom>
            <a:ln w="9525">
              <a:solidFill>
                <a:srgbClr val="053A98"/>
              </a:solidFill>
            </a:ln>
          </p:spPr>
          <p:style>
            <a:lnRef idx="2">
              <a:schemeClr val="accent1"/>
            </a:lnRef>
            <a:fillRef idx="1">
              <a:schemeClr val="lt1"/>
            </a:fillRef>
            <a:effectRef idx="0">
              <a:schemeClr val="accent1"/>
            </a:effectRef>
            <a:fontRef idx="minor">
              <a:schemeClr val="dk1"/>
            </a:fontRef>
          </p:style>
          <p:txBody>
            <a:bodyPr lIns="38100" tIns="38100" rIns="38100" bIns="38100" spcCol="1270" anchor="ctr"/>
            <a:lstStyle/>
            <a:p>
              <a:pPr algn="ctr" defTabSz="889000" fontAlgn="auto">
                <a:lnSpc>
                  <a:spcPct val="90000"/>
                </a:lnSpc>
                <a:spcAft>
                  <a:spcPct val="35000"/>
                </a:spcAft>
                <a:defRPr/>
              </a:pPr>
              <a:r>
                <a:rPr lang="en-US" sz="2000" b="1" dirty="0" err="1">
                  <a:solidFill>
                    <a:schemeClr val="tx1"/>
                  </a:solidFill>
                </a:rPr>
                <a:t>Toruń</a:t>
              </a:r>
              <a:r>
                <a:rPr lang="pl-PL" sz="2000" b="1" dirty="0">
                  <a:solidFill>
                    <a:schemeClr val="tx1"/>
                  </a:solidFill>
                </a:rPr>
                <a:t> </a:t>
              </a:r>
              <a:r>
                <a:rPr lang="en-US" sz="2000" b="1" dirty="0">
                  <a:solidFill>
                    <a:schemeClr val="tx1"/>
                  </a:solidFill>
                </a:rPr>
                <a:t>-</a:t>
              </a:r>
              <a:r>
                <a:rPr lang="en-US" sz="2000" b="1" dirty="0" err="1">
                  <a:solidFill>
                    <a:schemeClr val="tx1"/>
                  </a:solidFill>
                </a:rPr>
                <a:t>Rolnicza</a:t>
              </a:r>
              <a:endParaRPr lang="pl-PL" sz="2000" b="1" dirty="0">
                <a:solidFill>
                  <a:schemeClr val="tx1"/>
                </a:solidFill>
              </a:endParaRPr>
            </a:p>
          </p:txBody>
        </p:sp>
      </p:grpSp>
      <p:grpSp>
        <p:nvGrpSpPr>
          <p:cNvPr id="31" name="Grupa 30"/>
          <p:cNvGrpSpPr/>
          <p:nvPr/>
        </p:nvGrpSpPr>
        <p:grpSpPr>
          <a:xfrm>
            <a:off x="7258487" y="3438665"/>
            <a:ext cx="1759599" cy="1287466"/>
            <a:chOff x="2378717" y="1139097"/>
            <a:chExt cx="1759599" cy="1759599"/>
          </a:xfrm>
          <a:gradFill>
            <a:gsLst>
              <a:gs pos="100000">
                <a:schemeClr val="tx2">
                  <a:lumMod val="40000"/>
                  <a:lumOff val="60000"/>
                </a:schemeClr>
              </a:gs>
              <a:gs pos="41000">
                <a:schemeClr val="accent1">
                  <a:tint val="50000"/>
                  <a:shade val="100000"/>
                  <a:satMod val="350000"/>
                </a:schemeClr>
              </a:gs>
            </a:gsLst>
            <a:lin ang="16200000" scaled="0"/>
          </a:gradFill>
        </p:grpSpPr>
        <p:sp>
          <p:nvSpPr>
            <p:cNvPr id="32" name="Elipsa 31"/>
            <p:cNvSpPr/>
            <p:nvPr/>
          </p:nvSpPr>
          <p:spPr>
            <a:xfrm>
              <a:off x="2378717" y="1139097"/>
              <a:ext cx="1759599" cy="1759599"/>
            </a:xfrm>
            <a:prstGeom prst="ellipse">
              <a:avLst/>
            </a:prstGeom>
          </p:spPr>
          <p:style>
            <a:lnRef idx="1">
              <a:schemeClr val="accent1"/>
            </a:lnRef>
            <a:fillRef idx="3">
              <a:schemeClr val="accent1"/>
            </a:fillRef>
            <a:effectRef idx="2">
              <a:schemeClr val="accent1"/>
            </a:effectRef>
            <a:fontRef idx="minor">
              <a:schemeClr val="lt1"/>
            </a:fontRef>
          </p:style>
        </p:sp>
        <p:sp>
          <p:nvSpPr>
            <p:cNvPr id="33" name="Elipsa 4"/>
            <p:cNvSpPr/>
            <p:nvPr/>
          </p:nvSpPr>
          <p:spPr>
            <a:xfrm>
              <a:off x="2685502" y="1453066"/>
              <a:ext cx="1146027" cy="1085528"/>
            </a:xfrm>
            <a:prstGeom prst="rect">
              <a:avLst/>
            </a:prstGeom>
            <a:no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fontAlgn="auto">
                <a:lnSpc>
                  <a:spcPct val="90000"/>
                </a:lnSpc>
                <a:spcAft>
                  <a:spcPct val="35000"/>
                </a:spcAft>
                <a:defRPr/>
              </a:pPr>
              <a:r>
                <a:rPr lang="en-US" sz="1200" b="1" dirty="0">
                  <a:solidFill>
                    <a:schemeClr val="tx1"/>
                  </a:solidFill>
                </a:rPr>
                <a:t>Similar </a:t>
              </a:r>
              <a:r>
                <a:rPr lang="en-US" sz="1200" b="1" dirty="0">
                  <a:solidFill>
                    <a:schemeClr val="tx1"/>
                  </a:solidFill>
                </a:rPr>
                <a:t>social composition</a:t>
              </a:r>
              <a:endParaRPr lang="pl-PL" sz="1200" b="1" dirty="0">
                <a:solidFill>
                  <a:schemeClr val="tx1"/>
                </a:solidFill>
              </a:endParaRPr>
            </a:p>
          </p:txBody>
        </p:sp>
      </p:grpSp>
      <p:grpSp>
        <p:nvGrpSpPr>
          <p:cNvPr id="34" name="Grupa 33"/>
          <p:cNvGrpSpPr/>
          <p:nvPr/>
        </p:nvGrpSpPr>
        <p:grpSpPr>
          <a:xfrm>
            <a:off x="3347456" y="3404911"/>
            <a:ext cx="1759599" cy="1287466"/>
            <a:chOff x="2378717" y="1139097"/>
            <a:chExt cx="1759599" cy="1759599"/>
          </a:xfrm>
          <a:gradFill>
            <a:gsLst>
              <a:gs pos="100000">
                <a:schemeClr val="tx2">
                  <a:lumMod val="40000"/>
                  <a:lumOff val="60000"/>
                </a:schemeClr>
              </a:gs>
              <a:gs pos="41000">
                <a:schemeClr val="accent1">
                  <a:tint val="50000"/>
                  <a:shade val="100000"/>
                  <a:satMod val="350000"/>
                </a:schemeClr>
              </a:gs>
            </a:gsLst>
            <a:lin ang="16200000" scaled="0"/>
          </a:gradFill>
        </p:grpSpPr>
        <p:sp>
          <p:nvSpPr>
            <p:cNvPr id="35" name="Elipsa 34"/>
            <p:cNvSpPr/>
            <p:nvPr/>
          </p:nvSpPr>
          <p:spPr>
            <a:xfrm>
              <a:off x="2378717" y="1139097"/>
              <a:ext cx="1759599" cy="1759599"/>
            </a:xfrm>
            <a:prstGeom prst="ellipse">
              <a:avLst/>
            </a:prstGeom>
          </p:spPr>
          <p:style>
            <a:lnRef idx="1">
              <a:schemeClr val="accent1"/>
            </a:lnRef>
            <a:fillRef idx="3">
              <a:schemeClr val="accent1"/>
            </a:fillRef>
            <a:effectRef idx="2">
              <a:schemeClr val="accent1"/>
            </a:effectRef>
            <a:fontRef idx="minor">
              <a:schemeClr val="lt1"/>
            </a:fontRef>
          </p:style>
        </p:sp>
        <p:sp>
          <p:nvSpPr>
            <p:cNvPr id="36" name="Elipsa 4"/>
            <p:cNvSpPr/>
            <p:nvPr/>
          </p:nvSpPr>
          <p:spPr>
            <a:xfrm>
              <a:off x="2594626" y="1489435"/>
              <a:ext cx="1305674" cy="1058923"/>
            </a:xfrm>
            <a:prstGeom prst="rect">
              <a:avLst/>
            </a:prstGeom>
            <a:noFill/>
          </p:spPr>
          <p:style>
            <a:lnRef idx="0">
              <a:scrgbClr r="0" g="0" b="0"/>
            </a:lnRef>
            <a:fillRef idx="0">
              <a:scrgbClr r="0" g="0" b="0"/>
            </a:fillRef>
            <a:effectRef idx="0">
              <a:scrgbClr r="0" g="0" b="0"/>
            </a:effectRef>
            <a:fontRef idx="minor">
              <a:schemeClr val="lt1"/>
            </a:fontRef>
          </p:style>
          <p:txBody>
            <a:bodyPr lIns="12700" tIns="12700" rIns="12700" bIns="12700" spcCol="1270" anchor="ctr"/>
            <a:lstStyle/>
            <a:p>
              <a:pPr algn="ctr" defTabSz="889000" fontAlgn="auto">
                <a:lnSpc>
                  <a:spcPct val="90000"/>
                </a:lnSpc>
                <a:spcAft>
                  <a:spcPct val="35000"/>
                </a:spcAft>
                <a:defRPr/>
              </a:pPr>
              <a:r>
                <a:rPr lang="en-US" sz="1300" b="1" dirty="0">
                  <a:solidFill>
                    <a:schemeClr val="tx1"/>
                  </a:solidFill>
                </a:rPr>
                <a:t>S</a:t>
              </a:r>
              <a:r>
                <a:rPr lang="en-US" sz="1300" b="1" dirty="0">
                  <a:solidFill>
                    <a:schemeClr val="tx1"/>
                  </a:solidFill>
                </a:rPr>
                <a:t>imilar </a:t>
              </a:r>
              <a:r>
                <a:rPr lang="en-US" sz="1300" b="1" dirty="0">
                  <a:solidFill>
                    <a:schemeClr val="tx1"/>
                  </a:solidFill>
                </a:rPr>
                <a:t>physical characteristics</a:t>
              </a:r>
              <a:endParaRPr lang="pl-PL" sz="1300" b="1" dirty="0">
                <a:solidFill>
                  <a:schemeClr val="tx1"/>
                </a:solidFill>
              </a:endParaRPr>
            </a:p>
          </p:txBody>
        </p:sp>
      </p:grpSp>
      <p:grpSp>
        <p:nvGrpSpPr>
          <p:cNvPr id="39" name="Grupa 38"/>
          <p:cNvGrpSpPr/>
          <p:nvPr/>
        </p:nvGrpSpPr>
        <p:grpSpPr>
          <a:xfrm>
            <a:off x="3546168" y="1838996"/>
            <a:ext cx="1499399" cy="772811"/>
            <a:chOff x="4845414" y="948270"/>
            <a:chExt cx="1671619" cy="1337295"/>
          </a:xfrm>
          <a:solidFill>
            <a:schemeClr val="bg1">
              <a:lumMod val="85000"/>
            </a:schemeClr>
          </a:solidFill>
        </p:grpSpPr>
        <p:sp>
          <p:nvSpPr>
            <p:cNvPr id="40" name="Prostokąt zaokrąglony 39"/>
            <p:cNvSpPr/>
            <p:nvPr/>
          </p:nvSpPr>
          <p:spPr>
            <a:xfrm>
              <a:off x="4845414" y="948270"/>
              <a:ext cx="1671619" cy="1337295"/>
            </a:xfrm>
            <a:prstGeom prst="roundRect">
              <a:avLst>
                <a:gd name="adj" fmla="val 10000"/>
              </a:avLst>
            </a:prstGeom>
            <a:ln w="9525">
              <a:solidFill>
                <a:srgbClr val="053A98"/>
              </a:solidFill>
            </a:ln>
          </p:spPr>
          <p:style>
            <a:lnRef idx="2">
              <a:schemeClr val="accent1"/>
            </a:lnRef>
            <a:fillRef idx="1">
              <a:schemeClr val="lt1"/>
            </a:fillRef>
            <a:effectRef idx="0">
              <a:schemeClr val="accent1"/>
            </a:effectRef>
            <a:fontRef idx="minor">
              <a:schemeClr val="dk1"/>
            </a:fontRef>
          </p:style>
        </p:sp>
        <p:sp>
          <p:nvSpPr>
            <p:cNvPr id="41" name="Prostokąt 40"/>
            <p:cNvSpPr/>
            <p:nvPr/>
          </p:nvSpPr>
          <p:spPr>
            <a:xfrm>
              <a:off x="4884582" y="987438"/>
              <a:ext cx="1593283" cy="1258959"/>
            </a:xfrm>
            <a:prstGeom prst="rect">
              <a:avLst/>
            </a:prstGeom>
            <a:ln w="9525">
              <a:solidFill>
                <a:srgbClr val="053A98"/>
              </a:solidFill>
            </a:ln>
          </p:spPr>
          <p:style>
            <a:lnRef idx="2">
              <a:schemeClr val="accent1"/>
            </a:lnRef>
            <a:fillRef idx="1">
              <a:schemeClr val="lt1"/>
            </a:fillRef>
            <a:effectRef idx="0">
              <a:schemeClr val="accent1"/>
            </a:effectRef>
            <a:fontRef idx="minor">
              <a:schemeClr val="dk1"/>
            </a:fontRef>
          </p:style>
          <p:txBody>
            <a:bodyPr lIns="38100" tIns="38100" rIns="38100" bIns="38100" spcCol="1270" anchor="ctr"/>
            <a:lstStyle/>
            <a:p>
              <a:pPr algn="ctr" defTabSz="889000" fontAlgn="auto">
                <a:lnSpc>
                  <a:spcPct val="90000"/>
                </a:lnSpc>
                <a:spcAft>
                  <a:spcPct val="35000"/>
                </a:spcAft>
                <a:defRPr/>
              </a:pPr>
              <a:r>
                <a:rPr lang="pl-PL" sz="2000" b="1" dirty="0">
                  <a:solidFill>
                    <a:schemeClr val="tx1"/>
                  </a:solidFill>
                </a:rPr>
                <a:t>Kazanki - Chotel</a:t>
              </a:r>
              <a:endParaRPr lang="pl-PL" sz="2000" b="1" dirty="0">
                <a:solidFill>
                  <a:schemeClr val="tx1"/>
                </a:solidFill>
              </a:endParaRPr>
            </a:p>
          </p:txBody>
        </p:sp>
      </p:grpSp>
      <p:sp>
        <p:nvSpPr>
          <p:cNvPr id="42" name="Strzałka w lewo 41"/>
          <p:cNvSpPr/>
          <p:nvPr/>
        </p:nvSpPr>
        <p:spPr>
          <a:xfrm rot="14018428">
            <a:off x="4437063" y="2798762"/>
            <a:ext cx="622300" cy="250825"/>
          </a:xfrm>
          <a:prstGeom prst="leftArrow">
            <a:avLst>
              <a:gd name="adj1" fmla="val 60000"/>
              <a:gd name="adj2" fmla="val 50000"/>
            </a:avLst>
          </a:prstGeom>
          <a:solidFill>
            <a:schemeClr val="bg1">
              <a:lumMod val="75000"/>
            </a:schemeClr>
          </a:solidFill>
          <a:ln>
            <a:solidFill>
              <a:srgbClr val="149A40"/>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pic>
        <p:nvPicPr>
          <p:cNvPr id="43" name="Picture 2" descr="F:\Szwecja - prezentacja\foto\chotel\IMG_1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5" y="3089818"/>
            <a:ext cx="2777714" cy="20536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4" name="Picture 3" descr="F:\Szwecja - prezentacja\foto\rolnicza\DSC024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5" y="1054211"/>
            <a:ext cx="2714144" cy="2035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631825" y="2855913"/>
            <a:ext cx="8183563"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fontAlgn="auto">
              <a:spcAft>
                <a:spcPts val="0"/>
              </a:spcAft>
              <a:defRPr/>
            </a:pPr>
            <a:r>
              <a:rPr lang="pl-PL" sz="3200" dirty="0">
                <a:solidFill>
                  <a:srgbClr val="149A40"/>
                </a:solidFill>
                <a:effectLst>
                  <a:outerShdw blurRad="38100" dist="38100" dir="2700000" algn="tl">
                    <a:srgbClr val="000000">
                      <a:alpha val="43137"/>
                    </a:srgbClr>
                  </a:outerShdw>
                </a:effectLst>
                <a:ea typeface="Gungsuh" panose="02030600000101010101" pitchFamily="18" charset="-127"/>
              </a:rPr>
              <a:t>	</a:t>
            </a:r>
            <a:r>
              <a:rPr lang="pl-PL" sz="3200" dirty="0">
                <a:solidFill>
                  <a:srgbClr val="149A40"/>
                </a:solidFill>
                <a:ea typeface="Gungsuh" panose="02030600000101010101" pitchFamily="18" charset="-127"/>
              </a:rPr>
              <a:t> </a:t>
            </a:r>
            <a:r>
              <a:rPr lang="pl-PL" sz="3200" dirty="0" smtClean="0">
                <a:solidFill>
                  <a:srgbClr val="149A40"/>
                </a:solidFill>
                <a:ea typeface="Gungsuh" panose="02030600000101010101" pitchFamily="18" charset="-127"/>
              </a:rPr>
              <a:t>1. </a:t>
            </a:r>
            <a:r>
              <a:rPr lang="pl-PL" sz="3200" dirty="0" err="1" smtClean="0">
                <a:solidFill>
                  <a:srgbClr val="149A40"/>
                </a:solidFill>
                <a:ea typeface="Gungsuh" panose="02030600000101010101" pitchFamily="18" charset="-127"/>
              </a:rPr>
              <a:t>What</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are</a:t>
            </a:r>
            <a:r>
              <a:rPr lang="pl-PL" sz="3200" dirty="0" smtClean="0">
                <a:solidFill>
                  <a:srgbClr val="149A40"/>
                </a:solidFill>
                <a:ea typeface="Gungsuh" panose="02030600000101010101" pitchFamily="18" charset="-127"/>
              </a:rPr>
              <a:t> </a:t>
            </a:r>
            <a:r>
              <a:rPr lang="en-US" sz="3200" dirty="0" smtClean="0">
                <a:solidFill>
                  <a:srgbClr val="149A40"/>
                </a:solidFill>
                <a:ea typeface="Gungsuh" panose="02030600000101010101" pitchFamily="18" charset="-127"/>
              </a:rPr>
              <a:t>the </a:t>
            </a:r>
            <a:r>
              <a:rPr lang="en-US" sz="3200" dirty="0">
                <a:solidFill>
                  <a:srgbClr val="149A40"/>
                </a:solidFill>
                <a:ea typeface="Gungsuh" panose="02030600000101010101" pitchFamily="18" charset="-127"/>
              </a:rPr>
              <a:t>real problems of people inhabiting </a:t>
            </a:r>
            <a:r>
              <a:rPr lang="pl-PL" sz="3200" dirty="0" err="1">
                <a:solidFill>
                  <a:srgbClr val="149A40"/>
                </a:solidFill>
                <a:ea typeface="Gungsuh" panose="02030600000101010101" pitchFamily="18" charset="-127"/>
              </a:rPr>
              <a:t>these</a:t>
            </a:r>
            <a:r>
              <a:rPr lang="pl-PL" sz="3200" dirty="0">
                <a:solidFill>
                  <a:srgbClr val="149A40"/>
                </a:solidFill>
                <a:ea typeface="Gungsuh" panose="02030600000101010101" pitchFamily="18" charset="-127"/>
              </a:rPr>
              <a:t> </a:t>
            </a:r>
            <a:r>
              <a:rPr lang="en-US" sz="3200" dirty="0">
                <a:solidFill>
                  <a:srgbClr val="149A40"/>
                </a:solidFill>
                <a:ea typeface="Gungsuh" panose="02030600000101010101" pitchFamily="18" charset="-127"/>
              </a:rPr>
              <a:t>de </a:t>
            </a:r>
            <a:r>
              <a:rPr lang="pl-PL" sz="3200" dirty="0">
                <a:solidFill>
                  <a:srgbClr val="149A40"/>
                </a:solidFill>
                <a:ea typeface="Gungsuh" panose="02030600000101010101" pitchFamily="18" charset="-127"/>
              </a:rPr>
              <a:t>i</a:t>
            </a:r>
            <a:r>
              <a:rPr lang="en-US" sz="3200" dirty="0" err="1">
                <a:solidFill>
                  <a:srgbClr val="149A40"/>
                </a:solidFill>
                <a:ea typeface="Gungsuh" panose="02030600000101010101" pitchFamily="18" charset="-127"/>
              </a:rPr>
              <a:t>ure</a:t>
            </a:r>
            <a:r>
              <a:rPr lang="en-US" sz="3200" dirty="0">
                <a:solidFill>
                  <a:srgbClr val="149A40"/>
                </a:solidFill>
                <a:ea typeface="Gungsuh" panose="02030600000101010101" pitchFamily="18" charset="-127"/>
              </a:rPr>
              <a:t> “rural”</a:t>
            </a:r>
            <a:r>
              <a:rPr lang="pl-PL" sz="3200" dirty="0">
                <a:solidFill>
                  <a:srgbClr val="149A40"/>
                </a:solidFill>
                <a:ea typeface="Gungsuh" panose="02030600000101010101" pitchFamily="18" charset="-127"/>
              </a:rPr>
              <a:t> and “</a:t>
            </a:r>
            <a:r>
              <a:rPr lang="pl-PL" sz="3200" dirty="0" err="1">
                <a:solidFill>
                  <a:srgbClr val="149A40"/>
                </a:solidFill>
                <a:ea typeface="Gungsuh" panose="02030600000101010101" pitchFamily="18" charset="-127"/>
              </a:rPr>
              <a:t>urban</a:t>
            </a:r>
            <a:r>
              <a:rPr lang="pl-PL" sz="3200" dirty="0">
                <a:solidFill>
                  <a:srgbClr val="149A40"/>
                </a:solidFill>
                <a:ea typeface="Gungsuh" panose="02030600000101010101" pitchFamily="18" charset="-127"/>
              </a:rPr>
              <a:t>”</a:t>
            </a:r>
            <a:r>
              <a:rPr lang="en-US" sz="3200" dirty="0">
                <a:solidFill>
                  <a:srgbClr val="149A40"/>
                </a:solidFill>
                <a:ea typeface="Gungsuh" panose="02030600000101010101" pitchFamily="18" charset="-127"/>
              </a:rPr>
              <a:t> areas?</a:t>
            </a:r>
            <a:r>
              <a:rPr lang="pl-PL" sz="3200" dirty="0">
                <a:solidFill>
                  <a:srgbClr val="149A40"/>
                </a:solidFill>
                <a:ea typeface="Gungsuh" panose="02030600000101010101" pitchFamily="18" charset="-127"/>
              </a:rPr>
              <a:t> </a:t>
            </a:r>
            <a:r>
              <a:rPr lang="pl-PL" sz="3200" dirty="0" err="1">
                <a:solidFill>
                  <a:srgbClr val="149A40"/>
                </a:solidFill>
                <a:ea typeface="Gungsuh" panose="02030600000101010101" pitchFamily="18" charset="-127"/>
              </a:rPr>
              <a:t>Are</a:t>
            </a:r>
            <a:r>
              <a:rPr lang="pl-PL" sz="3200" dirty="0">
                <a:solidFill>
                  <a:srgbClr val="149A40"/>
                </a:solidFill>
                <a:ea typeface="Gungsuh" panose="02030600000101010101" pitchFamily="18" charset="-127"/>
              </a:rPr>
              <a:t> </a:t>
            </a:r>
            <a:r>
              <a:rPr lang="pl-PL" sz="3200" dirty="0" err="1">
                <a:solidFill>
                  <a:srgbClr val="149A40"/>
                </a:solidFill>
                <a:ea typeface="Gungsuh" panose="02030600000101010101" pitchFamily="18" charset="-127"/>
              </a:rPr>
              <a:t>there</a:t>
            </a:r>
            <a:r>
              <a:rPr lang="pl-PL" sz="3200" dirty="0">
                <a:solidFill>
                  <a:srgbClr val="149A40"/>
                </a:solidFill>
                <a:ea typeface="Gungsuh" panose="02030600000101010101" pitchFamily="18" charset="-127"/>
              </a:rPr>
              <a:t> </a:t>
            </a:r>
            <a:r>
              <a:rPr lang="en-US" sz="3200" dirty="0">
                <a:solidFill>
                  <a:srgbClr val="149A40"/>
                </a:solidFill>
                <a:ea typeface="Gungsuh" panose="02030600000101010101" pitchFamily="18" charset="-127"/>
              </a:rPr>
              <a:t>“</a:t>
            </a:r>
            <a:r>
              <a:rPr lang="pl-PL" sz="3200" dirty="0" err="1">
                <a:solidFill>
                  <a:srgbClr val="149A40"/>
                </a:solidFill>
                <a:ea typeface="Gungsuh" panose="02030600000101010101" pitchFamily="18" charset="-127"/>
              </a:rPr>
              <a:t>rural</a:t>
            </a:r>
            <a:r>
              <a:rPr lang="pl-PL" sz="3200" dirty="0">
                <a:solidFill>
                  <a:srgbClr val="149A40"/>
                </a:solidFill>
                <a:ea typeface="Gungsuh" panose="02030600000101010101" pitchFamily="18" charset="-127"/>
              </a:rPr>
              <a:t>” and </a:t>
            </a:r>
            <a:r>
              <a:rPr lang="en-US" sz="3200" dirty="0">
                <a:solidFill>
                  <a:srgbClr val="149A40"/>
                </a:solidFill>
                <a:ea typeface="Gungsuh" panose="02030600000101010101" pitchFamily="18" charset="-127"/>
              </a:rPr>
              <a:t>“</a:t>
            </a:r>
            <a:r>
              <a:rPr lang="pl-PL" sz="3200" dirty="0" err="1">
                <a:solidFill>
                  <a:srgbClr val="149A40"/>
                </a:solidFill>
                <a:ea typeface="Gungsuh" panose="02030600000101010101" pitchFamily="18" charset="-127"/>
              </a:rPr>
              <a:t>urban</a:t>
            </a:r>
            <a:r>
              <a:rPr lang="pl-PL" sz="3200" dirty="0">
                <a:solidFill>
                  <a:srgbClr val="149A40"/>
                </a:solidFill>
                <a:ea typeface="Gungsuh" panose="02030600000101010101" pitchFamily="18" charset="-127"/>
              </a:rPr>
              <a:t>” </a:t>
            </a:r>
            <a:r>
              <a:rPr lang="pl-PL" sz="3200" dirty="0" err="1">
                <a:solidFill>
                  <a:srgbClr val="149A40"/>
                </a:solidFill>
                <a:ea typeface="Gungsuh" panose="02030600000101010101" pitchFamily="18" charset="-127"/>
              </a:rPr>
              <a:t>problems</a:t>
            </a:r>
            <a:r>
              <a:rPr lang="pl-PL" sz="3200" dirty="0" smtClean="0">
                <a:solidFill>
                  <a:srgbClr val="149A40"/>
                </a:solidFill>
                <a:ea typeface="Gungsuh" panose="02030600000101010101" pitchFamily="18" charset="-127"/>
              </a:rPr>
              <a:t>?</a:t>
            </a:r>
            <a:endParaRPr lang="pl-PL" sz="3200" dirty="0">
              <a:solidFill>
                <a:srgbClr val="149A40"/>
              </a:solidFill>
              <a:ea typeface="Gungsuh" panose="02030600000101010101" pitchFamily="18" charset="-127"/>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cstate="print">
            <a:clrChange>
              <a:clrFrom>
                <a:srgbClr val="9B9B9B"/>
              </a:clrFrom>
              <a:clrTo>
                <a:srgbClr val="9B9B9B">
                  <a:alpha val="0"/>
                </a:srgbClr>
              </a:clrTo>
            </a:clrChange>
            <a:lum bright="70000" contrast="-70000"/>
            <a:extLst/>
          </a:blip>
          <a:srcRect/>
          <a:stretch>
            <a:fillRect/>
          </a:stretch>
        </p:blipFill>
        <p:spPr bwMode="auto">
          <a:xfrm>
            <a:off x="247650" y="564882"/>
            <a:ext cx="8834148" cy="4747898"/>
          </a:xfrm>
          <a:prstGeom prst="rect">
            <a:avLst/>
          </a:prstGeom>
          <a:ln>
            <a:noFill/>
          </a:ln>
          <a:effectLst>
            <a:softEdge rad="112500"/>
          </a:effectLst>
          <a:extLst/>
        </p:spPr>
      </p:pic>
      <p:graphicFrame>
        <p:nvGraphicFramePr>
          <p:cNvPr id="23555" name="Symbol zastępczy zawartości 3"/>
          <p:cNvGraphicFramePr>
            <a:graphicFrameLocks/>
          </p:cNvGraphicFramePr>
          <p:nvPr/>
        </p:nvGraphicFramePr>
        <p:xfrm>
          <a:off x="438150" y="930275"/>
          <a:ext cx="4727575" cy="3641725"/>
        </p:xfrm>
        <a:graphic>
          <a:graphicData uri="http://schemas.openxmlformats.org/presentationml/2006/ole">
            <mc:AlternateContent xmlns:mc="http://schemas.openxmlformats.org/markup-compatibility/2006">
              <mc:Choice xmlns:v="urn:schemas-microsoft-com:vml" Requires="v">
                <p:oleObj spid="_x0000_s23568" r:id="rId4" imgW="8425402" imgH="5499069" progId="Excel.Chart.8">
                  <p:embed/>
                </p:oleObj>
              </mc:Choice>
              <mc:Fallback>
                <p:oleObj r:id="rId4" imgW="8425402" imgH="5499069" progId="Excel.Chart.8">
                  <p:embed/>
                  <p:pic>
                    <p:nvPicPr>
                      <p:cNvPr id="0" name="Symbol zastępczy zawartości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930275"/>
                        <a:ext cx="47275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6"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23558" name="Tytuł 1"/>
          <p:cNvSpPr txBox="1">
            <a:spLocks/>
          </p:cNvSpPr>
          <p:nvPr/>
        </p:nvSpPr>
        <p:spPr bwMode="auto">
          <a:xfrm>
            <a:off x="247650" y="773113"/>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pl-PL" altLang="pl-PL" b="1">
                <a:solidFill>
                  <a:srgbClr val="000000"/>
                </a:solidFill>
              </a:rPr>
              <a:t>How do you assess your (or your family</a:t>
            </a:r>
            <a:r>
              <a:rPr lang="sv-SE" altLang="pl-PL" b="1">
                <a:solidFill>
                  <a:srgbClr val="000000"/>
                </a:solidFill>
              </a:rPr>
              <a:t>’s</a:t>
            </a:r>
            <a:r>
              <a:rPr lang="pl-PL" altLang="pl-PL" b="1">
                <a:solidFill>
                  <a:srgbClr val="000000"/>
                </a:solidFill>
              </a:rPr>
              <a:t>) financial situation?</a:t>
            </a:r>
          </a:p>
        </p:txBody>
      </p:sp>
      <p:sp>
        <p:nvSpPr>
          <p:cNvPr id="16" name="Prostokąt 15"/>
          <p:cNvSpPr/>
          <p:nvPr/>
        </p:nvSpPr>
        <p:spPr>
          <a:xfrm>
            <a:off x="698263" y="4480654"/>
            <a:ext cx="4887428"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Problems</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econom</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ic</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dimension</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(1/3)</a:t>
            </a:r>
            <a:endPar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endParaRPr>
          </a:p>
        </p:txBody>
      </p:sp>
      <p:sp>
        <p:nvSpPr>
          <p:cNvPr id="23560" name="Prostokąt 16"/>
          <p:cNvSpPr>
            <a:spLocks noChangeArrowheads="1"/>
          </p:cNvSpPr>
          <p:nvPr/>
        </p:nvSpPr>
        <p:spPr bwMode="auto">
          <a:xfrm>
            <a:off x="5165725" y="3805238"/>
            <a:ext cx="3978275" cy="277812"/>
          </a:xfrm>
          <a:prstGeom prst="rect">
            <a:avLst/>
          </a:prstGeom>
          <a:solidFill>
            <a:srgbClr val="EAEAEA">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endParaRPr lang="pl-PL" altLang="pl-PL" sz="1200" b="1">
              <a:solidFill>
                <a:srgbClr val="149A40"/>
              </a:solidFill>
              <a:latin typeface="Verdana" pitchFamily="34" charset="0"/>
            </a:endParaRPr>
          </a:p>
        </p:txBody>
      </p:sp>
      <p:sp>
        <p:nvSpPr>
          <p:cNvPr id="2" name="Objaśnienie owalne 1"/>
          <p:cNvSpPr/>
          <p:nvPr/>
        </p:nvSpPr>
        <p:spPr>
          <a:xfrm>
            <a:off x="5083175" y="1625600"/>
            <a:ext cx="3914775" cy="1017588"/>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I had a cow, cultivated beets, potatoes, grain. The </a:t>
            </a:r>
            <a:r>
              <a:rPr lang="pl-PL" sz="1000" i="1" dirty="0">
                <a:solidFill>
                  <a:schemeClr val="tx1"/>
                </a:solidFill>
              </a:rPr>
              <a:t>SAF </a:t>
            </a:r>
            <a:r>
              <a:rPr lang="en-US" sz="1000" i="1" dirty="0">
                <a:solidFill>
                  <a:schemeClr val="tx1"/>
                </a:solidFill>
              </a:rPr>
              <a:t>provided </a:t>
            </a:r>
            <a:r>
              <a:rPr lang="en-US" sz="1000" i="1" dirty="0">
                <a:solidFill>
                  <a:schemeClr val="tx1"/>
                </a:solidFill>
              </a:rPr>
              <a:t>cheap </a:t>
            </a:r>
            <a:r>
              <a:rPr lang="en-US" sz="1000" i="1" dirty="0">
                <a:solidFill>
                  <a:schemeClr val="tx1"/>
                </a:solidFill>
              </a:rPr>
              <a:t>feed [. </a:t>
            </a:r>
            <a:r>
              <a:rPr lang="en-US" sz="1000" i="1" dirty="0">
                <a:solidFill>
                  <a:schemeClr val="tx1"/>
                </a:solidFill>
              </a:rPr>
              <a:t>. .] </a:t>
            </a:r>
          </a:p>
          <a:p>
            <a:pPr algn="ctr" fontAlgn="auto">
              <a:spcBef>
                <a:spcPts val="0"/>
              </a:spcBef>
              <a:spcAft>
                <a:spcPts val="0"/>
              </a:spcAft>
              <a:defRPr/>
            </a:pPr>
            <a:r>
              <a:rPr lang="en-US" sz="1000" i="1" dirty="0">
                <a:solidFill>
                  <a:schemeClr val="tx1"/>
                </a:solidFill>
              </a:rPr>
              <a:t>Today it’s tragic, complete poverty. </a:t>
            </a:r>
          </a:p>
          <a:p>
            <a:pPr algn="ctr" fontAlgn="auto">
              <a:spcBef>
                <a:spcPts val="0"/>
              </a:spcBef>
              <a:spcAft>
                <a:spcPts val="0"/>
              </a:spcAft>
              <a:defRPr/>
            </a:pPr>
            <a:r>
              <a:rPr lang="en-US" sz="1000" dirty="0">
                <a:solidFill>
                  <a:schemeClr val="tx1"/>
                </a:solidFill>
              </a:rPr>
              <a:t>(Male, </a:t>
            </a:r>
            <a:r>
              <a:rPr lang="en-US" sz="1000" dirty="0" err="1">
                <a:solidFill>
                  <a:schemeClr val="tx1"/>
                </a:solidFill>
              </a:rPr>
              <a:t>Chotel</a:t>
            </a:r>
            <a:r>
              <a:rPr lang="en-US" sz="1000" dirty="0">
                <a:solidFill>
                  <a:schemeClr val="tx1"/>
                </a:solidFill>
              </a:rPr>
              <a:t>, 50–59)</a:t>
            </a:r>
          </a:p>
        </p:txBody>
      </p:sp>
      <p:sp>
        <p:nvSpPr>
          <p:cNvPr id="18" name="Objaśnienie owalne 17"/>
          <p:cNvSpPr/>
          <p:nvPr/>
        </p:nvSpPr>
        <p:spPr>
          <a:xfrm>
            <a:off x="5165725" y="2930525"/>
            <a:ext cx="3916363" cy="1017588"/>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No work, only stress. The living is so fast. No wonder people reach for something to calm their nerves. </a:t>
            </a:r>
          </a:p>
          <a:p>
            <a:pPr algn="ctr" fontAlgn="auto">
              <a:spcBef>
                <a:spcPts val="0"/>
              </a:spcBef>
              <a:spcAft>
                <a:spcPts val="0"/>
              </a:spcAft>
              <a:defRPr/>
            </a:pPr>
            <a:r>
              <a:rPr lang="en-US" sz="1000" i="1" dirty="0">
                <a:solidFill>
                  <a:schemeClr val="tx1"/>
                </a:solidFill>
              </a:rPr>
              <a:t>(Female, </a:t>
            </a:r>
            <a:r>
              <a:rPr lang="en-US" sz="1000" i="1" dirty="0" err="1">
                <a:solidFill>
                  <a:schemeClr val="tx1"/>
                </a:solidFill>
              </a:rPr>
              <a:t>Rolnicza</a:t>
            </a:r>
            <a:r>
              <a:rPr lang="en-US" sz="1000" i="1" dirty="0">
                <a:solidFill>
                  <a:schemeClr val="tx1"/>
                </a:solidFill>
              </a:rPr>
              <a:t>, 30–39)</a:t>
            </a:r>
          </a:p>
        </p:txBody>
      </p:sp>
      <p:sp>
        <p:nvSpPr>
          <p:cNvPr id="20" name="Elipsa 19"/>
          <p:cNvSpPr/>
          <p:nvPr/>
        </p:nvSpPr>
        <p:spPr>
          <a:xfrm>
            <a:off x="438150" y="2363788"/>
            <a:ext cx="4030663" cy="1876425"/>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lum bright="70000" contrast="-70000"/>
            <a:extLst/>
          </a:blip>
          <a:srcRect/>
          <a:stretch>
            <a:fillRect/>
          </a:stretch>
        </p:blipFill>
        <p:spPr bwMode="auto">
          <a:xfrm>
            <a:off x="247651" y="659757"/>
            <a:ext cx="8896350" cy="4483744"/>
          </a:xfrm>
          <a:prstGeom prst="rect">
            <a:avLst/>
          </a:prstGeom>
          <a:ln>
            <a:noFill/>
          </a:ln>
          <a:effectLst>
            <a:softEdge rad="112500"/>
          </a:effectLst>
          <a:extLst/>
        </p:spPr>
      </p:pic>
      <p:graphicFrame>
        <p:nvGraphicFramePr>
          <p:cNvPr id="24579" name="Symbol zastępczy zawartości 3"/>
          <p:cNvGraphicFramePr>
            <a:graphicFrameLocks/>
          </p:cNvGraphicFramePr>
          <p:nvPr/>
        </p:nvGraphicFramePr>
        <p:xfrm>
          <a:off x="381000" y="893763"/>
          <a:ext cx="5167313" cy="3808412"/>
        </p:xfrm>
        <a:graphic>
          <a:graphicData uri="http://schemas.openxmlformats.org/presentationml/2006/ole">
            <mc:AlternateContent xmlns:mc="http://schemas.openxmlformats.org/markup-compatibility/2006">
              <mc:Choice xmlns:v="urn:schemas-microsoft-com:vml" Requires="v">
                <p:oleObj spid="_x0000_s24592" r:id="rId4" imgW="5169856" imgH="3804234" progId="Excel.Chart.8">
                  <p:embed/>
                </p:oleObj>
              </mc:Choice>
              <mc:Fallback>
                <p:oleObj r:id="rId4" imgW="5169856" imgH="3804234" progId="Excel.Chart.8">
                  <p:embed/>
                  <p:pic>
                    <p:nvPicPr>
                      <p:cNvPr id="0" name="Symbol zastępczy zawartości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893763"/>
                        <a:ext cx="5167313" cy="3808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0"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24582" name="Tytuł 1"/>
          <p:cNvSpPr txBox="1">
            <a:spLocks/>
          </p:cNvSpPr>
          <p:nvPr/>
        </p:nvSpPr>
        <p:spPr bwMode="auto">
          <a:xfrm>
            <a:off x="247650" y="773113"/>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en-US" altLang="pl-PL" b="1">
                <a:solidFill>
                  <a:srgbClr val="000000"/>
                </a:solidFill>
              </a:rPr>
              <a:t>How do you and your family provide for your basic needs?</a:t>
            </a:r>
            <a:endParaRPr lang="pl-PL" altLang="pl-PL" b="1">
              <a:solidFill>
                <a:srgbClr val="000000"/>
              </a:solidFill>
            </a:endParaRPr>
          </a:p>
        </p:txBody>
      </p:sp>
      <p:sp>
        <p:nvSpPr>
          <p:cNvPr id="16" name="Prostokąt 15"/>
          <p:cNvSpPr/>
          <p:nvPr/>
        </p:nvSpPr>
        <p:spPr>
          <a:xfrm>
            <a:off x="698263" y="4480654"/>
            <a:ext cx="4887428"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Problems</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econom</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ic</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dimension</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2</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/3</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endPar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endParaRPr>
          </a:p>
        </p:txBody>
      </p:sp>
      <p:sp>
        <p:nvSpPr>
          <p:cNvPr id="24584" name="Prostokąt 16"/>
          <p:cNvSpPr>
            <a:spLocks noChangeArrowheads="1"/>
          </p:cNvSpPr>
          <p:nvPr/>
        </p:nvSpPr>
        <p:spPr bwMode="auto">
          <a:xfrm>
            <a:off x="5165725" y="3805238"/>
            <a:ext cx="3978275" cy="277812"/>
          </a:xfrm>
          <a:prstGeom prst="rect">
            <a:avLst/>
          </a:prstGeom>
          <a:solidFill>
            <a:srgbClr val="EAEAEA">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endParaRPr lang="pl-PL" altLang="pl-PL" sz="1200" b="1">
              <a:solidFill>
                <a:srgbClr val="149A40"/>
              </a:solidFill>
              <a:latin typeface="Verdana" pitchFamily="34" charset="0"/>
            </a:endParaRPr>
          </a:p>
        </p:txBody>
      </p:sp>
      <p:sp>
        <p:nvSpPr>
          <p:cNvPr id="2" name="Objaśnienie owalne 1"/>
          <p:cNvSpPr/>
          <p:nvPr/>
        </p:nvSpPr>
        <p:spPr>
          <a:xfrm>
            <a:off x="5083175" y="1625600"/>
            <a:ext cx="3914775" cy="1017588"/>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I had a cow, cultivated beets, potatoes, grain. The </a:t>
            </a:r>
            <a:r>
              <a:rPr lang="pl-PL" sz="1000" i="1" dirty="0">
                <a:solidFill>
                  <a:schemeClr val="tx1"/>
                </a:solidFill>
              </a:rPr>
              <a:t>SAF </a:t>
            </a:r>
            <a:r>
              <a:rPr lang="en-US" sz="1000" i="1" dirty="0">
                <a:solidFill>
                  <a:schemeClr val="tx1"/>
                </a:solidFill>
              </a:rPr>
              <a:t>provided </a:t>
            </a:r>
            <a:r>
              <a:rPr lang="en-US" sz="1000" i="1" dirty="0">
                <a:solidFill>
                  <a:schemeClr val="tx1"/>
                </a:solidFill>
              </a:rPr>
              <a:t>cheap </a:t>
            </a:r>
            <a:r>
              <a:rPr lang="en-US" sz="1000" i="1" dirty="0">
                <a:solidFill>
                  <a:schemeClr val="tx1"/>
                </a:solidFill>
              </a:rPr>
              <a:t>feed [. </a:t>
            </a:r>
            <a:r>
              <a:rPr lang="en-US" sz="1000" i="1" dirty="0">
                <a:solidFill>
                  <a:schemeClr val="tx1"/>
                </a:solidFill>
              </a:rPr>
              <a:t>. .] </a:t>
            </a:r>
          </a:p>
          <a:p>
            <a:pPr algn="ctr" fontAlgn="auto">
              <a:spcBef>
                <a:spcPts val="0"/>
              </a:spcBef>
              <a:spcAft>
                <a:spcPts val="0"/>
              </a:spcAft>
              <a:defRPr/>
            </a:pPr>
            <a:r>
              <a:rPr lang="en-US" sz="1000" i="1" dirty="0">
                <a:solidFill>
                  <a:schemeClr val="tx1"/>
                </a:solidFill>
              </a:rPr>
              <a:t>Today it’s tragic, complete poverty. </a:t>
            </a:r>
          </a:p>
          <a:p>
            <a:pPr algn="ctr" fontAlgn="auto">
              <a:spcBef>
                <a:spcPts val="0"/>
              </a:spcBef>
              <a:spcAft>
                <a:spcPts val="0"/>
              </a:spcAft>
              <a:defRPr/>
            </a:pPr>
            <a:r>
              <a:rPr lang="en-US" sz="1000" dirty="0">
                <a:solidFill>
                  <a:schemeClr val="tx1"/>
                </a:solidFill>
              </a:rPr>
              <a:t>(Male, </a:t>
            </a:r>
            <a:r>
              <a:rPr lang="en-US" sz="1000" dirty="0" err="1">
                <a:solidFill>
                  <a:schemeClr val="tx1"/>
                </a:solidFill>
              </a:rPr>
              <a:t>Chotel</a:t>
            </a:r>
            <a:r>
              <a:rPr lang="en-US" sz="1000" dirty="0">
                <a:solidFill>
                  <a:schemeClr val="tx1"/>
                </a:solidFill>
              </a:rPr>
              <a:t>, 50–59)</a:t>
            </a:r>
          </a:p>
        </p:txBody>
      </p:sp>
      <p:sp>
        <p:nvSpPr>
          <p:cNvPr id="18" name="Objaśnienie owalne 17"/>
          <p:cNvSpPr/>
          <p:nvPr/>
        </p:nvSpPr>
        <p:spPr>
          <a:xfrm>
            <a:off x="5165725" y="2930525"/>
            <a:ext cx="3916363" cy="1017588"/>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No work, only stress. The living is so fast. No wonder people reach for something to calm their nerves. </a:t>
            </a:r>
          </a:p>
          <a:p>
            <a:pPr algn="ctr" fontAlgn="auto">
              <a:spcBef>
                <a:spcPts val="0"/>
              </a:spcBef>
              <a:spcAft>
                <a:spcPts val="0"/>
              </a:spcAft>
              <a:defRPr/>
            </a:pPr>
            <a:r>
              <a:rPr lang="en-US" sz="1000" i="1" dirty="0">
                <a:solidFill>
                  <a:schemeClr val="tx1"/>
                </a:solidFill>
              </a:rPr>
              <a:t>(Female, </a:t>
            </a:r>
            <a:r>
              <a:rPr lang="en-US" sz="1000" i="1" dirty="0" err="1">
                <a:solidFill>
                  <a:schemeClr val="tx1"/>
                </a:solidFill>
              </a:rPr>
              <a:t>Rolnicza</a:t>
            </a:r>
            <a:r>
              <a:rPr lang="en-US" sz="1000" i="1" dirty="0">
                <a:solidFill>
                  <a:schemeClr val="tx1"/>
                </a:solidFill>
              </a:rPr>
              <a:t>, 30–39)</a:t>
            </a:r>
          </a:p>
        </p:txBody>
      </p:sp>
      <p:sp>
        <p:nvSpPr>
          <p:cNvPr id="20" name="Elipsa 19"/>
          <p:cNvSpPr/>
          <p:nvPr/>
        </p:nvSpPr>
        <p:spPr>
          <a:xfrm>
            <a:off x="663575" y="1930400"/>
            <a:ext cx="4148138" cy="1779588"/>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Mama\mirek\foto\2014-08-21-2245-15\3\DSC02459.JPG"/>
          <p:cNvPicPr>
            <a:picLocks noChangeAspect="1" noChangeArrowheads="1"/>
          </p:cNvPicPr>
          <p:nvPr/>
        </p:nvPicPr>
        <p:blipFill>
          <a:blip r:embed="rId2" cstate="print">
            <a:duotone>
              <a:schemeClr val="bg2">
                <a:shade val="45000"/>
                <a:satMod val="135000"/>
              </a:schemeClr>
              <a:prstClr val="white"/>
            </a:duotone>
            <a:extLst/>
          </a:blip>
          <a:srcRect/>
          <a:stretch>
            <a:fillRect/>
          </a:stretch>
        </p:blipFill>
        <p:spPr>
          <a:xfrm>
            <a:off x="247650" y="671332"/>
            <a:ext cx="9116269" cy="4595149"/>
          </a:xfrm>
          <a:prstGeom prst="rect">
            <a:avLst/>
          </a:prstGeom>
          <a:effectLst>
            <a:softEdge rad="112500"/>
          </a:effectLst>
          <a:extLst/>
        </p:spPr>
      </p:pic>
      <p:sp>
        <p:nvSpPr>
          <p:cNvPr id="25603"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25605" name="Tytuł 1"/>
          <p:cNvSpPr txBox="1">
            <a:spLocks/>
          </p:cNvSpPr>
          <p:nvPr/>
        </p:nvSpPr>
        <p:spPr bwMode="auto">
          <a:xfrm>
            <a:off x="247650" y="773113"/>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en-US" altLang="pl-PL" b="1">
                <a:solidFill>
                  <a:srgbClr val="000000"/>
                </a:solidFill>
              </a:rPr>
              <a:t>What do you and your family spend your money on?</a:t>
            </a:r>
            <a:endParaRPr lang="pl-PL" altLang="pl-PL" b="1">
              <a:solidFill>
                <a:srgbClr val="000000"/>
              </a:solidFill>
            </a:endParaRPr>
          </a:p>
        </p:txBody>
      </p:sp>
      <p:sp>
        <p:nvSpPr>
          <p:cNvPr id="16" name="Prostokąt 15"/>
          <p:cNvSpPr/>
          <p:nvPr/>
        </p:nvSpPr>
        <p:spPr>
          <a:xfrm>
            <a:off x="698263" y="4480654"/>
            <a:ext cx="4887428"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Problems</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econom</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ic</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dimension</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3</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/3</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endPar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endParaRPr>
          </a:p>
        </p:txBody>
      </p:sp>
      <p:sp>
        <p:nvSpPr>
          <p:cNvPr id="25607" name="Prostokąt 16"/>
          <p:cNvSpPr>
            <a:spLocks noChangeArrowheads="1"/>
          </p:cNvSpPr>
          <p:nvPr/>
        </p:nvSpPr>
        <p:spPr bwMode="auto">
          <a:xfrm>
            <a:off x="5165725" y="3805238"/>
            <a:ext cx="3978275" cy="277812"/>
          </a:xfrm>
          <a:prstGeom prst="rect">
            <a:avLst/>
          </a:prstGeom>
          <a:solidFill>
            <a:srgbClr val="EAEAEA">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endParaRPr lang="pl-PL" altLang="pl-PL" sz="1200" b="1">
              <a:solidFill>
                <a:srgbClr val="149A40"/>
              </a:solidFill>
              <a:latin typeface="Verdana" pitchFamily="34" charset="0"/>
            </a:endParaRPr>
          </a:p>
        </p:txBody>
      </p:sp>
      <p:graphicFrame>
        <p:nvGraphicFramePr>
          <p:cNvPr id="14" name="Wykres 13"/>
          <p:cNvGraphicFramePr>
            <a:graphicFrameLocks noChangeAspect="1"/>
          </p:cNvGraphicFramePr>
          <p:nvPr/>
        </p:nvGraphicFramePr>
        <p:xfrm>
          <a:off x="5532540" y="1087438"/>
          <a:ext cx="3379965" cy="35157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Wykres 18"/>
          <p:cNvGraphicFramePr>
            <a:graphicFrameLocks noChangeAspect="1"/>
          </p:cNvGraphicFramePr>
          <p:nvPr/>
        </p:nvGraphicFramePr>
        <p:xfrm>
          <a:off x="1236230" y="1137414"/>
          <a:ext cx="3569554" cy="3465777"/>
        </p:xfrm>
        <a:graphic>
          <a:graphicData uri="http://schemas.openxmlformats.org/drawingml/2006/chart">
            <c:chart xmlns:c="http://schemas.openxmlformats.org/drawingml/2006/chart" xmlns:r="http://schemas.openxmlformats.org/officeDocument/2006/relationships" r:id="rId4"/>
          </a:graphicData>
        </a:graphic>
      </p:graphicFrame>
      <p:sp>
        <p:nvSpPr>
          <p:cNvPr id="25610" name="Prostokąt 2"/>
          <p:cNvSpPr>
            <a:spLocks noChangeArrowheads="1"/>
          </p:cNvSpPr>
          <p:nvPr/>
        </p:nvSpPr>
        <p:spPr bwMode="auto">
          <a:xfrm>
            <a:off x="438150" y="1087438"/>
            <a:ext cx="79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pl-PL" altLang="pl-PL" sz="1400" b="1">
                <a:solidFill>
                  <a:srgbClr val="000000"/>
                </a:solidFill>
              </a:rPr>
              <a:t>Rolnicza</a:t>
            </a:r>
          </a:p>
        </p:txBody>
      </p:sp>
      <p:sp>
        <p:nvSpPr>
          <p:cNvPr id="25611" name="Prostokąt 3"/>
          <p:cNvSpPr>
            <a:spLocks noChangeArrowheads="1"/>
          </p:cNvSpPr>
          <p:nvPr/>
        </p:nvSpPr>
        <p:spPr bwMode="auto">
          <a:xfrm>
            <a:off x="4865688" y="1087438"/>
            <a:ext cx="666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pl-PL" altLang="pl-PL" sz="1400" b="1">
                <a:solidFill>
                  <a:srgbClr val="000000"/>
                </a:solidFill>
              </a:rPr>
              <a:t>Chotel</a:t>
            </a:r>
          </a:p>
        </p:txBody>
      </p:sp>
      <p:sp>
        <p:nvSpPr>
          <p:cNvPr id="22" name="Elipsa 21"/>
          <p:cNvSpPr/>
          <p:nvPr/>
        </p:nvSpPr>
        <p:spPr>
          <a:xfrm>
            <a:off x="1016000" y="1241425"/>
            <a:ext cx="7896225" cy="1330325"/>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F:\Mama\mirek\foto\2014-08-21-2245-15\1\DSC02477.JPG"/>
          <p:cNvPicPr>
            <a:picLocks noChangeAspect="1" noChangeArrowheads="1"/>
          </p:cNvPicPr>
          <p:nvPr/>
        </p:nvPicPr>
        <p:blipFill rotWithShape="1">
          <a:blip r:embed="rId2" cstate="print">
            <a:extLst/>
          </a:blip>
          <a:srcRect l="20887" t="34315" b="10074"/>
          <a:stretch/>
        </p:blipFill>
        <p:spPr bwMode="auto">
          <a:xfrm>
            <a:off x="-1280870" y="2478073"/>
            <a:ext cx="7107126" cy="2810156"/>
          </a:xfrm>
          <a:prstGeom prst="rect">
            <a:avLst/>
          </a:prstGeom>
          <a:ln>
            <a:noFill/>
          </a:ln>
          <a:effectLst>
            <a:softEdge rad="112500"/>
          </a:effectLst>
          <a:extLst/>
        </p:spPr>
      </p:pic>
      <p:pic>
        <p:nvPicPr>
          <p:cNvPr id="3" name="Picture 2" descr="H:\Rolnicza\Kopia (2) DSC01334.JPG"/>
          <p:cNvPicPr>
            <a:picLocks noGrp="1" noChangeAspect="1" noChangeArrowheads="1"/>
          </p:cNvPicPr>
          <p:nvPr>
            <p:ph idx="1"/>
          </p:nvPr>
        </p:nvPicPr>
        <p:blipFill rotWithShape="1">
          <a:blip r:embed="rId3" cstate="print">
            <a:extLst/>
          </a:blip>
          <a:srcRect l="18215" b="15814"/>
          <a:stretch/>
        </p:blipFill>
        <p:spPr>
          <a:xfrm>
            <a:off x="4488902" y="-423632"/>
            <a:ext cx="5580620" cy="3231288"/>
          </a:xfrm>
          <a:effectLst>
            <a:softEdge rad="112500"/>
          </a:effectLst>
          <a:extLst/>
        </p:spPr>
      </p:pic>
      <p:pic>
        <p:nvPicPr>
          <p:cNvPr id="4" name="Picture 2" descr="F:\Mama\mirek\4DSC_0183a (1128 x 768).jpg"/>
          <p:cNvPicPr>
            <a:picLocks noChangeAspect="1" noChangeArrowheads="1"/>
          </p:cNvPicPr>
          <p:nvPr/>
        </p:nvPicPr>
        <p:blipFill>
          <a:blip r:embed="rId4">
            <a:extLst/>
          </a:blip>
          <a:srcRect/>
          <a:stretch>
            <a:fillRect/>
          </a:stretch>
        </p:blipFill>
        <p:spPr bwMode="auto">
          <a:xfrm>
            <a:off x="-519824" y="-94796"/>
            <a:ext cx="5310590" cy="2711791"/>
          </a:xfrm>
          <a:prstGeom prst="rect">
            <a:avLst/>
          </a:prstGeom>
          <a:ln>
            <a:noFill/>
          </a:ln>
          <a:effectLst>
            <a:softEdge rad="112500"/>
          </a:effectLst>
          <a:extLst/>
        </p:spPr>
      </p:pic>
      <p:pic>
        <p:nvPicPr>
          <p:cNvPr id="5" name="Picture 2" descr="F:\Mama\mirek\foto\31.08.2014\DSC02559.JPG"/>
          <p:cNvPicPr>
            <a:picLocks noChangeAspect="1" noChangeArrowheads="1"/>
          </p:cNvPicPr>
          <p:nvPr/>
        </p:nvPicPr>
        <p:blipFill rotWithShape="1">
          <a:blip r:embed="rId5" cstate="print">
            <a:extLst/>
          </a:blip>
          <a:srcRect t="9658"/>
          <a:stretch/>
        </p:blipFill>
        <p:spPr bwMode="auto">
          <a:xfrm>
            <a:off x="4617006" y="2533117"/>
            <a:ext cx="5670385" cy="2881548"/>
          </a:xfrm>
          <a:prstGeom prst="rect">
            <a:avLst/>
          </a:prstGeom>
          <a:ln>
            <a:noFill/>
          </a:ln>
          <a:effectLst>
            <a:softEdge rad="112500"/>
          </a:effectLs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descr="F:\Mama\mirek\foto\31.08.2014\DSC02549.JPG"/>
          <p:cNvPicPr>
            <a:picLocks noChangeAspect="1" noChangeArrowheads="1"/>
          </p:cNvPicPr>
          <p:nvPr/>
        </p:nvPicPr>
        <p:blipFill rotWithShape="1">
          <a:blip r:embed="rId3" cstate="print">
            <a:duotone>
              <a:schemeClr val="bg2">
                <a:shade val="45000"/>
                <a:satMod val="135000"/>
              </a:schemeClr>
              <a:prstClr val="white"/>
            </a:duotone>
            <a:extLst/>
          </a:blip>
          <a:srcRect l="43264" t="35503" r="38129" b="22321"/>
          <a:stretch/>
        </p:blipFill>
        <p:spPr bwMode="auto">
          <a:xfrm>
            <a:off x="4588771" y="657225"/>
            <a:ext cx="4555229" cy="4486275"/>
          </a:xfrm>
          <a:prstGeom prst="rect">
            <a:avLst/>
          </a:prstGeom>
          <a:ln>
            <a:noFill/>
          </a:ln>
          <a:effectLst>
            <a:softEdge rad="112500"/>
          </a:effectLst>
          <a:extLst/>
        </p:spPr>
      </p:pic>
      <p:pic>
        <p:nvPicPr>
          <p:cNvPr id="14" name="Picture 4" descr="F:\Mama\mirek\foto\31.08.2014\DSC02558.JPG"/>
          <p:cNvPicPr>
            <a:picLocks noGrp="1" noChangeAspect="1" noChangeArrowheads="1"/>
          </p:cNvPicPr>
          <p:nvPr/>
        </p:nvPicPr>
        <p:blipFill>
          <a:blip r:embed="rId4" cstate="print">
            <a:duotone>
              <a:schemeClr val="bg2">
                <a:shade val="45000"/>
                <a:satMod val="135000"/>
              </a:schemeClr>
              <a:prstClr val="white"/>
            </a:duotone>
            <a:extLst/>
          </a:blip>
          <a:srcRect/>
          <a:stretch>
            <a:fillRect/>
          </a:stretch>
        </p:blipFill>
        <p:spPr bwMode="auto">
          <a:xfrm>
            <a:off x="247649" y="614822"/>
            <a:ext cx="5131178" cy="4562313"/>
          </a:xfrm>
          <a:prstGeom prst="rect">
            <a:avLst/>
          </a:prstGeom>
          <a:ln>
            <a:noFill/>
          </a:ln>
          <a:effectLst>
            <a:softEdge rad="112500"/>
          </a:effectLst>
          <a:extLst/>
        </p:spPr>
      </p:pic>
      <p:graphicFrame>
        <p:nvGraphicFramePr>
          <p:cNvPr id="28676" name="Obiekt 3"/>
          <p:cNvGraphicFramePr>
            <a:graphicFrameLocks noGrp="1"/>
          </p:cNvGraphicFramePr>
          <p:nvPr/>
        </p:nvGraphicFramePr>
        <p:xfrm>
          <a:off x="1176338" y="1108075"/>
          <a:ext cx="6545262" cy="3473450"/>
        </p:xfrm>
        <a:graphic>
          <a:graphicData uri="http://schemas.openxmlformats.org/presentationml/2006/ole">
            <mc:AlternateContent xmlns:mc="http://schemas.openxmlformats.org/markup-compatibility/2006">
              <mc:Choice xmlns:v="urn:schemas-microsoft-com:vml" Requires="v">
                <p:oleObj spid="_x0000_s28688" r:id="rId5" imgW="8023031" imgH="5413717" progId="Excel.Chart.8">
                  <p:embed/>
                </p:oleObj>
              </mc:Choice>
              <mc:Fallback>
                <p:oleObj r:id="rId5" imgW="8023031" imgH="5413717" progId="Excel.Chart.8">
                  <p:embed/>
                  <p:pic>
                    <p:nvPicPr>
                      <p:cNvPr id="0" name="Obiekt 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338" y="1108075"/>
                        <a:ext cx="6545262"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7"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28679" name="Tytuł 1"/>
          <p:cNvSpPr txBox="1">
            <a:spLocks/>
          </p:cNvSpPr>
          <p:nvPr/>
        </p:nvSpPr>
        <p:spPr bwMode="auto">
          <a:xfrm>
            <a:off x="247650" y="765175"/>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en-US" altLang="pl-PL" b="1">
                <a:solidFill>
                  <a:srgbClr val="000000"/>
                </a:solidFill>
              </a:rPr>
              <a:t>Occurrences of antisocial demeanor:</a:t>
            </a:r>
            <a:endParaRPr lang="pl-PL" altLang="pl-PL" b="1">
              <a:solidFill>
                <a:srgbClr val="000000"/>
              </a:solidFill>
            </a:endParaRPr>
          </a:p>
        </p:txBody>
      </p:sp>
      <p:sp>
        <p:nvSpPr>
          <p:cNvPr id="28681" name="Prostokąt 16"/>
          <p:cNvSpPr>
            <a:spLocks noChangeArrowheads="1"/>
          </p:cNvSpPr>
          <p:nvPr/>
        </p:nvSpPr>
        <p:spPr bwMode="auto">
          <a:xfrm>
            <a:off x="5165725" y="3805238"/>
            <a:ext cx="3978275" cy="277812"/>
          </a:xfrm>
          <a:prstGeom prst="rect">
            <a:avLst/>
          </a:prstGeom>
          <a:solidFill>
            <a:srgbClr val="EAEAEA">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endParaRPr lang="pl-PL" altLang="pl-PL" sz="1200" b="1">
              <a:solidFill>
                <a:srgbClr val="149A40"/>
              </a:solidFill>
              <a:latin typeface="Verdana" pitchFamily="34" charset="0"/>
            </a:endParaRPr>
          </a:p>
        </p:txBody>
      </p:sp>
      <p:sp>
        <p:nvSpPr>
          <p:cNvPr id="20" name="Elipsa 19"/>
          <p:cNvSpPr/>
          <p:nvPr/>
        </p:nvSpPr>
        <p:spPr>
          <a:xfrm>
            <a:off x="1828800" y="2146300"/>
            <a:ext cx="4827588" cy="2178050"/>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6" name="Prostokąt 15"/>
          <p:cNvSpPr/>
          <p:nvPr/>
        </p:nvSpPr>
        <p:spPr>
          <a:xfrm>
            <a:off x="698263" y="4480654"/>
            <a:ext cx="3802066"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Problems</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social</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issues</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1/</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2</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endPar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lum bright="70000" contrast="-70000"/>
            <a:extLst/>
          </a:blip>
          <a:srcRect/>
          <a:stretch>
            <a:fillRect/>
          </a:stretch>
        </p:blipFill>
        <p:spPr>
          <a:xfrm>
            <a:off x="5082454" y="717394"/>
            <a:ext cx="3999346" cy="4309846"/>
          </a:xfrm>
          <a:prstGeom prst="rect">
            <a:avLst/>
          </a:prstGeom>
          <a:effectLst>
            <a:softEdge rad="112500"/>
          </a:effectLst>
          <a:extLst/>
        </p:spPr>
      </p:pic>
      <p:pic>
        <p:nvPicPr>
          <p:cNvPr id="13" name="Picture 2"/>
          <p:cNvPicPr>
            <a:picLocks noChangeAspect="1" noChangeArrowheads="1"/>
          </p:cNvPicPr>
          <p:nvPr/>
        </p:nvPicPr>
        <p:blipFill>
          <a:blip r:embed="rId4" cstate="print">
            <a:duotone>
              <a:schemeClr val="bg2">
                <a:shade val="45000"/>
                <a:satMod val="135000"/>
              </a:schemeClr>
              <a:prstClr val="white"/>
            </a:duotone>
            <a:extLst/>
          </a:blip>
          <a:srcRect/>
          <a:stretch>
            <a:fillRect/>
          </a:stretch>
        </p:blipFill>
        <p:spPr bwMode="auto">
          <a:xfrm>
            <a:off x="247650" y="638175"/>
            <a:ext cx="1590675" cy="4505325"/>
          </a:xfrm>
          <a:prstGeom prst="rect">
            <a:avLst/>
          </a:prstGeom>
          <a:ln>
            <a:noFill/>
          </a:ln>
          <a:effectLst>
            <a:softEdge rad="112500"/>
          </a:effectLst>
          <a:extLst/>
        </p:spPr>
      </p:pic>
      <p:graphicFrame>
        <p:nvGraphicFramePr>
          <p:cNvPr id="27652" name="Obiekt 2"/>
          <p:cNvGraphicFramePr>
            <a:graphicFrameLocks noGrp="1"/>
          </p:cNvGraphicFramePr>
          <p:nvPr/>
        </p:nvGraphicFramePr>
        <p:xfrm>
          <a:off x="247650" y="1287463"/>
          <a:ext cx="5532438" cy="3303587"/>
        </p:xfrm>
        <a:graphic>
          <a:graphicData uri="http://schemas.openxmlformats.org/presentationml/2006/ole">
            <mc:AlternateContent xmlns:mc="http://schemas.openxmlformats.org/markup-compatibility/2006">
              <mc:Choice xmlns:v="urn:schemas-microsoft-com:vml" Requires="v">
                <p:oleObj spid="_x0000_s27666" r:id="rId5" imgW="8309568" imgH="5151566" progId="Excel.Chart.8">
                  <p:embed/>
                </p:oleObj>
              </mc:Choice>
              <mc:Fallback>
                <p:oleObj r:id="rId5" imgW="8309568" imgH="5151566" progId="Excel.Chart.8">
                  <p:embed/>
                  <p:pic>
                    <p:nvPicPr>
                      <p:cNvPr id="0" name="Obiekt 2"/>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 y="1287463"/>
                        <a:ext cx="5532438"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3"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27655" name="Tytuł 1"/>
          <p:cNvSpPr txBox="1">
            <a:spLocks/>
          </p:cNvSpPr>
          <p:nvPr/>
        </p:nvSpPr>
        <p:spPr bwMode="auto">
          <a:xfrm>
            <a:off x="247650" y="917575"/>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en-US" altLang="pl-PL" b="1">
                <a:solidFill>
                  <a:srgbClr val="000000"/>
                </a:solidFill>
              </a:rPr>
              <a:t>Do you think that your co-residents are in good relations </a:t>
            </a:r>
            <a:br>
              <a:rPr lang="en-US" altLang="pl-PL" b="1">
                <a:solidFill>
                  <a:srgbClr val="000000"/>
                </a:solidFill>
              </a:rPr>
            </a:br>
            <a:r>
              <a:rPr lang="en-US" altLang="pl-PL" b="1">
                <a:solidFill>
                  <a:srgbClr val="000000"/>
                </a:solidFill>
              </a:rPr>
              <a:t>with the residents of the neighbouring settlements?</a:t>
            </a:r>
            <a:endParaRPr lang="pl-PL" altLang="pl-PL" b="1">
              <a:solidFill>
                <a:srgbClr val="000000"/>
              </a:solidFill>
            </a:endParaRPr>
          </a:p>
        </p:txBody>
      </p:sp>
      <p:sp>
        <p:nvSpPr>
          <p:cNvPr id="27657" name="Prostokąt 16"/>
          <p:cNvSpPr>
            <a:spLocks noChangeArrowheads="1"/>
          </p:cNvSpPr>
          <p:nvPr/>
        </p:nvSpPr>
        <p:spPr bwMode="auto">
          <a:xfrm>
            <a:off x="5165725" y="3805238"/>
            <a:ext cx="3978275" cy="277812"/>
          </a:xfrm>
          <a:prstGeom prst="rect">
            <a:avLst/>
          </a:prstGeom>
          <a:solidFill>
            <a:srgbClr val="EAEAEA">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endParaRPr lang="pl-PL" altLang="pl-PL" sz="1200" b="1">
              <a:solidFill>
                <a:srgbClr val="149A40"/>
              </a:solidFill>
              <a:latin typeface="Verdana" pitchFamily="34" charset="0"/>
            </a:endParaRPr>
          </a:p>
        </p:txBody>
      </p:sp>
      <p:sp>
        <p:nvSpPr>
          <p:cNvPr id="2" name="Objaśnienie owalne 1"/>
          <p:cNvSpPr/>
          <p:nvPr/>
        </p:nvSpPr>
        <p:spPr>
          <a:xfrm>
            <a:off x="5083175" y="1287463"/>
            <a:ext cx="3914775" cy="1355725"/>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1000" i="1" dirty="0">
                <a:solidFill>
                  <a:schemeClr val="tx1"/>
                </a:solidFill>
              </a:rPr>
              <a:t>Close? They would drown one another in a</a:t>
            </a:r>
            <a:r>
              <a:rPr lang="pl-PL" sz="1000" i="1" dirty="0">
                <a:solidFill>
                  <a:schemeClr val="tx1"/>
                </a:solidFill>
              </a:rPr>
              <a:t> </a:t>
            </a:r>
            <a:r>
              <a:rPr lang="pl-PL" sz="1000" i="1" dirty="0">
                <a:solidFill>
                  <a:schemeClr val="tx1"/>
                </a:solidFill>
              </a:rPr>
              <a:t>s</a:t>
            </a:r>
            <a:r>
              <a:rPr lang="en-US" sz="1000" i="1" dirty="0" err="1">
                <a:solidFill>
                  <a:schemeClr val="tx1"/>
                </a:solidFill>
              </a:rPr>
              <a:t>poonful</a:t>
            </a:r>
            <a:r>
              <a:rPr lang="en-US" sz="1000" i="1" dirty="0">
                <a:solidFill>
                  <a:schemeClr val="tx1"/>
                </a:solidFill>
              </a:rPr>
              <a:t> </a:t>
            </a:r>
            <a:r>
              <a:rPr lang="en-US" sz="1000" i="1" dirty="0">
                <a:solidFill>
                  <a:schemeClr val="tx1"/>
                </a:solidFill>
              </a:rPr>
              <a:t>of water or backstab each other.</a:t>
            </a:r>
          </a:p>
          <a:p>
            <a:pPr fontAlgn="auto">
              <a:spcBef>
                <a:spcPts val="0"/>
              </a:spcBef>
              <a:spcAft>
                <a:spcPts val="0"/>
              </a:spcAft>
              <a:defRPr/>
            </a:pPr>
            <a:r>
              <a:rPr lang="en-US" sz="1000" i="1" dirty="0">
                <a:solidFill>
                  <a:schemeClr val="tx1"/>
                </a:solidFill>
              </a:rPr>
              <a:t>Everyone </a:t>
            </a:r>
            <a:r>
              <a:rPr lang="en-US" sz="1000" i="1" dirty="0">
                <a:solidFill>
                  <a:schemeClr val="tx1"/>
                </a:solidFill>
              </a:rPr>
              <a:t>has their own little gate</a:t>
            </a:r>
            <a:r>
              <a:rPr lang="pl-PL" sz="1000" i="1" dirty="0">
                <a:solidFill>
                  <a:schemeClr val="tx1"/>
                </a:solidFill>
              </a:rPr>
              <a:t> </a:t>
            </a:r>
            <a:r>
              <a:rPr lang="en-US" sz="1000" i="1" dirty="0">
                <a:solidFill>
                  <a:schemeClr val="tx1"/>
                </a:solidFill>
              </a:rPr>
              <a:t>to shut off others. Before, we cooked in</a:t>
            </a:r>
            <a:r>
              <a:rPr lang="pl-PL" sz="1000" i="1" dirty="0">
                <a:solidFill>
                  <a:schemeClr val="tx1"/>
                </a:solidFill>
              </a:rPr>
              <a:t> </a:t>
            </a:r>
            <a:r>
              <a:rPr lang="en-US" sz="1000" i="1" dirty="0">
                <a:solidFill>
                  <a:schemeClr val="tx1"/>
                </a:solidFill>
              </a:rPr>
              <a:t>one pot [. . .]. We went along. Now, it’s a</a:t>
            </a:r>
            <a:r>
              <a:rPr lang="pl-PL" sz="1000" i="1" dirty="0">
                <a:solidFill>
                  <a:schemeClr val="tx1"/>
                </a:solidFill>
              </a:rPr>
              <a:t> </a:t>
            </a:r>
            <a:r>
              <a:rPr lang="en-US" sz="1000" i="1" dirty="0">
                <a:solidFill>
                  <a:schemeClr val="tx1"/>
                </a:solidFill>
              </a:rPr>
              <a:t>different story.</a:t>
            </a:r>
            <a:endParaRPr lang="pl-PL" sz="1000" i="1" dirty="0">
              <a:solidFill>
                <a:schemeClr val="tx1"/>
              </a:solidFill>
            </a:endParaRPr>
          </a:p>
          <a:p>
            <a:pPr algn="r" fontAlgn="auto">
              <a:spcBef>
                <a:spcPts val="0"/>
              </a:spcBef>
              <a:spcAft>
                <a:spcPts val="0"/>
              </a:spcAft>
              <a:defRPr/>
            </a:pPr>
            <a:r>
              <a:rPr lang="en-US" sz="1000" i="1" dirty="0">
                <a:solidFill>
                  <a:schemeClr val="tx1"/>
                </a:solidFill>
              </a:rPr>
              <a:t> </a:t>
            </a:r>
            <a:r>
              <a:rPr lang="en-US" sz="1000" dirty="0">
                <a:solidFill>
                  <a:schemeClr val="tx1"/>
                </a:solidFill>
              </a:rPr>
              <a:t>(Male, </a:t>
            </a:r>
            <a:r>
              <a:rPr lang="en-US" sz="1000" dirty="0" err="1">
                <a:solidFill>
                  <a:schemeClr val="tx1"/>
                </a:solidFill>
              </a:rPr>
              <a:t>Chotel</a:t>
            </a:r>
            <a:r>
              <a:rPr lang="en-US" sz="1000" dirty="0">
                <a:solidFill>
                  <a:schemeClr val="tx1"/>
                </a:solidFill>
              </a:rPr>
              <a:t>, 50–59)</a:t>
            </a:r>
            <a:endParaRPr lang="pl-PL" sz="1000" dirty="0">
              <a:solidFill>
                <a:schemeClr val="tx1"/>
              </a:solidFill>
            </a:endParaRPr>
          </a:p>
        </p:txBody>
      </p:sp>
      <p:sp>
        <p:nvSpPr>
          <p:cNvPr id="18" name="Objaśnienie owalne 17"/>
          <p:cNvSpPr/>
          <p:nvPr/>
        </p:nvSpPr>
        <p:spPr>
          <a:xfrm>
            <a:off x="5165725" y="3297238"/>
            <a:ext cx="3916363" cy="1017587"/>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The residents are certainly not close. They form small groups [. . .] People are false and deceitful. There’s gossip everywhere.</a:t>
            </a:r>
          </a:p>
          <a:p>
            <a:pPr algn="ctr" fontAlgn="auto">
              <a:spcBef>
                <a:spcPts val="0"/>
              </a:spcBef>
              <a:spcAft>
                <a:spcPts val="0"/>
              </a:spcAft>
              <a:defRPr/>
            </a:pPr>
            <a:r>
              <a:rPr lang="en-US" sz="1000" dirty="0">
                <a:solidFill>
                  <a:schemeClr val="tx1"/>
                </a:solidFill>
              </a:rPr>
              <a:t>(</a:t>
            </a:r>
            <a:r>
              <a:rPr lang="pl-PL" sz="1000" dirty="0">
                <a:solidFill>
                  <a:schemeClr val="tx1"/>
                </a:solidFill>
              </a:rPr>
              <a:t>M</a:t>
            </a:r>
            <a:r>
              <a:rPr lang="en-US" sz="1000" dirty="0">
                <a:solidFill>
                  <a:schemeClr val="tx1"/>
                </a:solidFill>
              </a:rPr>
              <a:t>ale</a:t>
            </a:r>
            <a:r>
              <a:rPr lang="en-US" sz="1000" dirty="0">
                <a:solidFill>
                  <a:schemeClr val="tx1"/>
                </a:solidFill>
              </a:rPr>
              <a:t>, </a:t>
            </a:r>
            <a:r>
              <a:rPr lang="en-US" sz="1000" dirty="0" err="1">
                <a:solidFill>
                  <a:schemeClr val="tx1"/>
                </a:solidFill>
              </a:rPr>
              <a:t>Rolnicza</a:t>
            </a:r>
            <a:r>
              <a:rPr lang="en-US" sz="1000" dirty="0">
                <a:solidFill>
                  <a:schemeClr val="tx1"/>
                </a:solidFill>
              </a:rPr>
              <a:t>, </a:t>
            </a:r>
            <a:r>
              <a:rPr lang="pl-PL" sz="1000" dirty="0">
                <a:solidFill>
                  <a:schemeClr val="tx1"/>
                </a:solidFill>
              </a:rPr>
              <a:t>4</a:t>
            </a:r>
            <a:r>
              <a:rPr lang="en-US" sz="1000" dirty="0">
                <a:solidFill>
                  <a:schemeClr val="tx1"/>
                </a:solidFill>
              </a:rPr>
              <a:t>0–</a:t>
            </a:r>
            <a:r>
              <a:rPr lang="pl-PL" sz="1000" dirty="0">
                <a:solidFill>
                  <a:schemeClr val="tx1"/>
                </a:solidFill>
              </a:rPr>
              <a:t>4</a:t>
            </a:r>
            <a:r>
              <a:rPr lang="en-US" sz="1000" dirty="0">
                <a:solidFill>
                  <a:schemeClr val="tx1"/>
                </a:solidFill>
              </a:rPr>
              <a:t>9</a:t>
            </a:r>
            <a:r>
              <a:rPr lang="en-US" sz="1000" dirty="0">
                <a:solidFill>
                  <a:schemeClr val="tx1"/>
                </a:solidFill>
              </a:rPr>
              <a:t>)</a:t>
            </a:r>
          </a:p>
        </p:txBody>
      </p:sp>
      <p:sp>
        <p:nvSpPr>
          <p:cNvPr id="16" name="Prostokąt 15"/>
          <p:cNvSpPr/>
          <p:nvPr/>
        </p:nvSpPr>
        <p:spPr>
          <a:xfrm>
            <a:off x="963375" y="4509229"/>
            <a:ext cx="3802067"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Problems</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social</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issues</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2</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2</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endPar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endParaRPr>
          </a:p>
        </p:txBody>
      </p:sp>
      <p:sp>
        <p:nvSpPr>
          <p:cNvPr id="20" name="Elipsa 19"/>
          <p:cNvSpPr/>
          <p:nvPr/>
        </p:nvSpPr>
        <p:spPr>
          <a:xfrm>
            <a:off x="542925" y="1965325"/>
            <a:ext cx="4827588" cy="1241425"/>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Mama\mirek\foto\31.08.2014\DSC02559.JPG"/>
          <p:cNvPicPr>
            <a:picLocks noChangeAspect="1" noChangeArrowheads="1"/>
          </p:cNvPicPr>
          <p:nvPr/>
        </p:nvPicPr>
        <p:blipFill rotWithShape="1">
          <a:blip r:embed="rId2" cstate="print">
            <a:duotone>
              <a:schemeClr val="bg2">
                <a:shade val="45000"/>
                <a:satMod val="135000"/>
              </a:schemeClr>
              <a:prstClr val="white"/>
            </a:duotone>
            <a:extLst/>
          </a:blip>
          <a:srcRect t="9658"/>
          <a:stretch/>
        </p:blipFill>
        <p:spPr bwMode="auto">
          <a:xfrm>
            <a:off x="259722" y="664650"/>
            <a:ext cx="8884278" cy="4478849"/>
          </a:xfrm>
          <a:prstGeom prst="rect">
            <a:avLst/>
          </a:prstGeom>
          <a:ln>
            <a:noFill/>
          </a:ln>
          <a:effectLst>
            <a:softEdge rad="112500"/>
          </a:effectLst>
          <a:extLst/>
        </p:spPr>
      </p:pic>
      <p:graphicFrame>
        <p:nvGraphicFramePr>
          <p:cNvPr id="19" name="Wykres 18"/>
          <p:cNvGraphicFramePr>
            <a:graphicFrameLocks/>
          </p:cNvGraphicFramePr>
          <p:nvPr/>
        </p:nvGraphicFramePr>
        <p:xfrm>
          <a:off x="247650" y="1121930"/>
          <a:ext cx="5162550" cy="3905309"/>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30726" name="Tytuł 1"/>
          <p:cNvSpPr txBox="1">
            <a:spLocks/>
          </p:cNvSpPr>
          <p:nvPr/>
        </p:nvSpPr>
        <p:spPr bwMode="auto">
          <a:xfrm>
            <a:off x="247650" y="808038"/>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en-US" altLang="pl-PL" b="1">
                <a:solidFill>
                  <a:srgbClr val="000000"/>
                </a:solidFill>
              </a:rPr>
              <a:t>What do you miss the most in your apartment?</a:t>
            </a:r>
            <a:endParaRPr lang="pl-PL" altLang="pl-PL" b="1">
              <a:solidFill>
                <a:srgbClr val="000000"/>
              </a:solidFill>
            </a:endParaRPr>
          </a:p>
        </p:txBody>
      </p:sp>
      <p:sp>
        <p:nvSpPr>
          <p:cNvPr id="16" name="Prostokąt 15"/>
          <p:cNvSpPr/>
          <p:nvPr/>
        </p:nvSpPr>
        <p:spPr>
          <a:xfrm>
            <a:off x="698263" y="4551230"/>
            <a:ext cx="4726743"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Problems</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material</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dimension</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1/</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1</a:t>
            </a:r>
            <a:r>
              <a:rPr lang="sv-SE"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endPar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endParaRPr>
          </a:p>
        </p:txBody>
      </p:sp>
      <p:sp>
        <p:nvSpPr>
          <p:cNvPr id="30728" name="Prostokąt 16"/>
          <p:cNvSpPr>
            <a:spLocks noChangeArrowheads="1"/>
          </p:cNvSpPr>
          <p:nvPr/>
        </p:nvSpPr>
        <p:spPr bwMode="auto">
          <a:xfrm>
            <a:off x="5165725" y="3805238"/>
            <a:ext cx="3978275" cy="277812"/>
          </a:xfrm>
          <a:prstGeom prst="rect">
            <a:avLst/>
          </a:prstGeom>
          <a:solidFill>
            <a:srgbClr val="EAEAEA">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a:endParaRPr lang="pl-PL" altLang="pl-PL" sz="1200" b="1">
              <a:solidFill>
                <a:srgbClr val="149A40"/>
              </a:solidFill>
              <a:latin typeface="Verdana" pitchFamily="34" charset="0"/>
            </a:endParaRPr>
          </a:p>
        </p:txBody>
      </p:sp>
      <p:sp>
        <p:nvSpPr>
          <p:cNvPr id="2" name="Objaśnienie owalne 1"/>
          <p:cNvSpPr/>
          <p:nvPr/>
        </p:nvSpPr>
        <p:spPr>
          <a:xfrm>
            <a:off x="5780088" y="1074738"/>
            <a:ext cx="3217862" cy="1120775"/>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1000" i="1" dirty="0">
                <a:solidFill>
                  <a:schemeClr val="tx1"/>
                </a:solidFill>
              </a:rPr>
              <a:t>The world moves forward, but here… there’s not even a sidewalk. We have to walk on footbridges, throw planks, jump like monkeys… </a:t>
            </a:r>
            <a:r>
              <a:rPr lang="en-US" sz="1000" dirty="0">
                <a:solidFill>
                  <a:schemeClr val="tx1"/>
                </a:solidFill>
              </a:rPr>
              <a:t>(Female/</a:t>
            </a:r>
            <a:r>
              <a:rPr lang="en-US" sz="1000" dirty="0" err="1">
                <a:solidFill>
                  <a:schemeClr val="tx1"/>
                </a:solidFill>
              </a:rPr>
              <a:t>Rolnicza</a:t>
            </a:r>
            <a:r>
              <a:rPr lang="en-US" sz="1000" dirty="0">
                <a:solidFill>
                  <a:schemeClr val="tx1"/>
                </a:solidFill>
              </a:rPr>
              <a:t>/50-59)</a:t>
            </a:r>
            <a:endParaRPr lang="pl-PL" sz="1000" dirty="0">
              <a:solidFill>
                <a:schemeClr val="tx1"/>
              </a:solidFill>
            </a:endParaRPr>
          </a:p>
        </p:txBody>
      </p:sp>
      <p:sp>
        <p:nvSpPr>
          <p:cNvPr id="18" name="Objaśnienie owalne 17"/>
          <p:cNvSpPr/>
          <p:nvPr/>
        </p:nvSpPr>
        <p:spPr>
          <a:xfrm>
            <a:off x="5876925" y="3571875"/>
            <a:ext cx="3267075" cy="1019175"/>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Once, living in </a:t>
            </a:r>
            <a:r>
              <a:rPr lang="en-US" sz="1000" i="1" dirty="0" err="1">
                <a:solidFill>
                  <a:schemeClr val="tx1"/>
                </a:solidFill>
              </a:rPr>
              <a:t>Chotel</a:t>
            </a:r>
            <a:r>
              <a:rPr lang="en-US" sz="1000" i="1" dirty="0">
                <a:solidFill>
                  <a:schemeClr val="tx1"/>
                </a:solidFill>
              </a:rPr>
              <a:t> was like in a city. Today – a sight of despair. </a:t>
            </a:r>
            <a:endParaRPr lang="pl-PL" sz="1000" i="1" dirty="0">
              <a:solidFill>
                <a:schemeClr val="tx1"/>
              </a:solidFill>
            </a:endParaRPr>
          </a:p>
          <a:p>
            <a:pPr algn="ctr" fontAlgn="auto">
              <a:spcBef>
                <a:spcPts val="0"/>
              </a:spcBef>
              <a:spcAft>
                <a:spcPts val="0"/>
              </a:spcAft>
              <a:defRPr/>
            </a:pPr>
            <a:r>
              <a:rPr lang="en-US" sz="1000" dirty="0">
                <a:solidFill>
                  <a:schemeClr val="tx1"/>
                </a:solidFill>
              </a:rPr>
              <a:t>(</a:t>
            </a:r>
            <a:r>
              <a:rPr lang="en-US" sz="1000" dirty="0">
                <a:solidFill>
                  <a:schemeClr val="tx1"/>
                </a:solidFill>
              </a:rPr>
              <a:t>Female/</a:t>
            </a:r>
            <a:r>
              <a:rPr lang="en-US" sz="1000" dirty="0" err="1">
                <a:solidFill>
                  <a:schemeClr val="tx1"/>
                </a:solidFill>
              </a:rPr>
              <a:t>Chotel</a:t>
            </a:r>
            <a:r>
              <a:rPr lang="en-US" sz="1000" dirty="0">
                <a:solidFill>
                  <a:schemeClr val="tx1"/>
                </a:solidFill>
              </a:rPr>
              <a:t>/50-60)</a:t>
            </a:r>
          </a:p>
        </p:txBody>
      </p:sp>
      <p:sp>
        <p:nvSpPr>
          <p:cNvPr id="20" name="Elipsa 19"/>
          <p:cNvSpPr/>
          <p:nvPr/>
        </p:nvSpPr>
        <p:spPr>
          <a:xfrm>
            <a:off x="542925" y="2343150"/>
            <a:ext cx="4827588" cy="2136775"/>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4" name="Objaśnienie owalne 13"/>
          <p:cNvSpPr/>
          <p:nvPr/>
        </p:nvSpPr>
        <p:spPr>
          <a:xfrm>
            <a:off x="5264150" y="2343150"/>
            <a:ext cx="3348038" cy="1096963"/>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1000" i="1" dirty="0">
                <a:solidFill>
                  <a:schemeClr val="tx1"/>
                </a:solidFill>
              </a:rPr>
              <a:t>Small cubicles, bunk beds, people living like tigers in cages, it’s a crying shame. Piled up in those few square meters, the kids don’t even have to watch web-porn… </a:t>
            </a:r>
            <a:endParaRPr lang="pl-PL" sz="1000" i="1" dirty="0">
              <a:solidFill>
                <a:schemeClr val="tx1"/>
              </a:solidFill>
            </a:endParaRPr>
          </a:p>
          <a:p>
            <a:pPr fontAlgn="auto">
              <a:spcBef>
                <a:spcPts val="0"/>
              </a:spcBef>
              <a:spcAft>
                <a:spcPts val="0"/>
              </a:spcAft>
              <a:defRPr/>
            </a:pPr>
            <a:r>
              <a:rPr lang="en-US" sz="1000" dirty="0">
                <a:solidFill>
                  <a:schemeClr val="tx1"/>
                </a:solidFill>
              </a:rPr>
              <a:t>(</a:t>
            </a:r>
            <a:r>
              <a:rPr lang="en-US" sz="1000" dirty="0">
                <a:solidFill>
                  <a:schemeClr val="tx1"/>
                </a:solidFill>
              </a:rPr>
              <a:t>Male, </a:t>
            </a:r>
            <a:r>
              <a:rPr lang="en-US" sz="1000" dirty="0" err="1">
                <a:solidFill>
                  <a:schemeClr val="tx1"/>
                </a:solidFill>
              </a:rPr>
              <a:t>Rolnicza</a:t>
            </a:r>
            <a:r>
              <a:rPr lang="en-US" sz="1000" dirty="0">
                <a:solidFill>
                  <a:schemeClr val="tx1"/>
                </a:solidFill>
              </a:rPr>
              <a:t>, 50-59)</a:t>
            </a:r>
            <a:endParaRPr lang="pl-PL" sz="10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pic>
        <p:nvPicPr>
          <p:cNvPr id="10" name="Picture 2" descr="F:\Mama\mirek\foto\31.08.2014\DSC02538.JPG"/>
          <p:cNvPicPr>
            <a:picLocks noChangeAspect="1" noChangeArrowheads="1"/>
          </p:cNvPicPr>
          <p:nvPr/>
        </p:nvPicPr>
        <p:blipFill>
          <a:blip r:embed="rId2" cstate="print">
            <a:extLst/>
          </a:blip>
          <a:srcRect/>
          <a:stretch>
            <a:fillRect/>
          </a:stretch>
        </p:blipFill>
        <p:spPr>
          <a:xfrm>
            <a:off x="-104830" y="-94796"/>
            <a:ext cx="5055563" cy="2769375"/>
          </a:xfrm>
          <a:prstGeom prst="rect">
            <a:avLst/>
          </a:prstGeom>
          <a:effectLst>
            <a:softEdge rad="112500"/>
          </a:effectLst>
          <a:extLst/>
        </p:spPr>
      </p:pic>
      <p:pic>
        <p:nvPicPr>
          <p:cNvPr id="11" name="Picture 2" descr="F:\Mama\mirek\foto\2014-08-21-2245-15\3\DSC02459.JPG"/>
          <p:cNvPicPr>
            <a:picLocks noChangeAspect="1" noChangeArrowheads="1"/>
          </p:cNvPicPr>
          <p:nvPr/>
        </p:nvPicPr>
        <p:blipFill>
          <a:blip r:embed="rId3" cstate="print">
            <a:extLst/>
          </a:blip>
          <a:srcRect/>
          <a:stretch>
            <a:fillRect/>
          </a:stretch>
        </p:blipFill>
        <p:spPr bwMode="auto">
          <a:xfrm>
            <a:off x="4462069" y="-196057"/>
            <a:ext cx="4925467" cy="2770575"/>
          </a:xfrm>
          <a:prstGeom prst="rect">
            <a:avLst/>
          </a:prstGeom>
          <a:ln>
            <a:noFill/>
          </a:ln>
          <a:effectLst>
            <a:softEdge rad="112500"/>
          </a:effectLst>
          <a:extLst/>
        </p:spPr>
      </p:pic>
      <p:pic>
        <p:nvPicPr>
          <p:cNvPr id="12" name="Picture 3" descr="F:\Mama\mirek\foto\2014-08-21-2245-15\1\DSC02461.JPG"/>
          <p:cNvPicPr>
            <a:picLocks noChangeAspect="1" noChangeArrowheads="1"/>
          </p:cNvPicPr>
          <p:nvPr/>
        </p:nvPicPr>
        <p:blipFill>
          <a:blip r:embed="rId4" cstate="print">
            <a:extLst/>
          </a:blip>
          <a:srcRect/>
          <a:stretch>
            <a:fillRect/>
          </a:stretch>
        </p:blipFill>
        <p:spPr bwMode="auto">
          <a:xfrm>
            <a:off x="-104830" y="2402980"/>
            <a:ext cx="5340412" cy="2842487"/>
          </a:xfrm>
          <a:prstGeom prst="rect">
            <a:avLst/>
          </a:prstGeom>
          <a:ln>
            <a:noFill/>
          </a:ln>
          <a:effectLst>
            <a:softEdge rad="112500"/>
          </a:effectLst>
          <a:extLst/>
        </p:spPr>
      </p:pic>
      <p:pic>
        <p:nvPicPr>
          <p:cNvPr id="13" name="Picture 2" descr="F:\Mama\mirek\foto\31.08.2014\DSC02551.JPG"/>
          <p:cNvPicPr>
            <a:picLocks noChangeAspect="1" noChangeArrowheads="1"/>
          </p:cNvPicPr>
          <p:nvPr/>
        </p:nvPicPr>
        <p:blipFill rotWithShape="1">
          <a:blip r:embed="rId5" cstate="print">
            <a:extLst/>
          </a:blip>
          <a:srcRect t="15353" r="28825" b="7607"/>
          <a:stretch/>
        </p:blipFill>
        <p:spPr bwMode="auto">
          <a:xfrm>
            <a:off x="4958014" y="2402981"/>
            <a:ext cx="4668587" cy="2842487"/>
          </a:xfrm>
          <a:prstGeom prst="rect">
            <a:avLst/>
          </a:prstGeom>
          <a:ln>
            <a:noFill/>
          </a:ln>
          <a:effectLst>
            <a:softEdge rad="112500"/>
          </a:effectLs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9"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3316" name="Text Placeholder 12"/>
          <p:cNvSpPr>
            <a:spLocks noGrp="1"/>
          </p:cNvSpPr>
          <p:nvPr>
            <p:ph type="body" sz="quarter" idx="12"/>
          </p:nvPr>
        </p:nvSpPr>
        <p:spPr bwMode="auto">
          <a:xfrm>
            <a:off x="2974975" y="2598738"/>
            <a:ext cx="5910263" cy="420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fontAlgn="base">
              <a:spcAft>
                <a:spcPct val="0"/>
              </a:spcAft>
              <a:buFont typeface="Arial" charset="0"/>
              <a:buNone/>
            </a:pPr>
            <a:r>
              <a:rPr lang="pl-PL" altLang="pl-PL" smtClean="0"/>
              <a:t>4. Research areas</a:t>
            </a:r>
            <a:endParaRPr lang="en-US" altLang="pl-PL" smtClean="0"/>
          </a:p>
        </p:txBody>
      </p:sp>
      <p:sp>
        <p:nvSpPr>
          <p:cNvPr id="13317" name="Text Placeholder 13"/>
          <p:cNvSpPr>
            <a:spLocks noGrp="1"/>
          </p:cNvSpPr>
          <p:nvPr>
            <p:ph type="body" sz="quarter" idx="13"/>
          </p:nvPr>
        </p:nvSpPr>
        <p:spPr bwMode="auto">
          <a:xfrm>
            <a:off x="2974975" y="3028950"/>
            <a:ext cx="5910263" cy="42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fontAlgn="base">
              <a:spcAft>
                <a:spcPct val="0"/>
              </a:spcAft>
              <a:buFont typeface="Arial" charset="0"/>
              <a:buNone/>
            </a:pPr>
            <a:r>
              <a:rPr lang="pl-PL" altLang="pl-PL" smtClean="0"/>
              <a:t>5. Results from field and desk studies</a:t>
            </a:r>
            <a:endParaRPr lang="en-US" altLang="pl-PL" smtClean="0"/>
          </a:p>
        </p:txBody>
      </p:sp>
      <p:sp>
        <p:nvSpPr>
          <p:cNvPr id="13318" name="Text Placeholder 14"/>
          <p:cNvSpPr>
            <a:spLocks noGrp="1"/>
          </p:cNvSpPr>
          <p:nvPr>
            <p:ph type="body" sz="quarter" idx="14"/>
          </p:nvPr>
        </p:nvSpPr>
        <p:spPr bwMode="auto">
          <a:xfrm>
            <a:off x="2974975" y="3457575"/>
            <a:ext cx="5910263" cy="420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fontAlgn="base">
              <a:spcAft>
                <a:spcPct val="0"/>
              </a:spcAft>
              <a:buFont typeface="Arial" charset="0"/>
              <a:buNone/>
            </a:pPr>
            <a:r>
              <a:rPr lang="pl-PL" altLang="pl-PL" smtClean="0"/>
              <a:t>6. Conclusions</a:t>
            </a:r>
            <a:endParaRPr lang="en-US" altLang="pl-PL" smtClean="0"/>
          </a:p>
        </p:txBody>
      </p:sp>
      <p:sp>
        <p:nvSpPr>
          <p:cNvPr id="13319" name="Text Placeholder 15"/>
          <p:cNvSpPr>
            <a:spLocks noGrp="1"/>
          </p:cNvSpPr>
          <p:nvPr>
            <p:ph type="body" sz="quarter" idx="15"/>
          </p:nvPr>
        </p:nvSpPr>
        <p:spPr bwMode="auto">
          <a:xfrm>
            <a:off x="2974975" y="3890963"/>
            <a:ext cx="5910263" cy="42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fontAlgn="base">
              <a:spcAft>
                <a:spcPct val="0"/>
              </a:spcAft>
              <a:buFont typeface="Arial" charset="0"/>
              <a:buNone/>
            </a:pPr>
            <a:r>
              <a:rPr lang="pl-PL" altLang="pl-PL" smtClean="0"/>
              <a:t>7. Final reflection</a:t>
            </a:r>
            <a:endParaRPr lang="en-US" altLang="pl-PL" smtClean="0"/>
          </a:p>
        </p:txBody>
      </p:sp>
      <p:sp>
        <p:nvSpPr>
          <p:cNvPr id="13320" name="Text Placeholder 19"/>
          <p:cNvSpPr>
            <a:spLocks noGrp="1"/>
          </p:cNvSpPr>
          <p:nvPr>
            <p:ph type="body" sz="quarter" idx="21"/>
          </p:nvPr>
        </p:nvSpPr>
        <p:spPr bwMode="auto">
          <a:xfrm>
            <a:off x="2974975" y="2166938"/>
            <a:ext cx="5910263" cy="42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fontAlgn="base">
              <a:spcAft>
                <a:spcPct val="0"/>
              </a:spcAft>
              <a:buFont typeface="Arial" charset="0"/>
              <a:buNone/>
            </a:pPr>
            <a:r>
              <a:rPr lang="pl-PL" altLang="pl-PL" smtClean="0"/>
              <a:t>3. Theoretical framework</a:t>
            </a:r>
            <a:endParaRPr lang="en-US" altLang="pl-PL" smtClean="0"/>
          </a:p>
        </p:txBody>
      </p:sp>
      <p:sp>
        <p:nvSpPr>
          <p:cNvPr id="13321" name="Text Placeholder 20"/>
          <p:cNvSpPr>
            <a:spLocks noGrp="1"/>
          </p:cNvSpPr>
          <p:nvPr>
            <p:ph type="body" sz="quarter" idx="22"/>
          </p:nvPr>
        </p:nvSpPr>
        <p:spPr bwMode="auto">
          <a:xfrm>
            <a:off x="2974975" y="1741488"/>
            <a:ext cx="5910263" cy="42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fontAlgn="base">
              <a:spcAft>
                <a:spcPct val="0"/>
              </a:spcAft>
              <a:buFont typeface="Arial" charset="0"/>
              <a:buNone/>
            </a:pPr>
            <a:r>
              <a:rPr lang="pl-PL" altLang="pl-PL" smtClean="0"/>
              <a:t>2. Background, problem &amp; aim</a:t>
            </a:r>
            <a:endParaRPr lang="en-US" altLang="pl-PL" smtClean="0"/>
          </a:p>
        </p:txBody>
      </p:sp>
      <p:sp>
        <p:nvSpPr>
          <p:cNvPr id="13322" name="Text Placeholder 21"/>
          <p:cNvSpPr>
            <a:spLocks noGrp="1"/>
          </p:cNvSpPr>
          <p:nvPr>
            <p:ph type="body" sz="quarter" idx="23"/>
          </p:nvPr>
        </p:nvSpPr>
        <p:spPr bwMode="auto">
          <a:xfrm>
            <a:off x="2974975" y="1309688"/>
            <a:ext cx="5910263" cy="420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fontAlgn="base">
              <a:spcAft>
                <a:spcPct val="0"/>
              </a:spcAft>
              <a:buFont typeface="Arial" charset="0"/>
              <a:buNone/>
            </a:pPr>
            <a:r>
              <a:rPr lang="pl-PL" altLang="pl-PL" smtClean="0"/>
              <a:t>1. Introduction</a:t>
            </a:r>
            <a:endParaRPr lang="en-US" altLang="pl-PL"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2025" y="1041400"/>
            <a:ext cx="5230813"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66" name="Prostokąt 2"/>
          <p:cNvSpPr>
            <a:spLocks noChangeArrowheads="1"/>
          </p:cNvSpPr>
          <p:nvPr/>
        </p:nvSpPr>
        <p:spPr bwMode="auto">
          <a:xfrm>
            <a:off x="673100" y="1041400"/>
            <a:ext cx="2678113" cy="3046413"/>
          </a:xfrm>
          <a:prstGeom prst="rect">
            <a:avLst/>
          </a:prstGeom>
          <a:noFill/>
          <a:ln w="9525">
            <a:noFill/>
            <a:miter lim="800000"/>
            <a:headEnd/>
            <a:tailEnd/>
          </a:ln>
        </p:spPr>
        <p:txBody>
          <a:bodyPr>
            <a:spAutoFit/>
          </a:bodyPr>
          <a:lstStyle/>
          <a:p>
            <a:pPr fontAlgn="auto">
              <a:spcBef>
                <a:spcPts val="0"/>
              </a:spcBef>
              <a:spcAft>
                <a:spcPts val="0"/>
              </a:spcAft>
              <a:defRPr/>
            </a:pPr>
            <a:endParaRPr lang="en-US" altLang="pl-PL" sz="1600" dirty="0">
              <a:latin typeface="+mj-lt"/>
              <a:cs typeface="+mn-cs"/>
            </a:endParaRPr>
          </a:p>
          <a:p>
            <a:pPr fontAlgn="auto">
              <a:spcBef>
                <a:spcPts val="0"/>
              </a:spcBef>
              <a:spcAft>
                <a:spcPts val="0"/>
              </a:spcAft>
              <a:defRPr/>
            </a:pPr>
            <a:r>
              <a:rPr lang="en-US" altLang="pl-PL" sz="1600" dirty="0">
                <a:latin typeface="+mj-lt"/>
                <a:cs typeface="+mn-cs"/>
              </a:rPr>
              <a:t/>
            </a:r>
            <a:br>
              <a:rPr lang="en-US" altLang="pl-PL" sz="1600" dirty="0">
                <a:latin typeface="+mj-lt"/>
                <a:cs typeface="+mn-cs"/>
              </a:rPr>
            </a:br>
            <a:r>
              <a:rPr lang="en-US" altLang="pl-PL" sz="1600" dirty="0">
                <a:latin typeface="+mj-lt"/>
                <a:cs typeface="+mn-cs"/>
              </a:rPr>
              <a:t/>
            </a:r>
            <a:br>
              <a:rPr lang="en-US" altLang="pl-PL" sz="1600" dirty="0">
                <a:latin typeface="+mj-lt"/>
                <a:cs typeface="+mn-cs"/>
              </a:rPr>
            </a:br>
            <a:r>
              <a:rPr lang="en-US" altLang="pl-PL" sz="1600" dirty="0">
                <a:latin typeface="+mj-lt"/>
                <a:cs typeface="+mn-cs"/>
              </a:rPr>
              <a:t>Because of their </a:t>
            </a:r>
            <a:r>
              <a:rPr lang="en-US" altLang="pl-PL" sz="1600" b="1" dirty="0">
                <a:latin typeface="+mj-lt"/>
                <a:cs typeface="+mn-cs"/>
              </a:rPr>
              <a:t>chaotic and incoherent </a:t>
            </a:r>
            <a:r>
              <a:rPr lang="en-US" altLang="pl-PL" sz="1600" dirty="0">
                <a:latin typeface="+mj-lt"/>
                <a:cs typeface="+mn-cs"/>
              </a:rPr>
              <a:t>nature, </a:t>
            </a:r>
            <a:r>
              <a:rPr lang="pl-PL" altLang="pl-PL" sz="1600" dirty="0" err="1">
                <a:latin typeface="+mj-lt"/>
                <a:cs typeface="+mn-cs"/>
              </a:rPr>
              <a:t>deprived</a:t>
            </a:r>
            <a:r>
              <a:rPr lang="pl-PL" altLang="pl-PL" sz="1600" dirty="0">
                <a:latin typeface="+mj-lt"/>
                <a:cs typeface="+mn-cs"/>
              </a:rPr>
              <a:t> „</a:t>
            </a:r>
            <a:r>
              <a:rPr lang="pl-PL" altLang="pl-PL" sz="1600" dirty="0" err="1">
                <a:latin typeface="+mj-lt"/>
                <a:cs typeface="+mn-cs"/>
              </a:rPr>
              <a:t>rural</a:t>
            </a:r>
            <a:r>
              <a:rPr lang="pl-PL" altLang="pl-PL" sz="1600" dirty="0">
                <a:latin typeface="+mj-lt"/>
                <a:cs typeface="+mn-cs"/>
              </a:rPr>
              <a:t>” and „</a:t>
            </a:r>
            <a:r>
              <a:rPr lang="pl-PL" altLang="pl-PL" sz="1600" dirty="0" err="1">
                <a:latin typeface="+mj-lt"/>
                <a:cs typeface="+mn-cs"/>
              </a:rPr>
              <a:t>urban</a:t>
            </a:r>
            <a:r>
              <a:rPr lang="pl-PL" altLang="pl-PL" sz="1600" dirty="0">
                <a:latin typeface="+mj-lt"/>
                <a:cs typeface="+mn-cs"/>
              </a:rPr>
              <a:t>” </a:t>
            </a:r>
            <a:r>
              <a:rPr lang="pl-PL" altLang="pl-PL" sz="1600" dirty="0" err="1">
                <a:latin typeface="+mj-lt"/>
                <a:cs typeface="+mn-cs"/>
              </a:rPr>
              <a:t>estates</a:t>
            </a:r>
            <a:r>
              <a:rPr lang="en-US" altLang="pl-PL" sz="1600" dirty="0">
                <a:latin typeface="+mj-lt"/>
                <a:cs typeface="+mn-cs"/>
              </a:rPr>
              <a:t> exude dysfunctionality.</a:t>
            </a:r>
          </a:p>
          <a:p>
            <a:pPr fontAlgn="auto">
              <a:spcBef>
                <a:spcPts val="0"/>
              </a:spcBef>
              <a:spcAft>
                <a:spcPts val="0"/>
              </a:spcAft>
              <a:defRPr/>
            </a:pPr>
            <a:endParaRPr lang="en-US" altLang="pl-PL" sz="1600" dirty="0">
              <a:latin typeface="+mj-lt"/>
              <a:cs typeface="+mn-cs"/>
            </a:endParaRPr>
          </a:p>
          <a:p>
            <a:pPr fontAlgn="auto">
              <a:spcBef>
                <a:spcPts val="0"/>
              </a:spcBef>
              <a:spcAft>
                <a:spcPts val="0"/>
              </a:spcAft>
              <a:defRPr/>
            </a:pPr>
            <a:r>
              <a:rPr lang="en-US" altLang="pl-PL" sz="1600" dirty="0">
                <a:latin typeface="+mj-lt"/>
                <a:cs typeface="+mn-cs"/>
              </a:rPr>
              <a:t>Their dysfunctional character is </a:t>
            </a:r>
            <a:r>
              <a:rPr lang="en-US" altLang="pl-PL" sz="1600" dirty="0">
                <a:latin typeface="+mj-lt"/>
                <a:cs typeface="+mn-cs"/>
              </a:rPr>
              <a:t>noticeable </a:t>
            </a:r>
            <a:r>
              <a:rPr lang="en-US" altLang="pl-PL" sz="1600" dirty="0">
                <a:latin typeface="+mj-lt"/>
                <a:cs typeface="+mn-cs"/>
              </a:rPr>
              <a:t>in a wide array of dimensions: </a:t>
            </a:r>
            <a:br>
              <a:rPr lang="en-US" altLang="pl-PL" sz="1600" dirty="0">
                <a:latin typeface="+mj-lt"/>
                <a:cs typeface="+mn-cs"/>
              </a:rPr>
            </a:br>
            <a:endParaRPr lang="pl-PL" altLang="pl-PL" sz="1600" dirty="0">
              <a:latin typeface="+mj-lt"/>
              <a:cs typeface="+mn-cs"/>
            </a:endParaRPr>
          </a:p>
        </p:txBody>
      </p:sp>
      <p:sp>
        <p:nvSpPr>
          <p:cNvPr id="67" name="Tytuł 1"/>
          <p:cNvSpPr txBox="1">
            <a:spLocks/>
          </p:cNvSpPr>
          <p:nvPr/>
        </p:nvSpPr>
        <p:spPr>
          <a:xfrm>
            <a:off x="5384800" y="2528888"/>
            <a:ext cx="1903413" cy="503237"/>
          </a:xfrm>
          <a:prstGeom prst="rect">
            <a:avLst/>
          </a:prstGeom>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1500" dirty="0">
                <a:solidFill>
                  <a:srgbClr val="053A98"/>
                </a:solidFill>
                <a:ea typeface="Gungsuh" panose="02030600000101010101" pitchFamily="18" charset="-127"/>
              </a:rPr>
              <a:t>Dysfunctionality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631825" y="2495550"/>
            <a:ext cx="8183563"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fontAlgn="auto">
              <a:spcAft>
                <a:spcPts val="0"/>
              </a:spcAft>
              <a:defRPr/>
            </a:pPr>
            <a:r>
              <a:rPr lang="pl-PL" sz="3200" dirty="0">
                <a:solidFill>
                  <a:srgbClr val="149A40"/>
                </a:solidFill>
                <a:effectLst>
                  <a:outerShdw blurRad="38100" dist="38100" dir="2700000" algn="tl">
                    <a:srgbClr val="000000">
                      <a:alpha val="43137"/>
                    </a:srgbClr>
                  </a:outerShdw>
                </a:effectLst>
                <a:ea typeface="Gungsuh" panose="02030600000101010101" pitchFamily="18" charset="-127"/>
              </a:rPr>
              <a:t>	</a:t>
            </a:r>
            <a:r>
              <a:rPr lang="pl-PL" sz="3200" dirty="0">
                <a:solidFill>
                  <a:srgbClr val="149A40"/>
                </a:solidFill>
                <a:ea typeface="Gungsuh" panose="02030600000101010101" pitchFamily="18" charset="-127"/>
              </a:rPr>
              <a:t> </a:t>
            </a:r>
            <a:r>
              <a:rPr lang="pl-PL" sz="3200" dirty="0" smtClean="0">
                <a:solidFill>
                  <a:srgbClr val="149A40"/>
                </a:solidFill>
                <a:ea typeface="Gungsuh" panose="02030600000101010101" pitchFamily="18" charset="-127"/>
              </a:rPr>
              <a:t>2</a:t>
            </a:r>
            <a:r>
              <a:rPr lang="pl-PL" sz="3200" dirty="0">
                <a:solidFill>
                  <a:srgbClr val="149A40"/>
                </a:solidFill>
                <a:ea typeface="Gungsuh" panose="02030600000101010101" pitchFamily="18" charset="-127"/>
              </a:rPr>
              <a:t>. H</a:t>
            </a:r>
            <a:r>
              <a:rPr lang="en-US" sz="3200" dirty="0">
                <a:solidFill>
                  <a:srgbClr val="149A40"/>
                </a:solidFill>
                <a:ea typeface="Gungsuh" panose="02030600000101010101" pitchFamily="18" charset="-127"/>
              </a:rPr>
              <a:t>ow do inhabitants perceive </a:t>
            </a:r>
            <a:endParaRPr lang="pl-PL" sz="3200" dirty="0" smtClean="0">
              <a:solidFill>
                <a:srgbClr val="149A40"/>
              </a:solidFill>
              <a:ea typeface="Gungsuh" panose="02030600000101010101" pitchFamily="18" charset="-127"/>
            </a:endParaRPr>
          </a:p>
          <a:p>
            <a:pPr algn="ctr" fontAlgn="auto">
              <a:spcAft>
                <a:spcPts val="0"/>
              </a:spcAft>
              <a:defRPr/>
            </a:pPr>
            <a:r>
              <a:rPr lang="en-US" sz="3200" dirty="0" smtClean="0">
                <a:solidFill>
                  <a:srgbClr val="149A40"/>
                </a:solidFill>
                <a:ea typeface="Gungsuh" panose="02030600000101010101" pitchFamily="18" charset="-127"/>
              </a:rPr>
              <a:t>rurality </a:t>
            </a:r>
            <a:r>
              <a:rPr lang="en-US" sz="3200" dirty="0">
                <a:solidFill>
                  <a:srgbClr val="149A40"/>
                </a:solidFill>
                <a:ea typeface="Gungsuh" panose="02030600000101010101" pitchFamily="18" charset="-127"/>
              </a:rPr>
              <a:t>and urbanity?</a:t>
            </a:r>
            <a:endParaRPr lang="pl-PL" sz="3200" dirty="0">
              <a:solidFill>
                <a:srgbClr val="149A40"/>
              </a:solidFill>
              <a:ea typeface="Gungsuh" panose="02030600000101010101" pitchFamily="18" charset="-127"/>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kon rur\Chotel___foto_2\IMG_1016.JPG"/>
          <p:cNvPicPr>
            <a:picLocks noChangeAspect="1" noChangeArrowheads="1"/>
          </p:cNvPicPr>
          <p:nvPr/>
        </p:nvPicPr>
        <p:blipFill>
          <a:blip r:embed="rId2" cstate="print">
            <a:duotone>
              <a:schemeClr val="bg2">
                <a:shade val="45000"/>
                <a:satMod val="135000"/>
              </a:schemeClr>
              <a:prstClr val="white"/>
            </a:duotone>
            <a:extLst/>
          </a:blip>
          <a:srcRect/>
          <a:stretch>
            <a:fillRect/>
          </a:stretch>
        </p:blipFill>
        <p:spPr bwMode="auto">
          <a:xfrm>
            <a:off x="270755" y="760396"/>
            <a:ext cx="8873245" cy="4383104"/>
          </a:xfrm>
          <a:prstGeom prst="rect">
            <a:avLst/>
          </a:prstGeom>
          <a:ln>
            <a:noFill/>
          </a:ln>
          <a:effectLst>
            <a:softEdge rad="112500"/>
          </a:effectLst>
          <a:extLst/>
        </p:spPr>
      </p:pic>
      <p:graphicFrame>
        <p:nvGraphicFramePr>
          <p:cNvPr id="21" name="Wykres 20"/>
          <p:cNvGraphicFramePr>
            <a:graphicFrameLocks/>
          </p:cNvGraphicFramePr>
          <p:nvPr/>
        </p:nvGraphicFramePr>
        <p:xfrm>
          <a:off x="431540" y="1303168"/>
          <a:ext cx="5767129" cy="3297559"/>
        </p:xfrm>
        <a:graphic>
          <a:graphicData uri="http://schemas.openxmlformats.org/drawingml/2006/chart">
            <c:chart xmlns:c="http://schemas.openxmlformats.org/drawingml/2006/chart" xmlns:r="http://schemas.openxmlformats.org/officeDocument/2006/relationships" r:id="rId3"/>
          </a:graphicData>
        </a:graphic>
      </p:graphicFrame>
      <p:sp>
        <p:nvSpPr>
          <p:cNvPr id="35844"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35846" name="Tytuł 1"/>
          <p:cNvSpPr txBox="1">
            <a:spLocks/>
          </p:cNvSpPr>
          <p:nvPr/>
        </p:nvSpPr>
        <p:spPr bwMode="auto">
          <a:xfrm>
            <a:off x="247650" y="917575"/>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en-US" altLang="pl-PL" b="1">
                <a:solidFill>
                  <a:srgbClr val="000000"/>
                </a:solidFill>
              </a:rPr>
              <a:t>What word describes Chotel/Rolnicza in the best way</a:t>
            </a:r>
            <a:r>
              <a:rPr lang="pl-PL" altLang="pl-PL" b="1">
                <a:solidFill>
                  <a:srgbClr val="000000"/>
                </a:solidFill>
              </a:rPr>
              <a:t>?</a:t>
            </a:r>
          </a:p>
        </p:txBody>
      </p:sp>
      <p:sp>
        <p:nvSpPr>
          <p:cNvPr id="16" name="Prostokąt 15"/>
          <p:cNvSpPr/>
          <p:nvPr/>
        </p:nvSpPr>
        <p:spPr>
          <a:xfrm>
            <a:off x="698263" y="4480654"/>
            <a:ext cx="4574073"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Perception</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rurality</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urbanity</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(1/3)</a:t>
            </a:r>
          </a:p>
        </p:txBody>
      </p:sp>
      <p:sp>
        <p:nvSpPr>
          <p:cNvPr id="2" name="Objaśnienie owalne 1"/>
          <p:cNvSpPr/>
          <p:nvPr/>
        </p:nvSpPr>
        <p:spPr>
          <a:xfrm>
            <a:off x="5886450" y="1300163"/>
            <a:ext cx="3217863" cy="1120775"/>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1000" i="1" dirty="0" err="1">
                <a:solidFill>
                  <a:schemeClr val="tx1"/>
                </a:solidFill>
              </a:rPr>
              <a:t>Rolnicza</a:t>
            </a:r>
            <a:r>
              <a:rPr lang="en-US" sz="1000" i="1" dirty="0">
                <a:solidFill>
                  <a:schemeClr val="tx1"/>
                </a:solidFill>
              </a:rPr>
              <a:t> is only becoming a city. </a:t>
            </a:r>
          </a:p>
          <a:p>
            <a:pPr fontAlgn="auto">
              <a:spcBef>
                <a:spcPts val="0"/>
              </a:spcBef>
              <a:spcAft>
                <a:spcPts val="0"/>
              </a:spcAft>
              <a:defRPr/>
            </a:pPr>
            <a:r>
              <a:rPr lang="en-US" sz="1000" dirty="0">
                <a:solidFill>
                  <a:schemeClr val="tx1"/>
                </a:solidFill>
              </a:rPr>
              <a:t>(Female, </a:t>
            </a:r>
            <a:r>
              <a:rPr lang="en-US" sz="1000" dirty="0" err="1">
                <a:solidFill>
                  <a:schemeClr val="tx1"/>
                </a:solidFill>
              </a:rPr>
              <a:t>Rolnicza</a:t>
            </a:r>
            <a:r>
              <a:rPr lang="en-US" sz="1000" dirty="0">
                <a:solidFill>
                  <a:schemeClr val="tx1"/>
                </a:solidFill>
              </a:rPr>
              <a:t> 'urban', 40–49)</a:t>
            </a:r>
          </a:p>
        </p:txBody>
      </p:sp>
      <p:sp>
        <p:nvSpPr>
          <p:cNvPr id="20" name="Elipsa 19"/>
          <p:cNvSpPr/>
          <p:nvPr/>
        </p:nvSpPr>
        <p:spPr>
          <a:xfrm>
            <a:off x="782638" y="1995488"/>
            <a:ext cx="4827587" cy="2085975"/>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4" name="Objaśnienie owalne 13"/>
          <p:cNvSpPr/>
          <p:nvPr/>
        </p:nvSpPr>
        <p:spPr>
          <a:xfrm>
            <a:off x="5756275" y="2613025"/>
            <a:ext cx="3348038" cy="1096963"/>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1000" i="1" dirty="0">
                <a:solidFill>
                  <a:schemeClr val="tx1"/>
                </a:solidFill>
              </a:rPr>
              <a:t>Rural-urban difference is diminishing. Just look around. </a:t>
            </a:r>
          </a:p>
          <a:p>
            <a:pPr fontAlgn="auto">
              <a:spcBef>
                <a:spcPts val="0"/>
              </a:spcBef>
              <a:spcAft>
                <a:spcPts val="0"/>
              </a:spcAft>
              <a:defRPr/>
            </a:pPr>
            <a:r>
              <a:rPr lang="en-US" sz="1000" dirty="0">
                <a:solidFill>
                  <a:schemeClr val="tx1"/>
                </a:solidFill>
              </a:rPr>
              <a:t>(Male, </a:t>
            </a:r>
            <a:r>
              <a:rPr lang="en-US" sz="1000" dirty="0" err="1">
                <a:solidFill>
                  <a:schemeClr val="tx1"/>
                </a:solidFill>
              </a:rPr>
              <a:t>Chotel</a:t>
            </a:r>
            <a:r>
              <a:rPr lang="en-US" sz="1000" dirty="0">
                <a:solidFill>
                  <a:schemeClr val="tx1"/>
                </a:solidFill>
              </a:rPr>
              <a:t> 'rural', 50–59)</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Szwecja - prezentacja\foto\rolnicza\DSC02470.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649" y="589699"/>
            <a:ext cx="9059980" cy="46368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7" name="Wykres 16"/>
          <p:cNvGraphicFramePr>
            <a:graphicFrameLocks/>
          </p:cNvGraphicFramePr>
          <p:nvPr/>
        </p:nvGraphicFramePr>
        <p:xfrm>
          <a:off x="611560" y="1120318"/>
          <a:ext cx="5144466" cy="3406520"/>
        </p:xfrm>
        <a:graphic>
          <a:graphicData uri="http://schemas.openxmlformats.org/drawingml/2006/chart">
            <c:chart xmlns:c="http://schemas.openxmlformats.org/drawingml/2006/chart" xmlns:r="http://schemas.openxmlformats.org/officeDocument/2006/relationships" r:id="rId3"/>
          </a:graphicData>
        </a:graphic>
      </p:graphicFrame>
      <p:sp>
        <p:nvSpPr>
          <p:cNvPr id="36868"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36870" name="Tytuł 1"/>
          <p:cNvSpPr txBox="1">
            <a:spLocks/>
          </p:cNvSpPr>
          <p:nvPr/>
        </p:nvSpPr>
        <p:spPr bwMode="auto">
          <a:xfrm>
            <a:off x="247650" y="917575"/>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en-US" altLang="pl-PL" b="1"/>
              <a:t>How would you describe the character of your place of residence</a:t>
            </a:r>
            <a:r>
              <a:rPr lang="pl-PL" altLang="pl-PL" b="1">
                <a:solidFill>
                  <a:srgbClr val="000000"/>
                </a:solidFill>
              </a:rPr>
              <a:t>?</a:t>
            </a:r>
          </a:p>
        </p:txBody>
      </p:sp>
      <p:sp>
        <p:nvSpPr>
          <p:cNvPr id="16" name="Prostokąt 15"/>
          <p:cNvSpPr/>
          <p:nvPr/>
        </p:nvSpPr>
        <p:spPr>
          <a:xfrm>
            <a:off x="698263" y="4480654"/>
            <a:ext cx="4574073"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Perception</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rurality</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urbanity</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(2/3</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p>
        </p:txBody>
      </p:sp>
      <p:sp>
        <p:nvSpPr>
          <p:cNvPr id="20" name="Elipsa 19"/>
          <p:cNvSpPr/>
          <p:nvPr/>
        </p:nvSpPr>
        <p:spPr>
          <a:xfrm>
            <a:off x="782638" y="1963738"/>
            <a:ext cx="4827587" cy="1577975"/>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2" name="Objaśnienie owalne 21"/>
          <p:cNvSpPr/>
          <p:nvPr/>
        </p:nvSpPr>
        <p:spPr>
          <a:xfrm>
            <a:off x="5803900" y="1339850"/>
            <a:ext cx="3219450" cy="1119188"/>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pl-PL" sz="1000" i="1">
                <a:solidFill>
                  <a:srgbClr val="000000"/>
                </a:solidFill>
              </a:rPr>
              <a:t>It’s always been like this: the city and the countryside. But in fact this division is of little use. Isn’t the name of the settlement enough</a:t>
            </a:r>
            <a:r>
              <a:rPr lang="en-US" altLang="pl-PL" sz="1000">
                <a:solidFill>
                  <a:srgbClr val="000000"/>
                </a:solidFill>
              </a:rPr>
              <a:t>? (Male/Chotel/30-39) </a:t>
            </a:r>
            <a:endParaRPr lang="en-US" altLang="pl-PL" sz="1000"/>
          </a:p>
        </p:txBody>
      </p:sp>
      <p:sp>
        <p:nvSpPr>
          <p:cNvPr id="23" name="Objaśnienie owalne 22"/>
          <p:cNvSpPr/>
          <p:nvPr/>
        </p:nvSpPr>
        <p:spPr>
          <a:xfrm>
            <a:off x="5780088" y="2752725"/>
            <a:ext cx="3217862" cy="1120775"/>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pl-PL" sz="1000" i="1">
                <a:solidFill>
                  <a:srgbClr val="000000"/>
                </a:solidFill>
              </a:rPr>
              <a:t>The city and the countryside… what’s the point? It’s pure confusion. </a:t>
            </a:r>
            <a:r>
              <a:rPr lang="en-US" altLang="pl-PL" sz="1000">
                <a:solidFill>
                  <a:srgbClr val="000000"/>
                </a:solidFill>
              </a:rPr>
              <a:t>(Male/</a:t>
            </a:r>
            <a:r>
              <a:rPr lang="pl-PL" altLang="pl-PL" sz="1000">
                <a:solidFill>
                  <a:srgbClr val="000000"/>
                </a:solidFill>
              </a:rPr>
              <a:t>Rolnicza</a:t>
            </a:r>
            <a:r>
              <a:rPr lang="en-US" altLang="pl-PL" sz="1000">
                <a:solidFill>
                  <a:srgbClr val="000000"/>
                </a:solidFill>
              </a:rPr>
              <a:t>/40-49)</a:t>
            </a:r>
            <a:endParaRPr lang="en-US" altLang="pl-PL" sz="10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Szwecja - prezentacja\foto\rolnicza\DSC02491.JPG"/>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649" y="721896"/>
            <a:ext cx="8992603" cy="4421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9" name="Wykres 18"/>
          <p:cNvGraphicFramePr>
            <a:graphicFrameLocks/>
          </p:cNvGraphicFramePr>
          <p:nvPr/>
        </p:nvGraphicFramePr>
        <p:xfrm>
          <a:off x="595606" y="1263155"/>
          <a:ext cx="5290738" cy="3339086"/>
        </p:xfrm>
        <a:graphic>
          <a:graphicData uri="http://schemas.openxmlformats.org/drawingml/2006/chart">
            <c:chart xmlns:c="http://schemas.openxmlformats.org/drawingml/2006/chart" xmlns:r="http://schemas.openxmlformats.org/officeDocument/2006/relationships" r:id="rId3"/>
          </a:graphicData>
        </a:graphic>
      </p:graphicFrame>
      <p:sp>
        <p:nvSpPr>
          <p:cNvPr id="37892" name="Text Placeholder 17"/>
          <p:cNvSpPr txBox="1">
            <a:spLocks/>
          </p:cNvSpPr>
          <p:nvPr/>
        </p:nvSpPr>
        <p:spPr bwMode="auto">
          <a:xfrm>
            <a:off x="52388" y="98425"/>
            <a:ext cx="58785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buFont typeface="Arial" charset="0"/>
              <a:buNone/>
            </a:pPr>
            <a:r>
              <a:rPr lang="en-US" altLang="pl-PL" sz="1100" b="1">
                <a:solidFill>
                  <a:schemeClr val="bg1"/>
                </a:solidFill>
              </a:rPr>
              <a:t>Dysfunctionality vs. urban-rural solutions: Can it work?</a:t>
            </a:r>
          </a:p>
        </p:txBody>
      </p:sp>
      <p:sp>
        <p:nvSpPr>
          <p:cNvPr id="8" name="Text Placeholder 18"/>
          <p:cNvSpPr txBox="1">
            <a:spLocks/>
          </p:cNvSpPr>
          <p:nvPr/>
        </p:nvSpPr>
        <p:spPr>
          <a:xfrm>
            <a:off x="53975" y="293688"/>
            <a:ext cx="7132638" cy="271462"/>
          </a:xfrm>
          <a:prstGeom prst="rect">
            <a:avLst/>
          </a:prstGeom>
        </p:spPr>
        <p:txBody>
          <a:bodyPr/>
          <a:lstStyle>
            <a:lvl1pPr marL="0" indent="0" algn="l" defTabSz="457200" rtl="0" eaLnBrk="1" latinLnBrk="0" hangingPunct="1">
              <a:spcBef>
                <a:spcPct val="20000"/>
              </a:spcBef>
              <a:buFont typeface="Arial"/>
              <a:buNone/>
              <a:defRPr sz="11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050" smtClean="0"/>
              <a:t>Mistra Urban Futures </a:t>
            </a:r>
            <a:r>
              <a:rPr lang="pl-PL" sz="1050" smtClean="0"/>
              <a:t>, Urban Research Seminar, </a:t>
            </a:r>
            <a:r>
              <a:rPr lang="en-US" sz="1050" smtClean="0"/>
              <a:t>“Wicked problems or wicked solutions? Sustainability–differently”</a:t>
            </a:r>
            <a:endParaRPr lang="en-US" sz="1050" dirty="0"/>
          </a:p>
        </p:txBody>
      </p:sp>
      <p:sp>
        <p:nvSpPr>
          <p:cNvPr id="37894" name="Tytuł 1"/>
          <p:cNvSpPr txBox="1">
            <a:spLocks/>
          </p:cNvSpPr>
          <p:nvPr/>
        </p:nvSpPr>
        <p:spPr bwMode="auto">
          <a:xfrm>
            <a:off x="247650" y="917575"/>
            <a:ext cx="81835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r>
              <a:rPr lang="en-US" altLang="pl-PL" b="1"/>
              <a:t>Where do you think people have more problems</a:t>
            </a:r>
            <a:r>
              <a:rPr lang="pl-PL" altLang="pl-PL" b="1">
                <a:solidFill>
                  <a:srgbClr val="000000"/>
                </a:solidFill>
              </a:rPr>
              <a:t>?</a:t>
            </a:r>
          </a:p>
        </p:txBody>
      </p:sp>
      <p:sp>
        <p:nvSpPr>
          <p:cNvPr id="16" name="Prostokąt 15"/>
          <p:cNvSpPr/>
          <p:nvPr/>
        </p:nvSpPr>
        <p:spPr>
          <a:xfrm>
            <a:off x="698263" y="4480654"/>
            <a:ext cx="4574073" cy="461665"/>
          </a:xfrm>
          <a:prstGeom prst="rect">
            <a:avLst/>
          </a:prstGeom>
        </p:spPr>
        <p:txBody>
          <a:bodyPr wrap="none">
            <a:spAutoFit/>
          </a:bodyPr>
          <a:lstStyle/>
          <a:p>
            <a:pPr marL="0" lvl="8">
              <a:spcBef>
                <a:spcPts val="250"/>
              </a:spcBef>
              <a:buClr>
                <a:srgbClr val="F07F09"/>
              </a:buClr>
              <a:buSzPct val="80000"/>
              <a:defRPr/>
            </a:pP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Perception</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rurality</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r>
              <a:rPr lang="pl-PL" sz="2400" b="1" dirty="0" err="1">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urbanity</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 </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(3/3</a:t>
            </a:r>
            <a:r>
              <a:rPr lang="pl-PL" sz="2400" b="1" dirty="0">
                <a:solidFill>
                  <a:srgbClr val="053A98"/>
                </a:solidFill>
                <a:effectLst>
                  <a:outerShdw blurRad="53975" dist="22860" dir="5400000" algn="tl" rotWithShape="0">
                    <a:srgbClr val="000000">
                      <a:alpha val="55000"/>
                    </a:srgbClr>
                  </a:outerShdw>
                </a:effectLst>
                <a:latin typeface="+mj-lt"/>
                <a:ea typeface="Gungsuh" panose="02030600000101010101" pitchFamily="18" charset="-127"/>
              </a:rPr>
              <a:t>)</a:t>
            </a:r>
          </a:p>
        </p:txBody>
      </p:sp>
      <p:sp>
        <p:nvSpPr>
          <p:cNvPr id="2" name="Objaśnienie owalne 1"/>
          <p:cNvSpPr/>
          <p:nvPr/>
        </p:nvSpPr>
        <p:spPr>
          <a:xfrm>
            <a:off x="5886450" y="1300163"/>
            <a:ext cx="3217863" cy="1120775"/>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City? What city? Even from above it looks like some </a:t>
            </a:r>
            <a:r>
              <a:rPr lang="pl-PL" sz="1000" i="1" dirty="0">
                <a:solidFill>
                  <a:schemeClr val="tx1"/>
                </a:solidFill>
              </a:rPr>
              <a:t>SAF</a:t>
            </a:r>
            <a:r>
              <a:rPr lang="en-US" sz="1000" i="1" dirty="0">
                <a:solidFill>
                  <a:schemeClr val="tx1"/>
                </a:solidFill>
              </a:rPr>
              <a:t>.</a:t>
            </a:r>
            <a:endParaRPr lang="pl-PL" sz="1000" i="1" dirty="0">
              <a:solidFill>
                <a:schemeClr val="tx1"/>
              </a:solidFill>
            </a:endParaRPr>
          </a:p>
          <a:p>
            <a:pPr algn="ctr" fontAlgn="auto">
              <a:spcBef>
                <a:spcPts val="0"/>
              </a:spcBef>
              <a:spcAft>
                <a:spcPts val="0"/>
              </a:spcAft>
              <a:defRPr/>
            </a:pPr>
            <a:r>
              <a:rPr lang="en-US" sz="1000" dirty="0">
                <a:solidFill>
                  <a:schemeClr val="tx1"/>
                </a:solidFill>
              </a:rPr>
              <a:t> (Male/</a:t>
            </a:r>
            <a:r>
              <a:rPr lang="en-US" sz="1000" dirty="0" err="1">
                <a:solidFill>
                  <a:schemeClr val="tx1"/>
                </a:solidFill>
              </a:rPr>
              <a:t>Rolnicza</a:t>
            </a:r>
            <a:r>
              <a:rPr lang="en-US" sz="1000" dirty="0">
                <a:solidFill>
                  <a:schemeClr val="tx1"/>
                </a:solidFill>
              </a:rPr>
              <a:t>/50-59)</a:t>
            </a:r>
          </a:p>
        </p:txBody>
      </p:sp>
      <p:sp>
        <p:nvSpPr>
          <p:cNvPr id="20" name="Elipsa 19"/>
          <p:cNvSpPr/>
          <p:nvPr/>
        </p:nvSpPr>
        <p:spPr>
          <a:xfrm>
            <a:off x="698500" y="1300163"/>
            <a:ext cx="4827588" cy="884237"/>
          </a:xfrm>
          <a:prstGeom prst="ellipse">
            <a:avLst/>
          </a:prstGeom>
          <a:noFill/>
          <a:ln w="9525">
            <a:solidFill>
              <a:srgbClr val="149A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1" name="Objaśnienie owalne 20"/>
          <p:cNvSpPr/>
          <p:nvPr/>
        </p:nvSpPr>
        <p:spPr>
          <a:xfrm>
            <a:off x="5886450" y="2830513"/>
            <a:ext cx="3217863" cy="1120775"/>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rgbClr val="000000"/>
                </a:solidFill>
                <a:latin typeface="Gill Sans MT"/>
              </a:rPr>
              <a:t>The rural-urban divide discriminates people. (…) It’s not good. It shouldn’t be like that. It’s like dividing people into groups A and B, completely at random. </a:t>
            </a:r>
            <a:r>
              <a:rPr lang="en-US" sz="1000" dirty="0">
                <a:solidFill>
                  <a:srgbClr val="000000"/>
                </a:solidFill>
                <a:latin typeface="Gill Sans MT"/>
              </a:rPr>
              <a:t>(Female/</a:t>
            </a:r>
            <a:r>
              <a:rPr lang="en-US" sz="1000" dirty="0" err="1">
                <a:solidFill>
                  <a:srgbClr val="000000"/>
                </a:solidFill>
                <a:latin typeface="Gill Sans MT"/>
              </a:rPr>
              <a:t>Chotel</a:t>
            </a:r>
            <a:r>
              <a:rPr lang="en-US" sz="1000" dirty="0">
                <a:solidFill>
                  <a:srgbClr val="000000"/>
                </a:solidFill>
                <a:latin typeface="Gill Sans MT"/>
              </a:rPr>
              <a:t>/20-29)</a:t>
            </a:r>
            <a:endParaRPr lang="en-US" sz="1000"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561975" y="2840038"/>
            <a:ext cx="8183563"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fontAlgn="auto">
              <a:spcAft>
                <a:spcPts val="0"/>
              </a:spcAft>
              <a:defRPr/>
            </a:pPr>
            <a:r>
              <a:rPr lang="pl-PL" sz="3200" dirty="0" err="1" smtClean="0">
                <a:solidFill>
                  <a:srgbClr val="149A40"/>
                </a:solidFill>
                <a:ea typeface="Gungsuh" panose="02030600000101010101" pitchFamily="18" charset="-127"/>
              </a:rPr>
              <a:t>Dysfunctionality</a:t>
            </a:r>
            <a:r>
              <a:rPr lang="pl-PL" sz="3200" dirty="0" smtClean="0">
                <a:solidFill>
                  <a:srgbClr val="149A40"/>
                </a:solidFill>
                <a:ea typeface="Gungsuh" panose="02030600000101010101" pitchFamily="18" charset="-127"/>
              </a:rPr>
              <a:t> </a:t>
            </a:r>
          </a:p>
          <a:p>
            <a:pPr algn="ctr" fontAlgn="auto">
              <a:spcAft>
                <a:spcPts val="0"/>
              </a:spcAft>
              <a:defRPr/>
            </a:pPr>
            <a:r>
              <a:rPr lang="pl-PL" sz="3200" dirty="0">
                <a:solidFill>
                  <a:srgbClr val="149A40"/>
                </a:solidFill>
                <a:ea typeface="Gungsuh" panose="02030600000101010101" pitchFamily="18" charset="-127"/>
              </a:rPr>
              <a:t>v</a:t>
            </a:r>
            <a:r>
              <a:rPr lang="pl-PL" sz="3200" dirty="0" smtClean="0">
                <a:solidFill>
                  <a:srgbClr val="149A40"/>
                </a:solidFill>
                <a:ea typeface="Gungsuh" panose="02030600000101010101" pitchFamily="18" charset="-127"/>
              </a:rPr>
              <a:t>s. </a:t>
            </a:r>
          </a:p>
          <a:p>
            <a:pPr algn="ctr" fontAlgn="auto">
              <a:spcAft>
                <a:spcPts val="0"/>
              </a:spcAft>
              <a:defRPr/>
            </a:pPr>
            <a:r>
              <a:rPr lang="pl-PL" sz="3200" dirty="0" err="1" smtClean="0">
                <a:solidFill>
                  <a:srgbClr val="149A40"/>
                </a:solidFill>
                <a:ea typeface="Gungsuh" panose="02030600000101010101" pitchFamily="18" charset="-127"/>
              </a:rPr>
              <a:t>solutions</a:t>
            </a:r>
            <a:endParaRPr lang="pl-PL" sz="3200" dirty="0">
              <a:solidFill>
                <a:srgbClr val="149A40"/>
              </a:solidFill>
              <a:ea typeface="Gungsuh" panose="02030600000101010101" pitchFamily="18" charset="-127"/>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5" name="Tytuł 1"/>
          <p:cNvSpPr txBox="1">
            <a:spLocks/>
          </p:cNvSpPr>
          <p:nvPr/>
        </p:nvSpPr>
        <p:spPr>
          <a:xfrm>
            <a:off x="260350" y="812800"/>
            <a:ext cx="9445625"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25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2500" dirty="0">
                <a:solidFill>
                  <a:srgbClr val="149A40"/>
                </a:solidFill>
                <a:ea typeface="Gungsuh" panose="02030600000101010101" pitchFamily="18" charset="-127"/>
              </a:rPr>
              <a:t> </a:t>
            </a:r>
            <a:r>
              <a:rPr lang="pl-PL" sz="2500" dirty="0" smtClean="0">
                <a:solidFill>
                  <a:srgbClr val="053A98"/>
                </a:solidFill>
                <a:ea typeface="Gungsuh" panose="02030600000101010101" pitchFamily="18" charset="-127"/>
              </a:rPr>
              <a:t>Urban-</a:t>
            </a:r>
            <a:r>
              <a:rPr lang="pl-PL" sz="2500" dirty="0" err="1" smtClean="0">
                <a:solidFill>
                  <a:srgbClr val="053A98"/>
                </a:solidFill>
                <a:ea typeface="Gungsuh" panose="02030600000101010101" pitchFamily="18" charset="-127"/>
              </a:rPr>
              <a:t>rural</a:t>
            </a:r>
            <a:r>
              <a:rPr lang="pl-PL" sz="2500" dirty="0" smtClean="0">
                <a:solidFill>
                  <a:srgbClr val="053A98"/>
                </a:solidFill>
                <a:ea typeface="Gungsuh" panose="02030600000101010101" pitchFamily="18" charset="-127"/>
              </a:rPr>
              <a:t> </a:t>
            </a:r>
            <a:r>
              <a:rPr lang="pl-PL" sz="2500" dirty="0" err="1" smtClean="0">
                <a:solidFill>
                  <a:srgbClr val="053A98"/>
                </a:solidFill>
                <a:ea typeface="Gungsuh" panose="02030600000101010101" pitchFamily="18" charset="-127"/>
              </a:rPr>
              <a:t>implications</a:t>
            </a:r>
            <a:r>
              <a:rPr lang="pl-PL" sz="2500" dirty="0" smtClean="0">
                <a:solidFill>
                  <a:srgbClr val="053A98"/>
                </a:solidFill>
                <a:ea typeface="Gungsuh" panose="02030600000101010101" pitchFamily="18" charset="-127"/>
              </a:rPr>
              <a:t> for the </a:t>
            </a:r>
            <a:r>
              <a:rPr lang="pl-PL" sz="2500" dirty="0" err="1" smtClean="0">
                <a:solidFill>
                  <a:srgbClr val="053A98"/>
                </a:solidFill>
                <a:ea typeface="Gungsuh" panose="02030600000101010101" pitchFamily="18" charset="-127"/>
              </a:rPr>
              <a:t>local</a:t>
            </a:r>
            <a:r>
              <a:rPr lang="pl-PL" sz="2500" dirty="0" smtClean="0">
                <a:solidFill>
                  <a:srgbClr val="053A98"/>
                </a:solidFill>
                <a:ea typeface="Gungsuh" panose="02030600000101010101" pitchFamily="18" charset="-127"/>
              </a:rPr>
              <a:t> policy</a:t>
            </a:r>
            <a:endParaRPr lang="pl-PL" sz="2500" b="0" dirty="0">
              <a:solidFill>
                <a:srgbClr val="053A98"/>
              </a:solidFill>
              <a:effectLst/>
              <a:ea typeface="Gungsuh" panose="02030600000101010101" pitchFamily="18" charset="-127"/>
            </a:endParaRPr>
          </a:p>
        </p:txBody>
      </p:sp>
      <p:sp>
        <p:nvSpPr>
          <p:cNvPr id="6" name="Tytuł 1"/>
          <p:cNvSpPr txBox="1">
            <a:spLocks/>
          </p:cNvSpPr>
          <p:nvPr/>
        </p:nvSpPr>
        <p:spPr>
          <a:xfrm>
            <a:off x="146050" y="1273175"/>
            <a:ext cx="9445625"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2200" dirty="0">
                <a:solidFill>
                  <a:srgbClr val="149A40"/>
                </a:solidFill>
                <a:ea typeface="Gungsuh" panose="02030600000101010101" pitchFamily="18" charset="-127"/>
              </a:rPr>
              <a:t> </a:t>
            </a:r>
            <a:r>
              <a:rPr lang="pl-PL" sz="2200" dirty="0" smtClean="0">
                <a:solidFill>
                  <a:srgbClr val="149A40"/>
                </a:solidFill>
                <a:ea typeface="Gungsuh" panose="02030600000101010101" pitchFamily="18" charset="-127"/>
              </a:rPr>
              <a:t>1. </a:t>
            </a:r>
            <a:r>
              <a:rPr lang="pl-PL" sz="2200" dirty="0" err="1" smtClean="0">
                <a:solidFill>
                  <a:srgbClr val="149A40"/>
                </a:solidFill>
                <a:ea typeface="Gungsuh" panose="02030600000101010101" pitchFamily="18" charset="-127"/>
              </a:rPr>
              <a:t>Different</a:t>
            </a:r>
            <a:r>
              <a:rPr lang="pl-PL" sz="2200" dirty="0" smtClean="0">
                <a:solidFill>
                  <a:srgbClr val="149A40"/>
                </a:solidFill>
                <a:ea typeface="Gungsuh" panose="02030600000101010101" pitchFamily="18" charset="-127"/>
              </a:rPr>
              <a:t> </a:t>
            </a:r>
            <a:r>
              <a:rPr lang="pl-PL" sz="2200" dirty="0" err="1" smtClean="0">
                <a:solidFill>
                  <a:srgbClr val="149A40"/>
                </a:solidFill>
                <a:ea typeface="Gungsuh" panose="02030600000101010101" pitchFamily="18" charset="-127"/>
              </a:rPr>
              <a:t>creation</a:t>
            </a:r>
            <a:r>
              <a:rPr lang="pl-PL" sz="2200" dirty="0" smtClean="0">
                <a:solidFill>
                  <a:srgbClr val="149A40"/>
                </a:solidFill>
                <a:ea typeface="Gungsuh" panose="02030600000101010101" pitchFamily="18" charset="-127"/>
              </a:rPr>
              <a:t> of </a:t>
            </a:r>
            <a:r>
              <a:rPr lang="pl-PL" sz="2200" dirty="0" err="1" smtClean="0">
                <a:solidFill>
                  <a:srgbClr val="149A40"/>
                </a:solidFill>
                <a:ea typeface="Gungsuh" panose="02030600000101010101" pitchFamily="18" charset="-127"/>
              </a:rPr>
              <a:t>large</a:t>
            </a:r>
            <a:r>
              <a:rPr lang="pl-PL" sz="2200" dirty="0" smtClean="0">
                <a:solidFill>
                  <a:srgbClr val="149A40"/>
                </a:solidFill>
                <a:ea typeface="Gungsuh" panose="02030600000101010101" pitchFamily="18" charset="-127"/>
              </a:rPr>
              <a:t> </a:t>
            </a:r>
            <a:r>
              <a:rPr lang="pl-PL" sz="2200" dirty="0" err="1" smtClean="0">
                <a:solidFill>
                  <a:srgbClr val="149A40"/>
                </a:solidFill>
                <a:ea typeface="Gungsuh" panose="02030600000101010101" pitchFamily="18" charset="-127"/>
              </a:rPr>
              <a:t>cities</a:t>
            </a:r>
            <a:r>
              <a:rPr lang="pl-PL" sz="2200" dirty="0" smtClean="0">
                <a:solidFill>
                  <a:srgbClr val="149A40"/>
                </a:solidFill>
                <a:ea typeface="Gungsuh" panose="02030600000101010101" pitchFamily="18" charset="-127"/>
              </a:rPr>
              <a:t> and </a:t>
            </a:r>
            <a:r>
              <a:rPr lang="pl-PL" sz="2200" dirty="0" err="1" smtClean="0">
                <a:solidFill>
                  <a:srgbClr val="149A40"/>
                </a:solidFill>
                <a:ea typeface="Gungsuh" panose="02030600000101010101" pitchFamily="18" charset="-127"/>
              </a:rPr>
              <a:t>rural</a:t>
            </a:r>
            <a:r>
              <a:rPr lang="pl-PL" sz="2200" dirty="0" smtClean="0">
                <a:solidFill>
                  <a:srgbClr val="149A40"/>
                </a:solidFill>
                <a:ea typeface="Gungsuh" panose="02030600000101010101" pitchFamily="18" charset="-127"/>
              </a:rPr>
              <a:t> </a:t>
            </a:r>
            <a:r>
              <a:rPr lang="pl-PL" sz="2200" dirty="0" err="1" smtClean="0">
                <a:solidFill>
                  <a:srgbClr val="149A40"/>
                </a:solidFill>
                <a:ea typeface="Gungsuh" panose="02030600000101010101" pitchFamily="18" charset="-127"/>
              </a:rPr>
              <a:t>areas</a:t>
            </a:r>
            <a:endParaRPr lang="pl-PL" sz="2200" b="0" dirty="0">
              <a:solidFill>
                <a:srgbClr val="149A40"/>
              </a:solidFill>
              <a:effectLst/>
              <a:ea typeface="Gungsuh" panose="02030600000101010101" pitchFamily="18" charset="-127"/>
            </a:endParaRPr>
          </a:p>
        </p:txBody>
      </p:sp>
      <p:sp>
        <p:nvSpPr>
          <p:cNvPr id="39944" name="Prostokąt 1"/>
          <p:cNvSpPr>
            <a:spLocks noChangeArrowheads="1"/>
          </p:cNvSpPr>
          <p:nvPr/>
        </p:nvSpPr>
        <p:spPr bwMode="auto">
          <a:xfrm>
            <a:off x="495300" y="2044057"/>
            <a:ext cx="8596312"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pl-PL" sz="1500" dirty="0" err="1"/>
              <a:t>Toruń</a:t>
            </a:r>
            <a:r>
              <a:rPr lang="en-US" altLang="pl-PL" sz="1500" dirty="0"/>
              <a:t> is "</a:t>
            </a:r>
            <a:r>
              <a:rPr lang="en-US" altLang="pl-PL" sz="1500" i="1" dirty="0"/>
              <a:t>a modern city within European development space</a:t>
            </a:r>
            <a:r>
              <a:rPr lang="en-US" altLang="pl-PL" sz="1500" dirty="0"/>
              <a:t>” [</a:t>
            </a:r>
            <a:r>
              <a:rPr lang="pl-PL" altLang="pl-PL" sz="1500" dirty="0"/>
              <a:t>A</a:t>
            </a:r>
            <a:r>
              <a:rPr lang="en-US" altLang="pl-PL" sz="1500" dirty="0"/>
              <a:t>, p. 8] assuming the perspective of a wealthy metropolitan unit with great potential. </a:t>
            </a:r>
            <a:r>
              <a:rPr lang="pl-PL" altLang="pl-PL" sz="1500" dirty="0"/>
              <a:t>B</a:t>
            </a:r>
            <a:r>
              <a:rPr lang="en-US" altLang="pl-PL" sz="1500" dirty="0" err="1"/>
              <a:t>eing</a:t>
            </a:r>
            <a:r>
              <a:rPr lang="en-US" altLang="pl-PL" sz="1500" dirty="0"/>
              <a:t> a major tourist attraction (it is a UNESCO World Heritage site), its center sees many investments to the detriment of outer areas [</a:t>
            </a:r>
            <a:r>
              <a:rPr lang="pl-PL" altLang="pl-PL" sz="1500" dirty="0"/>
              <a:t>B</a:t>
            </a:r>
            <a:r>
              <a:rPr lang="en-US" altLang="pl-PL" sz="1500" dirty="0"/>
              <a:t>, pp. 43-44]. </a:t>
            </a:r>
            <a:endParaRPr lang="pl-PL" altLang="pl-PL" sz="1500" dirty="0"/>
          </a:p>
          <a:p>
            <a:endParaRPr lang="pl-PL" altLang="pl-PL" sz="500" dirty="0"/>
          </a:p>
          <a:p>
            <a:endParaRPr lang="pl-PL" altLang="pl-PL" sz="600" dirty="0"/>
          </a:p>
          <a:p>
            <a:r>
              <a:rPr lang="pl-PL" altLang="pl-PL" sz="1200" dirty="0"/>
              <a:t>A - </a:t>
            </a:r>
            <a:r>
              <a:rPr lang="en-US" altLang="pl-PL" sz="1200" dirty="0" err="1"/>
              <a:t>Toruń</a:t>
            </a:r>
            <a:r>
              <a:rPr lang="en-US" altLang="pl-PL" sz="1200" dirty="0"/>
              <a:t> City Development Strategy 2020 (2010)</a:t>
            </a:r>
            <a:r>
              <a:rPr lang="pl-PL" altLang="pl-PL" sz="1200" dirty="0"/>
              <a:t>, </a:t>
            </a:r>
          </a:p>
          <a:p>
            <a:r>
              <a:rPr lang="pl-PL" altLang="pl-PL" sz="1200" dirty="0"/>
              <a:t>B - </a:t>
            </a:r>
            <a:r>
              <a:rPr lang="en-US" altLang="pl-PL" sz="1200" dirty="0"/>
              <a:t>Local Revitalization Program 2007-2015. Resolution No. 903/14 of the </a:t>
            </a:r>
            <a:r>
              <a:rPr lang="en-US" altLang="pl-PL" sz="1200" dirty="0" err="1"/>
              <a:t>Toruń</a:t>
            </a:r>
            <a:r>
              <a:rPr lang="en-US" altLang="pl-PL" sz="1200" dirty="0"/>
              <a:t> City Council from2014-11-13, update. </a:t>
            </a:r>
            <a:r>
              <a:rPr lang="en-US" altLang="pl-PL" dirty="0"/>
              <a:t>	</a:t>
            </a:r>
            <a:endParaRPr lang="pl-PL" altLang="pl-PL" dirty="0"/>
          </a:p>
        </p:txBody>
      </p:sp>
      <p:sp>
        <p:nvSpPr>
          <p:cNvPr id="9" name="Tytuł 1"/>
          <p:cNvSpPr txBox="1">
            <a:spLocks/>
          </p:cNvSpPr>
          <p:nvPr/>
        </p:nvSpPr>
        <p:spPr>
          <a:xfrm>
            <a:off x="570706" y="3454400"/>
            <a:ext cx="8139113"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1300" dirty="0" smtClean="0">
                <a:solidFill>
                  <a:srgbClr val="149A40"/>
                </a:solidFill>
                <a:effectLst/>
                <a:ea typeface="Gungsuh" panose="02030600000101010101" pitchFamily="18" charset="-127"/>
              </a:rPr>
              <a:t>Izbica Kujawska: </a:t>
            </a:r>
            <a:r>
              <a:rPr lang="pl-PL" sz="1300" dirty="0" err="1" smtClean="0">
                <a:solidFill>
                  <a:srgbClr val="149A40"/>
                </a:solidFill>
                <a:effectLst/>
                <a:ea typeface="Gungsuh" panose="02030600000101010101" pitchFamily="18" charset="-127"/>
              </a:rPr>
              <a:t>agriculture</a:t>
            </a:r>
            <a:r>
              <a:rPr lang="pl-PL" sz="1300" dirty="0" smtClean="0">
                <a:solidFill>
                  <a:srgbClr val="149A40"/>
                </a:solidFill>
                <a:effectLst/>
                <a:ea typeface="Gungsuh" panose="02030600000101010101" pitchFamily="18" charset="-127"/>
              </a:rPr>
              <a:t> as a </a:t>
            </a:r>
            <a:r>
              <a:rPr lang="pl-PL" sz="1300" dirty="0" err="1" smtClean="0">
                <a:solidFill>
                  <a:srgbClr val="149A40"/>
                </a:solidFill>
                <a:effectLst/>
                <a:ea typeface="Gungsuh" panose="02030600000101010101" pitchFamily="18" charset="-127"/>
              </a:rPr>
              <a:t>basis</a:t>
            </a:r>
            <a:r>
              <a:rPr lang="pl-PL" sz="1300" dirty="0" smtClean="0">
                <a:solidFill>
                  <a:srgbClr val="149A40"/>
                </a:solidFill>
                <a:effectLst/>
                <a:ea typeface="Gungsuh" panose="02030600000101010101" pitchFamily="18" charset="-127"/>
              </a:rPr>
              <a:t> for development and remedium for </a:t>
            </a:r>
            <a:r>
              <a:rPr lang="pl-PL" sz="1300" dirty="0" err="1" smtClean="0">
                <a:solidFill>
                  <a:srgbClr val="149A40"/>
                </a:solidFill>
                <a:effectLst/>
                <a:ea typeface="Gungsuh" panose="02030600000101010101" pitchFamily="18" charset="-127"/>
              </a:rPr>
              <a:t>rural</a:t>
            </a:r>
            <a:r>
              <a:rPr lang="pl-PL" sz="1300" dirty="0" smtClean="0">
                <a:solidFill>
                  <a:srgbClr val="149A40"/>
                </a:solidFill>
                <a:effectLst/>
                <a:ea typeface="Gungsuh" panose="02030600000101010101" pitchFamily="18" charset="-127"/>
              </a:rPr>
              <a:t> </a:t>
            </a:r>
            <a:r>
              <a:rPr lang="pl-PL" sz="1300" dirty="0" err="1" smtClean="0">
                <a:solidFill>
                  <a:srgbClr val="149A40"/>
                </a:solidFill>
                <a:effectLst/>
                <a:ea typeface="Gungsuh" panose="02030600000101010101" pitchFamily="18" charset="-127"/>
              </a:rPr>
              <a:t>problems</a:t>
            </a:r>
            <a:endParaRPr lang="pl-PL" sz="1300" b="0" dirty="0">
              <a:solidFill>
                <a:srgbClr val="149A40"/>
              </a:solidFill>
              <a:effectLst/>
              <a:ea typeface="Gungsuh" panose="02030600000101010101" pitchFamily="18" charset="-127"/>
            </a:endParaRPr>
          </a:p>
        </p:txBody>
      </p:sp>
      <p:sp>
        <p:nvSpPr>
          <p:cNvPr id="10" name="Prostokąt 1"/>
          <p:cNvSpPr>
            <a:spLocks noChangeArrowheads="1"/>
          </p:cNvSpPr>
          <p:nvPr/>
        </p:nvSpPr>
        <p:spPr bwMode="auto">
          <a:xfrm>
            <a:off x="495300" y="3752770"/>
            <a:ext cx="85963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pl-PL" sz="1500" i="1" dirty="0"/>
              <a:t>The development of agriculture constitutes the basic condition for the improvement of quality of life for the rural population (…). Increasing the living standard of the rural residents will be provided through: improving the profitability of agricultural production; organization of the rural community into producer groups or agricultural circles; [and] creating conditions for the wholesale of agricultural produce.</a:t>
            </a:r>
            <a:r>
              <a:rPr lang="en-US" altLang="pl-PL" sz="1500" dirty="0"/>
              <a:t> [</a:t>
            </a:r>
            <a:r>
              <a:rPr lang="pl-PL" altLang="pl-PL" sz="1500" dirty="0"/>
              <a:t>C</a:t>
            </a:r>
            <a:r>
              <a:rPr lang="en-US" altLang="pl-PL" sz="1500" dirty="0"/>
              <a:t>, p. 28]</a:t>
            </a:r>
            <a:endParaRPr lang="pl-PL" altLang="pl-PL" sz="1500" dirty="0"/>
          </a:p>
          <a:p>
            <a:endParaRPr lang="pl-PL" altLang="pl-PL" sz="600" dirty="0"/>
          </a:p>
          <a:p>
            <a:r>
              <a:rPr lang="pl-PL" altLang="pl-PL" sz="1200" dirty="0"/>
              <a:t>C - </a:t>
            </a:r>
            <a:r>
              <a:rPr lang="en-US" altLang="pl-PL" sz="1200" dirty="0"/>
              <a:t>Development Strategy of </a:t>
            </a:r>
            <a:r>
              <a:rPr lang="en-US" altLang="pl-PL" sz="1200" dirty="0" err="1"/>
              <a:t>Izbica</a:t>
            </a:r>
            <a:r>
              <a:rPr lang="en-US" altLang="pl-PL" sz="1200" dirty="0"/>
              <a:t> </a:t>
            </a:r>
            <a:r>
              <a:rPr lang="en-US" altLang="pl-PL" sz="1200" dirty="0" err="1"/>
              <a:t>Kujawska</a:t>
            </a:r>
            <a:r>
              <a:rPr lang="en-US" altLang="pl-PL" sz="1200" dirty="0"/>
              <a:t> 2000-2015 (2000). 	</a:t>
            </a:r>
            <a:endParaRPr lang="pl-PL" altLang="pl-PL" dirty="0"/>
          </a:p>
        </p:txBody>
      </p:sp>
      <p:sp>
        <p:nvSpPr>
          <p:cNvPr id="12" name="Tytuł 1"/>
          <p:cNvSpPr txBox="1">
            <a:spLocks/>
          </p:cNvSpPr>
          <p:nvPr/>
        </p:nvSpPr>
        <p:spPr>
          <a:xfrm>
            <a:off x="723900" y="1651000"/>
            <a:ext cx="9445625"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1300" dirty="0" smtClean="0">
                <a:solidFill>
                  <a:srgbClr val="149A40"/>
                </a:solidFill>
                <a:effectLst/>
                <a:ea typeface="Gungsuh" panose="02030600000101010101" pitchFamily="18" charset="-127"/>
              </a:rPr>
              <a:t>Toruń – one of the </a:t>
            </a:r>
            <a:r>
              <a:rPr lang="pl-PL" sz="1300" dirty="0" err="1" smtClean="0">
                <a:solidFill>
                  <a:srgbClr val="149A40"/>
                </a:solidFill>
                <a:effectLst/>
                <a:ea typeface="Gungsuh" panose="02030600000101010101" pitchFamily="18" charset="-127"/>
              </a:rPr>
              <a:t>largest</a:t>
            </a:r>
            <a:r>
              <a:rPr lang="pl-PL" sz="1300" dirty="0" smtClean="0">
                <a:solidFill>
                  <a:srgbClr val="149A40"/>
                </a:solidFill>
                <a:effectLst/>
                <a:ea typeface="Gungsuh" panose="02030600000101010101" pitchFamily="18" charset="-127"/>
              </a:rPr>
              <a:t> </a:t>
            </a:r>
            <a:r>
              <a:rPr lang="pl-PL" sz="1300" dirty="0" err="1" smtClean="0">
                <a:solidFill>
                  <a:srgbClr val="149A40"/>
                </a:solidFill>
                <a:effectLst/>
                <a:ea typeface="Gungsuh" panose="02030600000101010101" pitchFamily="18" charset="-127"/>
              </a:rPr>
              <a:t>cities</a:t>
            </a:r>
            <a:r>
              <a:rPr lang="pl-PL" sz="1300" dirty="0" smtClean="0">
                <a:solidFill>
                  <a:srgbClr val="149A40"/>
                </a:solidFill>
                <a:effectLst/>
                <a:ea typeface="Gungsuh" panose="02030600000101010101" pitchFamily="18" charset="-127"/>
              </a:rPr>
              <a:t> in Poland, UNESCO </a:t>
            </a:r>
            <a:r>
              <a:rPr lang="pl-PL" sz="1300" dirty="0" err="1" smtClean="0">
                <a:solidFill>
                  <a:srgbClr val="149A40"/>
                </a:solidFill>
                <a:effectLst/>
                <a:ea typeface="Gungsuh" panose="02030600000101010101" pitchFamily="18" charset="-127"/>
              </a:rPr>
              <a:t>Heritage</a:t>
            </a:r>
            <a:r>
              <a:rPr lang="pl-PL" sz="1300" dirty="0" smtClean="0">
                <a:solidFill>
                  <a:srgbClr val="149A40"/>
                </a:solidFill>
                <a:effectLst/>
                <a:ea typeface="Gungsuh" panose="02030600000101010101" pitchFamily="18" charset="-127"/>
              </a:rPr>
              <a:t> </a:t>
            </a:r>
            <a:r>
              <a:rPr lang="pl-PL" sz="1300" dirty="0" err="1" smtClean="0">
                <a:solidFill>
                  <a:srgbClr val="149A40"/>
                </a:solidFill>
                <a:effectLst/>
                <a:ea typeface="Gungsuh" panose="02030600000101010101" pitchFamily="18" charset="-127"/>
              </a:rPr>
              <a:t>site</a:t>
            </a:r>
            <a:endParaRPr lang="pl-PL" sz="1300" b="0" dirty="0">
              <a:solidFill>
                <a:srgbClr val="149A40"/>
              </a:solidFill>
              <a:effectLst/>
              <a:ea typeface="Gungsuh" panose="02030600000101010101" pitchFamily="18" charset="-127"/>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5" name="Tytuł 1"/>
          <p:cNvSpPr txBox="1">
            <a:spLocks/>
          </p:cNvSpPr>
          <p:nvPr/>
        </p:nvSpPr>
        <p:spPr>
          <a:xfrm>
            <a:off x="260350" y="812800"/>
            <a:ext cx="9445625"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25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2500" dirty="0">
                <a:solidFill>
                  <a:srgbClr val="149A40"/>
                </a:solidFill>
                <a:ea typeface="Gungsuh" panose="02030600000101010101" pitchFamily="18" charset="-127"/>
              </a:rPr>
              <a:t> </a:t>
            </a:r>
            <a:r>
              <a:rPr lang="pl-PL" sz="2500" dirty="0" smtClean="0">
                <a:solidFill>
                  <a:srgbClr val="053A98"/>
                </a:solidFill>
                <a:ea typeface="Gungsuh" panose="02030600000101010101" pitchFamily="18" charset="-127"/>
              </a:rPr>
              <a:t>Urban-</a:t>
            </a:r>
            <a:r>
              <a:rPr lang="pl-PL" sz="2500" dirty="0" err="1" smtClean="0">
                <a:solidFill>
                  <a:srgbClr val="053A98"/>
                </a:solidFill>
                <a:ea typeface="Gungsuh" panose="02030600000101010101" pitchFamily="18" charset="-127"/>
              </a:rPr>
              <a:t>rural</a:t>
            </a:r>
            <a:r>
              <a:rPr lang="pl-PL" sz="2500" dirty="0" smtClean="0">
                <a:solidFill>
                  <a:srgbClr val="053A98"/>
                </a:solidFill>
                <a:ea typeface="Gungsuh" panose="02030600000101010101" pitchFamily="18" charset="-127"/>
              </a:rPr>
              <a:t> </a:t>
            </a:r>
            <a:r>
              <a:rPr lang="pl-PL" sz="2500" dirty="0" err="1" smtClean="0">
                <a:solidFill>
                  <a:srgbClr val="053A98"/>
                </a:solidFill>
                <a:ea typeface="Gungsuh" panose="02030600000101010101" pitchFamily="18" charset="-127"/>
              </a:rPr>
              <a:t>implications</a:t>
            </a:r>
            <a:r>
              <a:rPr lang="pl-PL" sz="2500" dirty="0" smtClean="0">
                <a:solidFill>
                  <a:srgbClr val="053A98"/>
                </a:solidFill>
                <a:ea typeface="Gungsuh" panose="02030600000101010101" pitchFamily="18" charset="-127"/>
              </a:rPr>
              <a:t> for the </a:t>
            </a:r>
            <a:r>
              <a:rPr lang="pl-PL" sz="2500" dirty="0" err="1" smtClean="0">
                <a:solidFill>
                  <a:srgbClr val="053A98"/>
                </a:solidFill>
                <a:ea typeface="Gungsuh" panose="02030600000101010101" pitchFamily="18" charset="-127"/>
              </a:rPr>
              <a:t>local</a:t>
            </a:r>
            <a:r>
              <a:rPr lang="pl-PL" sz="2500" dirty="0" smtClean="0">
                <a:solidFill>
                  <a:srgbClr val="053A98"/>
                </a:solidFill>
                <a:ea typeface="Gungsuh" panose="02030600000101010101" pitchFamily="18" charset="-127"/>
              </a:rPr>
              <a:t> policy</a:t>
            </a:r>
            <a:endParaRPr lang="pl-PL" sz="2500" b="0" dirty="0">
              <a:solidFill>
                <a:srgbClr val="053A98"/>
              </a:solidFill>
              <a:effectLst/>
              <a:ea typeface="Gungsuh" panose="02030600000101010101" pitchFamily="18" charset="-127"/>
            </a:endParaRPr>
          </a:p>
        </p:txBody>
      </p:sp>
      <p:sp>
        <p:nvSpPr>
          <p:cNvPr id="6" name="Tytuł 1"/>
          <p:cNvSpPr txBox="1">
            <a:spLocks/>
          </p:cNvSpPr>
          <p:nvPr/>
        </p:nvSpPr>
        <p:spPr>
          <a:xfrm>
            <a:off x="146050" y="1273175"/>
            <a:ext cx="9445625"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2200" dirty="0">
                <a:solidFill>
                  <a:srgbClr val="149A40"/>
                </a:solidFill>
                <a:ea typeface="Gungsuh" panose="02030600000101010101" pitchFamily="18" charset="-127"/>
              </a:rPr>
              <a:t> 2</a:t>
            </a:r>
            <a:r>
              <a:rPr lang="pl-PL" sz="2200" dirty="0" smtClean="0">
                <a:solidFill>
                  <a:srgbClr val="149A40"/>
                </a:solidFill>
                <a:ea typeface="Gungsuh" panose="02030600000101010101" pitchFamily="18" charset="-127"/>
              </a:rPr>
              <a:t>. Urban-</a:t>
            </a:r>
            <a:r>
              <a:rPr lang="pl-PL" sz="2200" dirty="0" err="1" smtClean="0">
                <a:solidFill>
                  <a:srgbClr val="149A40"/>
                </a:solidFill>
                <a:ea typeface="Gungsuh" panose="02030600000101010101" pitchFamily="18" charset="-127"/>
              </a:rPr>
              <a:t>rural</a:t>
            </a:r>
            <a:r>
              <a:rPr lang="pl-PL" sz="2200" dirty="0" smtClean="0">
                <a:solidFill>
                  <a:srgbClr val="149A40"/>
                </a:solidFill>
                <a:ea typeface="Gungsuh" panose="02030600000101010101" pitchFamily="18" charset="-127"/>
              </a:rPr>
              <a:t> </a:t>
            </a:r>
            <a:r>
              <a:rPr lang="pl-PL" sz="2200" dirty="0" err="1" smtClean="0">
                <a:solidFill>
                  <a:srgbClr val="149A40"/>
                </a:solidFill>
                <a:ea typeface="Gungsuh" panose="02030600000101010101" pitchFamily="18" charset="-127"/>
              </a:rPr>
              <a:t>rhetoric</a:t>
            </a:r>
            <a:r>
              <a:rPr lang="pl-PL" sz="2200" dirty="0" smtClean="0">
                <a:solidFill>
                  <a:srgbClr val="149A40"/>
                </a:solidFill>
                <a:ea typeface="Gungsuh" panose="02030600000101010101" pitchFamily="18" charset="-127"/>
              </a:rPr>
              <a:t> in </a:t>
            </a:r>
            <a:r>
              <a:rPr lang="pl-PL" sz="2200" dirty="0" err="1" smtClean="0">
                <a:solidFill>
                  <a:srgbClr val="149A40"/>
                </a:solidFill>
                <a:ea typeface="Gungsuh" panose="02030600000101010101" pitchFamily="18" charset="-127"/>
              </a:rPr>
              <a:t>strategic</a:t>
            </a:r>
            <a:r>
              <a:rPr lang="pl-PL" sz="2200" dirty="0" smtClean="0">
                <a:solidFill>
                  <a:srgbClr val="149A40"/>
                </a:solidFill>
                <a:ea typeface="Gungsuh" panose="02030600000101010101" pitchFamily="18" charset="-127"/>
              </a:rPr>
              <a:t> </a:t>
            </a:r>
            <a:r>
              <a:rPr lang="pl-PL" sz="2200" dirty="0" err="1" smtClean="0">
                <a:solidFill>
                  <a:srgbClr val="149A40"/>
                </a:solidFill>
                <a:ea typeface="Gungsuh" panose="02030600000101010101" pitchFamily="18" charset="-127"/>
              </a:rPr>
              <a:t>documents</a:t>
            </a:r>
            <a:endParaRPr lang="pl-PL" sz="2200" b="0" dirty="0">
              <a:solidFill>
                <a:srgbClr val="149A40"/>
              </a:solidFill>
              <a:effectLst/>
              <a:ea typeface="Gungsuh" panose="02030600000101010101" pitchFamily="18" charset="-127"/>
            </a:endParaRPr>
          </a:p>
        </p:txBody>
      </p:sp>
      <p:sp>
        <p:nvSpPr>
          <p:cNvPr id="41990" name="Prostokąt 1"/>
          <p:cNvSpPr>
            <a:spLocks noChangeArrowheads="1"/>
          </p:cNvSpPr>
          <p:nvPr/>
        </p:nvSpPr>
        <p:spPr bwMode="auto">
          <a:xfrm>
            <a:off x="433387" y="1978819"/>
            <a:ext cx="443547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pl-PL" altLang="pl-PL" sz="1600" b="1" dirty="0">
                <a:solidFill>
                  <a:srgbClr val="053A98"/>
                </a:solidFill>
              </a:rPr>
              <a:t>Toruń: U</a:t>
            </a:r>
            <a:r>
              <a:rPr lang="en-US" altLang="pl-PL" sz="1600" b="1" dirty="0" err="1">
                <a:solidFill>
                  <a:srgbClr val="053A98"/>
                </a:solidFill>
              </a:rPr>
              <a:t>rban</a:t>
            </a:r>
            <a:r>
              <a:rPr lang="en-US" altLang="pl-PL" sz="1600" b="1" dirty="0">
                <a:solidFill>
                  <a:srgbClr val="053A98"/>
                </a:solidFill>
              </a:rPr>
              <a:t> characterizations</a:t>
            </a:r>
            <a:endParaRPr lang="pl-PL" altLang="pl-PL" sz="1600" b="1" dirty="0">
              <a:solidFill>
                <a:srgbClr val="053A98"/>
              </a:solidFill>
            </a:endParaRPr>
          </a:p>
          <a:p>
            <a:r>
              <a:rPr lang="en-US" altLang="pl-PL" sz="1500" dirty="0">
                <a:solidFill>
                  <a:srgbClr val="053A98"/>
                </a:solidFill>
              </a:rPr>
              <a:t> “the support of </a:t>
            </a:r>
            <a:r>
              <a:rPr lang="en-US" altLang="pl-PL" sz="1500" i="1" dirty="0">
                <a:solidFill>
                  <a:srgbClr val="053A98"/>
                </a:solidFill>
              </a:rPr>
              <a:t>urban </a:t>
            </a:r>
            <a:r>
              <a:rPr lang="en-US" altLang="pl-PL" sz="1500" dirty="0">
                <a:solidFill>
                  <a:srgbClr val="053A98"/>
                </a:solidFill>
              </a:rPr>
              <a:t>institutions” (p. 42), </a:t>
            </a:r>
            <a:endParaRPr lang="pl-PL" altLang="pl-PL" sz="1500" dirty="0">
              <a:solidFill>
                <a:srgbClr val="053A98"/>
              </a:solidFill>
            </a:endParaRPr>
          </a:p>
          <a:p>
            <a:r>
              <a:rPr lang="en-US" altLang="pl-PL" sz="1500" dirty="0">
                <a:solidFill>
                  <a:srgbClr val="053A98"/>
                </a:solidFill>
              </a:rPr>
              <a:t>“the equipment of </a:t>
            </a:r>
            <a:r>
              <a:rPr lang="en-US" altLang="pl-PL" sz="1500" i="1" dirty="0">
                <a:solidFill>
                  <a:srgbClr val="053A98"/>
                </a:solidFill>
              </a:rPr>
              <a:t>urban </a:t>
            </a:r>
            <a:r>
              <a:rPr lang="en-US" altLang="pl-PL" sz="1500" dirty="0">
                <a:solidFill>
                  <a:srgbClr val="053A98"/>
                </a:solidFill>
              </a:rPr>
              <a:t>healthcare facilities” (p. 44), </a:t>
            </a:r>
            <a:endParaRPr lang="pl-PL" altLang="pl-PL" sz="1500" dirty="0">
              <a:solidFill>
                <a:srgbClr val="053A98"/>
              </a:solidFill>
            </a:endParaRPr>
          </a:p>
          <a:p>
            <a:r>
              <a:rPr lang="en-US" altLang="pl-PL" sz="1500" dirty="0">
                <a:solidFill>
                  <a:srgbClr val="053A98"/>
                </a:solidFill>
              </a:rPr>
              <a:t>“</a:t>
            </a:r>
            <a:r>
              <a:rPr lang="en-US" altLang="pl-PL" sz="1500" i="1" dirty="0">
                <a:solidFill>
                  <a:srgbClr val="053A98"/>
                </a:solidFill>
              </a:rPr>
              <a:t>urban </a:t>
            </a:r>
            <a:r>
              <a:rPr lang="en-US" altLang="pl-PL" sz="1500" dirty="0">
                <a:solidFill>
                  <a:srgbClr val="053A98"/>
                </a:solidFill>
              </a:rPr>
              <a:t>recreation” (p. 44), </a:t>
            </a:r>
            <a:endParaRPr lang="pl-PL" altLang="pl-PL" sz="1500" dirty="0">
              <a:solidFill>
                <a:srgbClr val="053A98"/>
              </a:solidFill>
            </a:endParaRPr>
          </a:p>
          <a:p>
            <a:r>
              <a:rPr lang="en-US" altLang="pl-PL" sz="1500" dirty="0">
                <a:solidFill>
                  <a:srgbClr val="053A98"/>
                </a:solidFill>
              </a:rPr>
              <a:t> “evolving a comprehensive </a:t>
            </a:r>
            <a:r>
              <a:rPr lang="en-US" altLang="pl-PL" sz="1500" i="1" dirty="0">
                <a:solidFill>
                  <a:srgbClr val="053A98"/>
                </a:solidFill>
              </a:rPr>
              <a:t>urban </a:t>
            </a:r>
            <a:r>
              <a:rPr lang="en-US" altLang="pl-PL" sz="1500" dirty="0">
                <a:solidFill>
                  <a:srgbClr val="053A98"/>
                </a:solidFill>
              </a:rPr>
              <a:t>system of investment information” (p. 54)</a:t>
            </a:r>
            <a:r>
              <a:rPr lang="pl-PL" altLang="pl-PL" sz="1500" dirty="0">
                <a:solidFill>
                  <a:srgbClr val="053A98"/>
                </a:solidFill>
              </a:rPr>
              <a:t>.</a:t>
            </a:r>
          </a:p>
          <a:p>
            <a:endParaRPr lang="pl-PL" altLang="pl-PL" sz="300" dirty="0"/>
          </a:p>
          <a:p>
            <a:r>
              <a:rPr lang="en-US" altLang="pl-PL" sz="1200" dirty="0" err="1"/>
              <a:t>Toruń</a:t>
            </a:r>
            <a:r>
              <a:rPr lang="en-US" altLang="pl-PL" sz="1200" dirty="0"/>
              <a:t> City Development Strategy 2020 (2010)</a:t>
            </a:r>
            <a:r>
              <a:rPr lang="pl-PL" altLang="pl-PL" sz="1200" dirty="0"/>
              <a:t>, but </a:t>
            </a:r>
            <a:r>
              <a:rPr lang="pl-PL" altLang="pl-PL" sz="1200" dirty="0" err="1"/>
              <a:t>also</a:t>
            </a:r>
            <a:r>
              <a:rPr lang="pl-PL" altLang="pl-PL" sz="1200" dirty="0"/>
              <a:t>  </a:t>
            </a:r>
            <a:r>
              <a:rPr lang="en-US" altLang="pl-PL" sz="1200" i="1" dirty="0"/>
              <a:t>The Investing </a:t>
            </a:r>
            <a:r>
              <a:rPr lang="en-US" altLang="pl-PL" sz="1200" i="1" dirty="0" err="1"/>
              <a:t>Toruń</a:t>
            </a:r>
            <a:r>
              <a:rPr lang="en-US" altLang="pl-PL" sz="1200" i="1" dirty="0"/>
              <a:t> </a:t>
            </a:r>
            <a:r>
              <a:rPr lang="en-US" altLang="pl-PL" sz="1200" dirty="0"/>
              <a:t>2013-2022, Planning principles and finances. (2013).</a:t>
            </a:r>
            <a:r>
              <a:rPr lang="pl-PL" altLang="pl-PL" sz="1200" dirty="0"/>
              <a:t>, </a:t>
            </a:r>
            <a:r>
              <a:rPr lang="en-US" altLang="pl-PL" sz="1200" dirty="0"/>
              <a:t>Resolution No. 26/2015 of the</a:t>
            </a:r>
            <a:r>
              <a:rPr lang="pl-PL" altLang="pl-PL" sz="1200" dirty="0"/>
              <a:t> T</a:t>
            </a:r>
            <a:r>
              <a:rPr lang="en-US" altLang="pl-PL" sz="1200" dirty="0" err="1"/>
              <a:t>oruń</a:t>
            </a:r>
            <a:r>
              <a:rPr lang="en-US" altLang="pl-PL" sz="1200" dirty="0"/>
              <a:t> City Council from 2015-01-22</a:t>
            </a:r>
            <a:r>
              <a:rPr lang="pl-PL" altLang="pl-PL" sz="1200" dirty="0"/>
              <a:t> </a:t>
            </a:r>
            <a:r>
              <a:rPr lang="en-US" altLang="pl-PL" sz="1200" dirty="0"/>
              <a:t>on the Budget of the City of </a:t>
            </a:r>
            <a:r>
              <a:rPr lang="en-US" altLang="pl-PL" sz="1200" dirty="0" err="1"/>
              <a:t>Toruń</a:t>
            </a:r>
            <a:r>
              <a:rPr lang="en-US" altLang="pl-PL" sz="1200" dirty="0"/>
              <a:t> for 2015</a:t>
            </a:r>
            <a:r>
              <a:rPr lang="en-US" altLang="pl-PL" dirty="0"/>
              <a:t>	</a:t>
            </a:r>
          </a:p>
          <a:p>
            <a:endParaRPr lang="pl-PL" altLang="pl-PL" dirty="0"/>
          </a:p>
        </p:txBody>
      </p:sp>
      <p:sp>
        <p:nvSpPr>
          <p:cNvPr id="41993" name="Prostokąt 13"/>
          <p:cNvSpPr>
            <a:spLocks noChangeArrowheads="1"/>
          </p:cNvSpPr>
          <p:nvPr/>
        </p:nvSpPr>
        <p:spPr bwMode="auto">
          <a:xfrm>
            <a:off x="5072063" y="1978819"/>
            <a:ext cx="4633912"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pl-PL" altLang="pl-PL" sz="1600" b="1" dirty="0">
                <a:solidFill>
                  <a:srgbClr val="053A98"/>
                </a:solidFill>
              </a:rPr>
              <a:t>Izbica Kujawska: </a:t>
            </a:r>
            <a:r>
              <a:rPr lang="pl-PL" altLang="pl-PL" sz="1600" b="1" dirty="0" err="1">
                <a:solidFill>
                  <a:srgbClr val="053A98"/>
                </a:solidFill>
              </a:rPr>
              <a:t>Rural</a:t>
            </a:r>
            <a:r>
              <a:rPr lang="en-US" altLang="pl-PL" sz="1600" b="1" dirty="0">
                <a:solidFill>
                  <a:srgbClr val="053A98"/>
                </a:solidFill>
              </a:rPr>
              <a:t> characterizations</a:t>
            </a:r>
            <a:endParaRPr lang="pl-PL" altLang="pl-PL" sz="1600" b="1" dirty="0">
              <a:solidFill>
                <a:srgbClr val="053A98"/>
              </a:solidFill>
            </a:endParaRPr>
          </a:p>
          <a:p>
            <a:r>
              <a:rPr lang="en-US" altLang="pl-PL" sz="1500" dirty="0">
                <a:solidFill>
                  <a:srgbClr val="053A98"/>
                </a:solidFill>
              </a:rPr>
              <a:t> “the improvement of quality of life for the </a:t>
            </a:r>
            <a:r>
              <a:rPr lang="en-US" altLang="pl-PL" sz="1500" i="1" dirty="0">
                <a:solidFill>
                  <a:srgbClr val="053A98"/>
                </a:solidFill>
              </a:rPr>
              <a:t>rural</a:t>
            </a:r>
            <a:r>
              <a:rPr lang="en-US" altLang="pl-PL" sz="1500" b="1" dirty="0">
                <a:solidFill>
                  <a:srgbClr val="053A98"/>
                </a:solidFill>
              </a:rPr>
              <a:t> </a:t>
            </a:r>
            <a:r>
              <a:rPr lang="en-US" altLang="pl-PL" sz="1500" dirty="0">
                <a:solidFill>
                  <a:srgbClr val="053A98"/>
                </a:solidFill>
              </a:rPr>
              <a:t>population” (p. </a:t>
            </a:r>
            <a:r>
              <a:rPr lang="pl-PL" altLang="pl-PL" sz="1500" dirty="0">
                <a:solidFill>
                  <a:srgbClr val="053A98"/>
                </a:solidFill>
              </a:rPr>
              <a:t>28</a:t>
            </a:r>
            <a:r>
              <a:rPr lang="en-US" altLang="pl-PL" sz="1500" dirty="0">
                <a:solidFill>
                  <a:srgbClr val="053A98"/>
                </a:solidFill>
              </a:rPr>
              <a:t>), </a:t>
            </a:r>
            <a:endParaRPr lang="pl-PL" altLang="pl-PL" sz="1500" dirty="0">
              <a:solidFill>
                <a:srgbClr val="053A98"/>
              </a:solidFill>
            </a:endParaRPr>
          </a:p>
          <a:p>
            <a:r>
              <a:rPr lang="en-US" altLang="pl-PL" sz="1500" dirty="0">
                <a:solidFill>
                  <a:srgbClr val="053A98"/>
                </a:solidFill>
              </a:rPr>
              <a:t>“</a:t>
            </a:r>
            <a:r>
              <a:rPr lang="pl-PL" altLang="pl-PL" sz="1500" dirty="0" err="1">
                <a:solidFill>
                  <a:srgbClr val="053A98"/>
                </a:solidFill>
              </a:rPr>
              <a:t>organization</a:t>
            </a:r>
            <a:r>
              <a:rPr lang="pl-PL" altLang="pl-PL" sz="1500" dirty="0">
                <a:solidFill>
                  <a:srgbClr val="053A98"/>
                </a:solidFill>
              </a:rPr>
              <a:t> of </a:t>
            </a:r>
            <a:r>
              <a:rPr lang="pl-PL" altLang="pl-PL" sz="1500" i="1" dirty="0" err="1">
                <a:solidFill>
                  <a:srgbClr val="053A98"/>
                </a:solidFill>
              </a:rPr>
              <a:t>rural</a:t>
            </a:r>
            <a:r>
              <a:rPr lang="pl-PL" altLang="pl-PL" sz="1500" dirty="0">
                <a:solidFill>
                  <a:srgbClr val="053A98"/>
                </a:solidFill>
              </a:rPr>
              <a:t> </a:t>
            </a:r>
            <a:r>
              <a:rPr lang="pl-PL" altLang="pl-PL" sz="1500" dirty="0" err="1">
                <a:solidFill>
                  <a:srgbClr val="053A98"/>
                </a:solidFill>
              </a:rPr>
              <a:t>community</a:t>
            </a:r>
            <a:r>
              <a:rPr lang="pl-PL" altLang="pl-PL" sz="1500" dirty="0">
                <a:solidFill>
                  <a:srgbClr val="053A98"/>
                </a:solidFill>
              </a:rPr>
              <a:t>” (p. 28).</a:t>
            </a:r>
          </a:p>
          <a:p>
            <a:endParaRPr lang="pl-PL" altLang="pl-PL" sz="1500" dirty="0">
              <a:solidFill>
                <a:srgbClr val="053A98"/>
              </a:solidFill>
            </a:endParaRPr>
          </a:p>
          <a:p>
            <a:endParaRPr lang="pl-PL" altLang="pl-PL" sz="300" dirty="0"/>
          </a:p>
          <a:p>
            <a:endParaRPr lang="pl-PL" altLang="pl-PL" sz="1200" dirty="0"/>
          </a:p>
          <a:p>
            <a:endParaRPr lang="pl-PL" altLang="pl-PL" sz="500" dirty="0"/>
          </a:p>
          <a:p>
            <a:r>
              <a:rPr lang="en-US" altLang="pl-PL" sz="1200" dirty="0"/>
              <a:t>Development Strategy of </a:t>
            </a:r>
            <a:r>
              <a:rPr lang="en-US" altLang="pl-PL" sz="1200" dirty="0" err="1"/>
              <a:t>Izbica</a:t>
            </a:r>
            <a:r>
              <a:rPr lang="en-US" altLang="pl-PL" sz="1200" dirty="0"/>
              <a:t> </a:t>
            </a:r>
            <a:r>
              <a:rPr lang="en-US" altLang="pl-PL" sz="1200" dirty="0" err="1"/>
              <a:t>Kujawska</a:t>
            </a:r>
            <a:r>
              <a:rPr lang="en-US" altLang="pl-PL" sz="1200" dirty="0"/>
              <a:t> 2000-2015 (2000). 	</a:t>
            </a:r>
            <a:endParaRPr lang="pl-PL" altLang="pl-PL" sz="1200" dirty="0"/>
          </a:p>
          <a:p>
            <a:endParaRPr lang="pl-PL" altLang="pl-PL" dirty="0"/>
          </a:p>
        </p:txBody>
      </p:sp>
      <p:cxnSp>
        <p:nvCxnSpPr>
          <p:cNvPr id="4" name="Łącznik prostoliniowy 3"/>
          <p:cNvCxnSpPr/>
          <p:nvPr/>
        </p:nvCxnSpPr>
        <p:spPr>
          <a:xfrm>
            <a:off x="4911725" y="1739900"/>
            <a:ext cx="0" cy="312420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5" name="Tytuł 1"/>
          <p:cNvSpPr txBox="1">
            <a:spLocks/>
          </p:cNvSpPr>
          <p:nvPr/>
        </p:nvSpPr>
        <p:spPr>
          <a:xfrm>
            <a:off x="260350" y="812800"/>
            <a:ext cx="9445625"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25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2500" dirty="0">
                <a:solidFill>
                  <a:srgbClr val="149A40"/>
                </a:solidFill>
                <a:ea typeface="Gungsuh" panose="02030600000101010101" pitchFamily="18" charset="-127"/>
              </a:rPr>
              <a:t> </a:t>
            </a:r>
            <a:r>
              <a:rPr lang="pl-PL" sz="2500" dirty="0" smtClean="0">
                <a:solidFill>
                  <a:srgbClr val="053A98"/>
                </a:solidFill>
                <a:ea typeface="Gungsuh" panose="02030600000101010101" pitchFamily="18" charset="-127"/>
              </a:rPr>
              <a:t>Urban-</a:t>
            </a:r>
            <a:r>
              <a:rPr lang="pl-PL" sz="2500" dirty="0" err="1" smtClean="0">
                <a:solidFill>
                  <a:srgbClr val="053A98"/>
                </a:solidFill>
                <a:ea typeface="Gungsuh" panose="02030600000101010101" pitchFamily="18" charset="-127"/>
              </a:rPr>
              <a:t>rural</a:t>
            </a:r>
            <a:r>
              <a:rPr lang="pl-PL" sz="2500" dirty="0" smtClean="0">
                <a:solidFill>
                  <a:srgbClr val="053A98"/>
                </a:solidFill>
                <a:ea typeface="Gungsuh" panose="02030600000101010101" pitchFamily="18" charset="-127"/>
              </a:rPr>
              <a:t> </a:t>
            </a:r>
            <a:r>
              <a:rPr lang="pl-PL" sz="2500" dirty="0" err="1" smtClean="0">
                <a:solidFill>
                  <a:srgbClr val="053A98"/>
                </a:solidFill>
                <a:ea typeface="Gungsuh" panose="02030600000101010101" pitchFamily="18" charset="-127"/>
              </a:rPr>
              <a:t>implications</a:t>
            </a:r>
            <a:r>
              <a:rPr lang="pl-PL" sz="2500" dirty="0" smtClean="0">
                <a:solidFill>
                  <a:srgbClr val="053A98"/>
                </a:solidFill>
                <a:ea typeface="Gungsuh" panose="02030600000101010101" pitchFamily="18" charset="-127"/>
              </a:rPr>
              <a:t> for the </a:t>
            </a:r>
            <a:r>
              <a:rPr lang="pl-PL" sz="2500" dirty="0" err="1" smtClean="0">
                <a:solidFill>
                  <a:srgbClr val="053A98"/>
                </a:solidFill>
                <a:ea typeface="Gungsuh" panose="02030600000101010101" pitchFamily="18" charset="-127"/>
              </a:rPr>
              <a:t>local</a:t>
            </a:r>
            <a:r>
              <a:rPr lang="pl-PL" sz="2500" dirty="0" smtClean="0">
                <a:solidFill>
                  <a:srgbClr val="053A98"/>
                </a:solidFill>
                <a:ea typeface="Gungsuh" panose="02030600000101010101" pitchFamily="18" charset="-127"/>
              </a:rPr>
              <a:t> policy</a:t>
            </a:r>
            <a:endParaRPr lang="pl-PL" sz="2500" b="0" dirty="0">
              <a:solidFill>
                <a:srgbClr val="053A98"/>
              </a:solidFill>
              <a:effectLst/>
              <a:ea typeface="Gungsuh" panose="02030600000101010101" pitchFamily="18" charset="-127"/>
            </a:endParaRPr>
          </a:p>
        </p:txBody>
      </p:sp>
      <p:sp>
        <p:nvSpPr>
          <p:cNvPr id="6" name="Tytuł 1"/>
          <p:cNvSpPr txBox="1">
            <a:spLocks/>
          </p:cNvSpPr>
          <p:nvPr/>
        </p:nvSpPr>
        <p:spPr>
          <a:xfrm>
            <a:off x="146050" y="1273175"/>
            <a:ext cx="9445625" cy="377825"/>
          </a:xfrm>
          <a:prstGeom prst="rect">
            <a:avLst/>
          </a:prstGeom>
          <a:ln>
            <a:noFill/>
          </a:ln>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pl-PL" altLang="pl-PL" sz="3200" b="1">
                <a:solidFill>
                  <a:srgbClr val="FDEADA"/>
                </a:solidFill>
                <a:effectLst>
                  <a:outerShdw blurRad="38100" dist="38100" dir="2700000" algn="tl">
                    <a:srgbClr val="C0C0C0"/>
                  </a:outerShdw>
                </a:effectLst>
                <a:ea typeface="Gungsuh" pitchFamily="18" charset="-127"/>
              </a:rPr>
              <a:t>	</a:t>
            </a:r>
            <a:r>
              <a:rPr lang="pl-PL" altLang="pl-PL" sz="2200" b="1">
                <a:solidFill>
                  <a:srgbClr val="149A40"/>
                </a:solidFill>
                <a:effectLst>
                  <a:outerShdw blurRad="38100" dist="38100" dir="2700000" algn="tl">
                    <a:srgbClr val="C0C0C0"/>
                  </a:outerShdw>
                </a:effectLst>
                <a:ea typeface="Gungsuh" pitchFamily="18" charset="-127"/>
              </a:rPr>
              <a:t> 3. Practical actions</a:t>
            </a:r>
            <a:r>
              <a:rPr lang="pl-PL" altLang="pl-PL" sz="2200" b="1">
                <a:solidFill>
                  <a:srgbClr val="149A40"/>
                </a:solidFill>
                <a:effectLst>
                  <a:outerShdw blurRad="38100" dist="38100" dir="2700000" algn="tl">
                    <a:srgbClr val="C0C0C0"/>
                  </a:outerShdw>
                </a:effectLst>
              </a:rPr>
              <a:t> of „urban” and „rural” assistance institutions</a:t>
            </a:r>
            <a:endParaRPr lang="pl-PL" altLang="pl-PL" sz="2200">
              <a:solidFill>
                <a:srgbClr val="149A40"/>
              </a:solidFill>
            </a:endParaRPr>
          </a:p>
        </p:txBody>
      </p:sp>
      <p:sp>
        <p:nvSpPr>
          <p:cNvPr id="15" name="Prostokąt zaokrąglony 14"/>
          <p:cNvSpPr/>
          <p:nvPr/>
        </p:nvSpPr>
        <p:spPr>
          <a:xfrm>
            <a:off x="547688" y="1674813"/>
            <a:ext cx="8288337" cy="1270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sz="1700" dirty="0"/>
          </a:p>
        </p:txBody>
      </p:sp>
      <p:sp>
        <p:nvSpPr>
          <p:cNvPr id="16" name="Prostokąt zaokrąglony 15"/>
          <p:cNvSpPr/>
          <p:nvPr/>
        </p:nvSpPr>
        <p:spPr>
          <a:xfrm>
            <a:off x="676275" y="1758950"/>
            <a:ext cx="7993063" cy="1081088"/>
          </a:xfrm>
          <a:prstGeom prst="roundRect">
            <a:avLst/>
          </a:prstGeom>
          <a:solidFill>
            <a:schemeClr val="bg1">
              <a:lumMod val="9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pl-PL" sz="1400" b="1">
                <a:solidFill>
                  <a:srgbClr val="149A40"/>
                </a:solidFill>
              </a:rPr>
              <a:t>Research Report – Assistance and social integration of selected groups – a diagnosis of standardization of services and institution models (2011), p. 49</a:t>
            </a:r>
            <a:r>
              <a:rPr lang="pl-PL" altLang="pl-PL" sz="1400" b="1">
                <a:solidFill>
                  <a:srgbClr val="149A40"/>
                </a:solidFill>
              </a:rPr>
              <a:t>:</a:t>
            </a:r>
          </a:p>
          <a:p>
            <a:pPr algn="ctr"/>
            <a:r>
              <a:rPr lang="pl-PL" altLang="pl-PL" sz="1400" b="1" i="1">
                <a:solidFill>
                  <a:srgbClr val="053A98"/>
                </a:solidFill>
              </a:rPr>
              <a:t>T</a:t>
            </a:r>
            <a:r>
              <a:rPr lang="en-US" altLang="pl-PL" sz="1400" b="1" i="1">
                <a:solidFill>
                  <a:srgbClr val="053A98"/>
                </a:solidFill>
              </a:rPr>
              <a:t>he opportunities to obtain assistance for people in difficult life situations </a:t>
            </a:r>
            <a:r>
              <a:rPr lang="en-US" altLang="pl-PL" sz="1400" b="1" i="1" u="sng">
                <a:solidFill>
                  <a:srgbClr val="053A98"/>
                </a:solidFill>
              </a:rPr>
              <a:t>are mainly determined by the formal status of the estate or settlement</a:t>
            </a:r>
            <a:r>
              <a:rPr lang="en-US" altLang="pl-PL" sz="1400" b="1" i="1">
                <a:solidFill>
                  <a:srgbClr val="053A98"/>
                </a:solidFill>
              </a:rPr>
              <a:t>. While cities report a high standard of social assistance services, the standard of such services in the countryside is described as low</a:t>
            </a:r>
            <a:r>
              <a:rPr lang="pl-PL" altLang="pl-PL" sz="1400" b="1" i="1">
                <a:solidFill>
                  <a:srgbClr val="053A98"/>
                </a:solidFill>
              </a:rPr>
              <a:t>.</a:t>
            </a:r>
          </a:p>
        </p:txBody>
      </p:sp>
      <p:sp>
        <p:nvSpPr>
          <p:cNvPr id="17" name="Tytuł 1"/>
          <p:cNvSpPr txBox="1">
            <a:spLocks/>
          </p:cNvSpPr>
          <p:nvPr/>
        </p:nvSpPr>
        <p:spPr>
          <a:xfrm>
            <a:off x="327025" y="3687763"/>
            <a:ext cx="9447213"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1800" dirty="0" smtClean="0">
                <a:solidFill>
                  <a:srgbClr val="149A40"/>
                </a:solidFill>
                <a:ea typeface="Gungsuh" panose="02030600000101010101" pitchFamily="18" charset="-127"/>
              </a:rPr>
              <a:t>a</a:t>
            </a:r>
            <a:r>
              <a:rPr lang="pl-PL" sz="1800" dirty="0">
                <a:solidFill>
                  <a:srgbClr val="149A40"/>
                </a:solidFill>
                <a:ea typeface="Gungsuh" panose="02030600000101010101" pitchFamily="18" charset="-127"/>
              </a:rPr>
              <a:t>. </a:t>
            </a:r>
            <a:r>
              <a:rPr lang="pl-PL" sz="1800" dirty="0" err="1" smtClean="0">
                <a:solidFill>
                  <a:srgbClr val="149A40"/>
                </a:solidFill>
                <a:ea typeface="Gungsuh" panose="02030600000101010101" pitchFamily="18" charset="-127"/>
              </a:rPr>
              <a:t>different</a:t>
            </a:r>
            <a:r>
              <a:rPr lang="pl-PL" sz="1800" dirty="0" smtClean="0">
                <a:solidFill>
                  <a:srgbClr val="149A40"/>
                </a:solidFill>
                <a:ea typeface="Gungsuh" panose="02030600000101010101" pitchFamily="18" charset="-127"/>
              </a:rPr>
              <a:t> </a:t>
            </a:r>
            <a:r>
              <a:rPr lang="pl-PL" sz="1800" dirty="0" err="1">
                <a:solidFill>
                  <a:srgbClr val="149A40"/>
                </a:solidFill>
                <a:ea typeface="Gungsuh" panose="02030600000101010101" pitchFamily="18" charset="-127"/>
              </a:rPr>
              <a:t>philosophy</a:t>
            </a:r>
            <a:r>
              <a:rPr lang="pl-PL" sz="1800" dirty="0">
                <a:solidFill>
                  <a:srgbClr val="149A40"/>
                </a:solidFill>
                <a:ea typeface="Gungsuh" panose="02030600000101010101" pitchFamily="18" charset="-127"/>
              </a:rPr>
              <a:t> of </a:t>
            </a:r>
            <a:r>
              <a:rPr lang="pl-PL" sz="1800" dirty="0" err="1" smtClean="0">
                <a:solidFill>
                  <a:srgbClr val="149A40"/>
                </a:solidFill>
                <a:ea typeface="Gungsuh" panose="02030600000101010101" pitchFamily="18" charset="-127"/>
              </a:rPr>
              <a:t>activities</a:t>
            </a:r>
            <a:r>
              <a:rPr lang="pl-PL" sz="1800" dirty="0" smtClean="0">
                <a:solidFill>
                  <a:srgbClr val="149A40"/>
                </a:solidFill>
                <a:ea typeface="Gungsuh" panose="02030600000101010101" pitchFamily="18" charset="-127"/>
              </a:rPr>
              <a:t>;</a:t>
            </a:r>
          </a:p>
          <a:p>
            <a:pPr fontAlgn="auto">
              <a:spcAft>
                <a:spcPts val="0"/>
              </a:spcAft>
              <a:defRPr/>
            </a:pPr>
            <a:r>
              <a:rPr lang="pl-PL" sz="1800" dirty="0" smtClean="0">
                <a:solidFill>
                  <a:srgbClr val="149A40"/>
                </a:solidFill>
                <a:ea typeface="Gungsuh" panose="02030600000101010101" pitchFamily="18" charset="-127"/>
              </a:rPr>
              <a:t>b. c</a:t>
            </a:r>
            <a:r>
              <a:rPr lang="en-US" sz="1800" dirty="0" err="1" smtClean="0">
                <a:solidFill>
                  <a:srgbClr val="149A40"/>
                </a:solidFill>
                <a:ea typeface="Gungsuh" panose="02030600000101010101" pitchFamily="18" charset="-127"/>
              </a:rPr>
              <a:t>ooperation</a:t>
            </a:r>
            <a:r>
              <a:rPr lang="en-US" sz="1800" dirty="0" smtClean="0">
                <a:solidFill>
                  <a:srgbClr val="149A40"/>
                </a:solidFill>
                <a:ea typeface="Gungsuh" panose="02030600000101010101" pitchFamily="18" charset="-127"/>
              </a:rPr>
              <a:t> </a:t>
            </a:r>
            <a:r>
              <a:rPr lang="en-US" sz="1800" dirty="0">
                <a:solidFill>
                  <a:srgbClr val="149A40"/>
                </a:solidFill>
                <a:ea typeface="Gungsuh" panose="02030600000101010101" pitchFamily="18" charset="-127"/>
              </a:rPr>
              <a:t>with specialists and </a:t>
            </a:r>
            <a:r>
              <a:rPr lang="en-US" sz="1800" dirty="0" smtClean="0">
                <a:solidFill>
                  <a:srgbClr val="149A40"/>
                </a:solidFill>
                <a:ea typeface="Gungsuh" panose="02030600000101010101" pitchFamily="18" charset="-127"/>
              </a:rPr>
              <a:t>institutions</a:t>
            </a:r>
            <a:endParaRPr lang="pl-PL" sz="1800" dirty="0" smtClean="0">
              <a:solidFill>
                <a:srgbClr val="149A40"/>
              </a:solidFill>
              <a:ea typeface="Gungsuh" panose="02030600000101010101" pitchFamily="18" charset="-127"/>
            </a:endParaRPr>
          </a:p>
          <a:p>
            <a:pPr fontAlgn="auto">
              <a:spcAft>
                <a:spcPts val="0"/>
              </a:spcAft>
              <a:defRPr/>
            </a:pPr>
            <a:r>
              <a:rPr lang="pl-PL" sz="1800" dirty="0" smtClean="0">
                <a:solidFill>
                  <a:srgbClr val="149A40"/>
                </a:solidFill>
                <a:ea typeface="Gungsuh" panose="02030600000101010101" pitchFamily="18" charset="-127"/>
              </a:rPr>
              <a:t>c. c</a:t>
            </a:r>
            <a:r>
              <a:rPr lang="en-US" sz="1800" dirty="0" err="1" smtClean="0">
                <a:solidFill>
                  <a:srgbClr val="149A40"/>
                </a:solidFill>
                <a:ea typeface="Gungsuh" panose="02030600000101010101" pitchFamily="18" charset="-127"/>
              </a:rPr>
              <a:t>onduction</a:t>
            </a:r>
            <a:r>
              <a:rPr lang="en-US" sz="1800" dirty="0" smtClean="0">
                <a:solidFill>
                  <a:srgbClr val="149A40"/>
                </a:solidFill>
                <a:ea typeface="Gungsuh" panose="02030600000101010101" pitchFamily="18" charset="-127"/>
              </a:rPr>
              <a:t> </a:t>
            </a:r>
            <a:r>
              <a:rPr lang="en-US" sz="1800" dirty="0">
                <a:solidFill>
                  <a:srgbClr val="149A40"/>
                </a:solidFill>
                <a:ea typeface="Gungsuh" panose="02030600000101010101" pitchFamily="18" charset="-127"/>
              </a:rPr>
              <a:t>or commission of research </a:t>
            </a:r>
            <a:r>
              <a:rPr lang="en-US" sz="1800" dirty="0" smtClean="0">
                <a:solidFill>
                  <a:srgbClr val="149A40"/>
                </a:solidFill>
                <a:ea typeface="Gungsuh" panose="02030600000101010101" pitchFamily="18" charset="-127"/>
              </a:rPr>
              <a:t>and </a:t>
            </a:r>
            <a:r>
              <a:rPr lang="en-US" sz="1800" dirty="0">
                <a:solidFill>
                  <a:srgbClr val="149A40"/>
                </a:solidFill>
                <a:ea typeface="Gungsuh" panose="02030600000101010101" pitchFamily="18" charset="-127"/>
              </a:rPr>
              <a:t>expert reports </a:t>
            </a:r>
            <a:endParaRPr lang="pl-PL" sz="1800" dirty="0">
              <a:solidFill>
                <a:srgbClr val="149A40"/>
              </a:solidFill>
              <a:ea typeface="Gungsuh" panose="02030600000101010101" pitchFamily="18" charset="-127"/>
            </a:endParaRPr>
          </a:p>
        </p:txBody>
      </p:sp>
      <p:sp>
        <p:nvSpPr>
          <p:cNvPr id="43017" name="Prostokąt 7"/>
          <p:cNvSpPr>
            <a:spLocks noChangeArrowheads="1"/>
          </p:cNvSpPr>
          <p:nvPr/>
        </p:nvSpPr>
        <p:spPr bwMode="auto">
          <a:xfrm>
            <a:off x="260350" y="4700588"/>
            <a:ext cx="694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pl-PL">
                <a:solidFill>
                  <a:srgbClr val="053A98"/>
                </a:solidFill>
              </a:rPr>
              <a:t> </a:t>
            </a:r>
            <a:endParaRPr lang="pl-PL" altLang="pl-PL">
              <a:solidFill>
                <a:srgbClr val="053A98"/>
              </a:solidFill>
            </a:endParaRPr>
          </a:p>
        </p:txBody>
      </p:sp>
      <p:sp>
        <p:nvSpPr>
          <p:cNvPr id="18" name="Objaśnienie owalne 17"/>
          <p:cNvSpPr/>
          <p:nvPr/>
        </p:nvSpPr>
        <p:spPr>
          <a:xfrm>
            <a:off x="5832475" y="2946400"/>
            <a:ext cx="3311525" cy="1120775"/>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Here </a:t>
            </a:r>
            <a:r>
              <a:rPr lang="en-US" sz="1000" i="1" dirty="0">
                <a:solidFill>
                  <a:schemeClr val="tx1"/>
                </a:solidFill>
              </a:rPr>
              <a:t>in the city we have a larger institutional base, NGOs, different foundations; in the countryside they don’t have that</a:t>
            </a:r>
            <a:r>
              <a:rPr lang="en-US" sz="1000" i="1" dirty="0">
                <a:solidFill>
                  <a:srgbClr val="053A98"/>
                </a:solidFill>
              </a:rPr>
              <a:t>.</a:t>
            </a:r>
            <a:r>
              <a:rPr lang="en-US" sz="1000" dirty="0">
                <a:solidFill>
                  <a:srgbClr val="000000"/>
                </a:solidFill>
                <a:latin typeface="Gill Sans MT"/>
              </a:rPr>
              <a:t> </a:t>
            </a:r>
            <a:endParaRPr lang="pl-PL" sz="1000" dirty="0">
              <a:solidFill>
                <a:srgbClr val="000000"/>
              </a:solidFill>
              <a:latin typeface="Gill Sans MT"/>
            </a:endParaRPr>
          </a:p>
          <a:p>
            <a:pPr algn="ctr" fontAlgn="auto">
              <a:spcBef>
                <a:spcPts val="0"/>
              </a:spcBef>
              <a:spcAft>
                <a:spcPts val="0"/>
              </a:spcAft>
              <a:defRPr/>
            </a:pPr>
            <a:r>
              <a:rPr lang="en-US" sz="1000" dirty="0">
                <a:solidFill>
                  <a:srgbClr val="000000"/>
                </a:solidFill>
                <a:latin typeface="Gill Sans MT"/>
              </a:rPr>
              <a:t>(</a:t>
            </a:r>
            <a:r>
              <a:rPr lang="pl-PL" sz="1000" dirty="0" err="1">
                <a:solidFill>
                  <a:srgbClr val="000000"/>
                </a:solidFill>
                <a:latin typeface="Gill Sans MT"/>
              </a:rPr>
              <a:t>O</a:t>
            </a:r>
            <a:r>
              <a:rPr lang="pl-PL" sz="1000" dirty="0" err="1">
                <a:solidFill>
                  <a:srgbClr val="000000"/>
                </a:solidFill>
                <a:latin typeface="Gill Sans MT"/>
              </a:rPr>
              <a:t>fficer</a:t>
            </a:r>
            <a:r>
              <a:rPr lang="pl-PL" sz="1000" dirty="0">
                <a:solidFill>
                  <a:srgbClr val="000000"/>
                </a:solidFill>
                <a:latin typeface="Gill Sans MT"/>
              </a:rPr>
              <a:t> from Toruń</a:t>
            </a:r>
            <a:r>
              <a:rPr lang="en-US" sz="1000" dirty="0">
                <a:solidFill>
                  <a:srgbClr val="000000"/>
                </a:solidFill>
                <a:latin typeface="Gill Sans MT"/>
              </a:rPr>
              <a:t>) </a:t>
            </a:r>
            <a:endParaRPr lang="en-US" sz="1000" dirty="0">
              <a:solidFill>
                <a:schemeClr val="tx1"/>
              </a:solidFill>
            </a:endParaRPr>
          </a:p>
        </p:txBody>
      </p:sp>
      <p:sp>
        <p:nvSpPr>
          <p:cNvPr id="19" name="Objaśnienie owalne 18"/>
          <p:cNvSpPr/>
          <p:nvPr/>
        </p:nvSpPr>
        <p:spPr>
          <a:xfrm>
            <a:off x="4273550" y="3990975"/>
            <a:ext cx="3313113" cy="1119188"/>
          </a:xfrm>
          <a:prstGeom prst="wedgeEllipseCallou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00" i="1" dirty="0">
                <a:solidFill>
                  <a:schemeClr val="tx1"/>
                </a:solidFill>
              </a:rPr>
              <a:t>[</a:t>
            </a:r>
            <a:r>
              <a:rPr lang="pl-PL" sz="1000" i="1" dirty="0">
                <a:solidFill>
                  <a:schemeClr val="tx1"/>
                </a:solidFill>
              </a:rPr>
              <a:t>T</a:t>
            </a:r>
            <a:r>
              <a:rPr lang="en-US" sz="1000" i="1" dirty="0">
                <a:solidFill>
                  <a:schemeClr val="tx1"/>
                </a:solidFill>
              </a:rPr>
              <a:t>heir</a:t>
            </a:r>
            <a:r>
              <a:rPr lang="en-US" sz="1000" i="1" dirty="0">
                <a:solidFill>
                  <a:schemeClr val="tx1"/>
                </a:solidFill>
              </a:rPr>
              <a:t>] difficult life situation is due to their laziness and negligence, and therefore we should support other priority goals</a:t>
            </a:r>
            <a:r>
              <a:rPr lang="en-US" sz="1000" i="1" dirty="0">
                <a:solidFill>
                  <a:schemeClr val="tx1"/>
                </a:solidFill>
              </a:rPr>
              <a:t>.</a:t>
            </a:r>
            <a:r>
              <a:rPr lang="en-US" sz="1000" dirty="0">
                <a:solidFill>
                  <a:srgbClr val="000000"/>
                </a:solidFill>
                <a:latin typeface="Gill Sans MT"/>
              </a:rPr>
              <a:t> (</a:t>
            </a:r>
            <a:r>
              <a:rPr lang="pl-PL" sz="1000" dirty="0" err="1">
                <a:solidFill>
                  <a:srgbClr val="000000"/>
                </a:solidFill>
                <a:latin typeface="Gill Sans MT"/>
              </a:rPr>
              <a:t>Officer</a:t>
            </a:r>
            <a:r>
              <a:rPr lang="pl-PL" sz="1000" dirty="0">
                <a:solidFill>
                  <a:srgbClr val="000000"/>
                </a:solidFill>
                <a:latin typeface="Gill Sans MT"/>
              </a:rPr>
              <a:t> from Izbica Kujawska</a:t>
            </a:r>
            <a:r>
              <a:rPr lang="en-US" sz="1000" dirty="0">
                <a:solidFill>
                  <a:srgbClr val="000000"/>
                </a:solidFill>
                <a:latin typeface="Gill Sans MT"/>
              </a:rPr>
              <a:t>) </a:t>
            </a:r>
            <a:endParaRPr lang="en-US" sz="100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a:solidFill>
                  <a:schemeClr val="accent6">
                    <a:lumMod val="40000"/>
                    <a:lumOff val="60000"/>
                  </a:schemeClr>
                </a:solidFill>
                <a:ea typeface="Gungsuh" panose="02030600000101010101" pitchFamily="18" charset="-127"/>
              </a:rPr>
              <a:t> </a:t>
            </a:r>
            <a:r>
              <a:rPr lang="pl-PL" sz="3200" dirty="0" err="1" smtClean="0">
                <a:solidFill>
                  <a:srgbClr val="149A40"/>
                </a:solidFill>
                <a:ea typeface="Gungsuh" panose="02030600000101010101" pitchFamily="18" charset="-127"/>
              </a:rPr>
              <a:t>Summary</a:t>
            </a:r>
            <a:r>
              <a:rPr lang="pl-PL" sz="3200" dirty="0" smtClean="0">
                <a:solidFill>
                  <a:srgbClr val="149A40"/>
                </a:solidFill>
                <a:ea typeface="Gungsuh" panose="02030600000101010101" pitchFamily="18" charset="-127"/>
              </a:rPr>
              <a:t> of </a:t>
            </a:r>
            <a:r>
              <a:rPr lang="pl-PL" sz="3200" dirty="0" err="1" smtClean="0">
                <a:solidFill>
                  <a:srgbClr val="149A40"/>
                </a:solidFill>
                <a:ea typeface="Gungsuh" panose="02030600000101010101" pitchFamily="18" charset="-127"/>
              </a:rPr>
              <a:t>research</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results</a:t>
            </a:r>
            <a:endParaRPr lang="pl-PL" sz="3200" b="0" dirty="0">
              <a:solidFill>
                <a:srgbClr val="149A40"/>
              </a:solidFill>
              <a:effectLst/>
              <a:ea typeface="Gungsuh" panose="02030600000101010101" pitchFamily="18" charset="-127"/>
            </a:endParaRPr>
          </a:p>
        </p:txBody>
      </p:sp>
      <p:sp>
        <p:nvSpPr>
          <p:cNvPr id="4" name="Symbol zastępczy tekstu 3"/>
          <p:cNvSpPr>
            <a:spLocks noGrp="1"/>
          </p:cNvSpPr>
          <p:nvPr>
            <p:ph type="body" sz="quarter" idx="25"/>
          </p:nvPr>
        </p:nvSpPr>
        <p:spPr bwMode="auto">
          <a:xfrm>
            <a:off x="658813" y="1533525"/>
            <a:ext cx="8037512" cy="66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spcBef>
                <a:spcPct val="0"/>
              </a:spcBef>
            </a:pPr>
            <a:r>
              <a:rPr lang="pl-PL" altLang="pl-PL" sz="1800" smtClean="0"/>
              <a:t>T</a:t>
            </a:r>
            <a:r>
              <a:rPr lang="en-GB" altLang="pl-PL" sz="1800" smtClean="0"/>
              <a:t>he results of different studies show</a:t>
            </a:r>
            <a:r>
              <a:rPr lang="pl-PL" altLang="pl-PL" sz="1800" smtClean="0"/>
              <a:t> that </a:t>
            </a:r>
            <a:r>
              <a:rPr lang="en-GB" altLang="pl-PL" sz="1800" smtClean="0"/>
              <a:t>the </a:t>
            </a:r>
            <a:r>
              <a:rPr lang="pl-PL" altLang="pl-PL" sz="1800" smtClean="0"/>
              <a:t>real problems of people inhabiting de iure </a:t>
            </a:r>
            <a:r>
              <a:rPr lang="en-US" altLang="pl-PL" sz="1800" smtClean="0"/>
              <a:t>“rural” and “urban”</a:t>
            </a:r>
            <a:r>
              <a:rPr lang="pl-PL" altLang="pl-PL" sz="1800" smtClean="0"/>
              <a:t> </a:t>
            </a:r>
            <a:r>
              <a:rPr lang="en-US" altLang="pl-PL" sz="1800" smtClean="0"/>
              <a:t>areas</a:t>
            </a:r>
            <a:r>
              <a:rPr lang="pl-PL" altLang="pl-PL" sz="1800" smtClean="0"/>
              <a:t> are the same: in economic, social and material dimensions. </a:t>
            </a:r>
          </a:p>
        </p:txBody>
      </p:sp>
      <p:sp>
        <p:nvSpPr>
          <p:cNvPr id="3" name="Prostokąt 2"/>
          <p:cNvSpPr>
            <a:spLocks noChangeArrowheads="1"/>
          </p:cNvSpPr>
          <p:nvPr/>
        </p:nvSpPr>
        <p:spPr bwMode="auto">
          <a:xfrm>
            <a:off x="658813" y="2549525"/>
            <a:ext cx="83470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pPr>
            <a:r>
              <a:rPr lang="en-US" altLang="pl-PL" b="1">
                <a:solidFill>
                  <a:srgbClr val="053A98"/>
                </a:solidFill>
                <a:ea typeface="Gungsuh" pitchFamily="18" charset="-127"/>
              </a:rPr>
              <a:t>Moreover, formal classification of deprived estates does not correspond to the features commonly associated with “rural” and “urban”. Hence, their character is mainly described as “rural-urban” and diagnozed residents’ problems are the same. </a:t>
            </a:r>
            <a:endParaRPr lang="pl-PL" altLang="pl-PL" b="1">
              <a:solidFill>
                <a:srgbClr val="053A98"/>
              </a:solidFill>
              <a:ea typeface="Gungsuh" pitchFamily="18" charset="-127"/>
            </a:endParaRPr>
          </a:p>
        </p:txBody>
      </p:sp>
      <p:sp>
        <p:nvSpPr>
          <p:cNvPr id="6" name="Prostokąt 5"/>
          <p:cNvSpPr>
            <a:spLocks noChangeArrowheads="1"/>
          </p:cNvSpPr>
          <p:nvPr/>
        </p:nvSpPr>
        <p:spPr bwMode="auto">
          <a:xfrm>
            <a:off x="631825" y="3756025"/>
            <a:ext cx="8234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spcBef>
                <a:spcPct val="20000"/>
              </a:spcBef>
            </a:pPr>
            <a:r>
              <a:rPr lang="en-US" altLang="pl-PL" b="1">
                <a:solidFill>
                  <a:srgbClr val="053A98"/>
                </a:solidFill>
                <a:ea typeface="Gungsuh" pitchFamily="18" charset="-127"/>
              </a:rPr>
              <a:t>Regardless of the real nature of deprived areas, the formal classification is the basis to obtain assistance. </a:t>
            </a:r>
            <a:r>
              <a:rPr lang="en-US" altLang="pl-PL" b="1" u="sng">
                <a:solidFill>
                  <a:srgbClr val="053A98"/>
                </a:solidFill>
                <a:ea typeface="Gungsuh" pitchFamily="18" charset="-127"/>
              </a:rPr>
              <a:t>It means that the aid programs do not target the right needs.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25"/>
          </p:nvPr>
        </p:nvSpPr>
        <p:spPr>
          <a:xfrm>
            <a:off x="1214438" y="1327150"/>
            <a:ext cx="7969250" cy="927100"/>
          </a:xfrm>
        </p:spPr>
        <p:txBody>
          <a:bodyPr/>
          <a:lstStyle/>
          <a:p>
            <a:pPr fontAlgn="auto">
              <a:spcAft>
                <a:spcPts val="0"/>
              </a:spcAft>
              <a:buFont typeface="Arial"/>
              <a:buNone/>
              <a:defRPr/>
            </a:pPr>
            <a:r>
              <a:rPr lang="pl-PL" dirty="0" err="1" smtClean="0"/>
              <a:t>Sustainability</a:t>
            </a:r>
            <a:r>
              <a:rPr lang="pl-PL" dirty="0" smtClean="0"/>
              <a:t> </a:t>
            </a:r>
            <a:r>
              <a:rPr lang="pl-PL" dirty="0" smtClean="0">
                <a:solidFill>
                  <a:schemeClr val="tx1"/>
                </a:solidFill>
              </a:rPr>
              <a:t>= </a:t>
            </a:r>
            <a:r>
              <a:rPr lang="pl-PL" dirty="0" err="1" smtClean="0">
                <a:solidFill>
                  <a:schemeClr val="tx1"/>
                </a:solidFill>
              </a:rPr>
              <a:t>social</a:t>
            </a:r>
            <a:r>
              <a:rPr lang="pl-PL" dirty="0" smtClean="0">
                <a:solidFill>
                  <a:schemeClr val="tx1"/>
                </a:solidFill>
              </a:rPr>
              <a:t> </a:t>
            </a:r>
            <a:r>
              <a:rPr lang="pl-PL" dirty="0" err="1" smtClean="0">
                <a:solidFill>
                  <a:schemeClr val="tx1"/>
                </a:solidFill>
              </a:rPr>
              <a:t>justice</a:t>
            </a:r>
            <a:r>
              <a:rPr lang="pl-PL" dirty="0" smtClean="0">
                <a:solidFill>
                  <a:schemeClr val="tx1"/>
                </a:solidFill>
              </a:rPr>
              <a:t> </a:t>
            </a:r>
            <a:r>
              <a:rPr lang="pl-PL" dirty="0" err="1" smtClean="0">
                <a:solidFill>
                  <a:schemeClr val="tx1"/>
                </a:solidFill>
              </a:rPr>
              <a:t>expressed</a:t>
            </a:r>
            <a:r>
              <a:rPr lang="pl-PL" dirty="0" smtClean="0">
                <a:solidFill>
                  <a:schemeClr val="tx1"/>
                </a:solidFill>
              </a:rPr>
              <a:t> in the </a:t>
            </a:r>
            <a:r>
              <a:rPr lang="pl-PL" dirty="0" err="1" smtClean="0">
                <a:solidFill>
                  <a:schemeClr val="tx1"/>
                </a:solidFill>
              </a:rPr>
              <a:t>environmental</a:t>
            </a:r>
            <a:r>
              <a:rPr lang="pl-PL" dirty="0" smtClean="0">
                <a:solidFill>
                  <a:schemeClr val="tx1"/>
                </a:solidFill>
              </a:rPr>
              <a:t>, </a:t>
            </a:r>
            <a:r>
              <a:rPr lang="pl-PL" dirty="0" err="1" smtClean="0">
                <a:solidFill>
                  <a:schemeClr val="tx1"/>
                </a:solidFill>
              </a:rPr>
              <a:t>economic</a:t>
            </a:r>
            <a:r>
              <a:rPr lang="pl-PL" dirty="0" smtClean="0">
                <a:solidFill>
                  <a:schemeClr val="tx1"/>
                </a:solidFill>
              </a:rPr>
              <a:t> and </a:t>
            </a:r>
            <a:r>
              <a:rPr lang="pl-PL" dirty="0" err="1" smtClean="0">
                <a:solidFill>
                  <a:schemeClr val="tx1"/>
                </a:solidFill>
              </a:rPr>
              <a:t>social</a:t>
            </a:r>
            <a:r>
              <a:rPr lang="pl-PL" dirty="0" smtClean="0">
                <a:solidFill>
                  <a:schemeClr val="tx1"/>
                </a:solidFill>
              </a:rPr>
              <a:t> </a:t>
            </a:r>
            <a:r>
              <a:rPr lang="pl-PL" dirty="0" err="1" smtClean="0">
                <a:solidFill>
                  <a:schemeClr val="tx1"/>
                </a:solidFill>
              </a:rPr>
              <a:t>efficiency</a:t>
            </a:r>
            <a:r>
              <a:rPr lang="pl-PL" dirty="0" smtClean="0">
                <a:solidFill>
                  <a:schemeClr val="tx1"/>
                </a:solidFill>
              </a:rPr>
              <a:t> of </a:t>
            </a:r>
            <a:r>
              <a:rPr lang="pl-PL" dirty="0" err="1" smtClean="0">
                <a:solidFill>
                  <a:schemeClr val="tx1"/>
                </a:solidFill>
              </a:rPr>
              <a:t>undertaken</a:t>
            </a:r>
            <a:r>
              <a:rPr lang="pl-PL" dirty="0" smtClean="0">
                <a:solidFill>
                  <a:schemeClr val="tx1"/>
                </a:solidFill>
              </a:rPr>
              <a:t> </a:t>
            </a:r>
            <a:r>
              <a:rPr lang="pl-PL" dirty="0" err="1" smtClean="0">
                <a:solidFill>
                  <a:schemeClr val="tx1"/>
                </a:solidFill>
              </a:rPr>
              <a:t>actions</a:t>
            </a:r>
            <a:r>
              <a:rPr lang="pl-PL" dirty="0" smtClean="0">
                <a:solidFill>
                  <a:schemeClr val="tx1"/>
                </a:solidFill>
              </a:rPr>
              <a:t>:</a:t>
            </a:r>
          </a:p>
          <a:p>
            <a:pPr marL="457200" indent="-457200" fontAlgn="auto">
              <a:spcAft>
                <a:spcPts val="0"/>
              </a:spcAft>
              <a:buFont typeface="Arial"/>
              <a:buAutoNum type="arabicPeriod"/>
              <a:defRPr/>
            </a:pPr>
            <a:r>
              <a:rPr lang="pl-PL" dirty="0" smtClean="0">
                <a:solidFill>
                  <a:schemeClr val="tx1"/>
                </a:solidFill>
              </a:rPr>
              <a:t>the same </a:t>
            </a:r>
            <a:r>
              <a:rPr lang="pl-PL" dirty="0" err="1" smtClean="0">
                <a:solidFill>
                  <a:schemeClr val="tx1"/>
                </a:solidFill>
              </a:rPr>
              <a:t>responsibility</a:t>
            </a:r>
            <a:r>
              <a:rPr lang="pl-PL" dirty="0" smtClean="0">
                <a:solidFill>
                  <a:schemeClr val="tx1"/>
                </a:solidFill>
              </a:rPr>
              <a:t>;</a:t>
            </a:r>
          </a:p>
          <a:p>
            <a:pPr marL="457200" indent="-457200" fontAlgn="auto">
              <a:spcAft>
                <a:spcPts val="0"/>
              </a:spcAft>
              <a:buFont typeface="Arial"/>
              <a:buAutoNum type="arabicPeriod"/>
              <a:defRPr/>
            </a:pPr>
            <a:r>
              <a:rPr lang="pl-PL" dirty="0">
                <a:solidFill>
                  <a:schemeClr val="tx1"/>
                </a:solidFill>
              </a:rPr>
              <a:t>t</a:t>
            </a:r>
            <a:r>
              <a:rPr lang="pl-PL" dirty="0" smtClean="0">
                <a:solidFill>
                  <a:schemeClr val="tx1"/>
                </a:solidFill>
              </a:rPr>
              <a:t>he </a:t>
            </a:r>
            <a:r>
              <a:rPr lang="pl-PL" dirty="0" err="1" smtClean="0">
                <a:solidFill>
                  <a:schemeClr val="tx1"/>
                </a:solidFill>
              </a:rPr>
              <a:t>equal</a:t>
            </a:r>
            <a:r>
              <a:rPr lang="pl-PL" dirty="0" smtClean="0">
                <a:solidFill>
                  <a:schemeClr val="tx1"/>
                </a:solidFill>
              </a:rPr>
              <a:t> </a:t>
            </a:r>
            <a:r>
              <a:rPr lang="pl-PL" dirty="0" err="1" smtClean="0">
                <a:solidFill>
                  <a:schemeClr val="tx1"/>
                </a:solidFill>
              </a:rPr>
              <a:t>opportunities</a:t>
            </a:r>
            <a:r>
              <a:rPr lang="pl-PL" dirty="0" smtClean="0">
                <a:solidFill>
                  <a:schemeClr val="tx1"/>
                </a:solidFill>
              </a:rPr>
              <a:t>. </a:t>
            </a:r>
          </a:p>
          <a:p>
            <a:pPr marL="457200" indent="-457200" fontAlgn="auto">
              <a:spcAft>
                <a:spcPts val="0"/>
              </a:spcAft>
              <a:buFont typeface="Arial"/>
              <a:buAutoNum type="arabicPeriod"/>
              <a:defRPr/>
            </a:pPr>
            <a:endParaRPr lang="pl-PL" dirty="0"/>
          </a:p>
          <a:p>
            <a:pPr fontAlgn="auto">
              <a:spcAft>
                <a:spcPts val="0"/>
              </a:spcAft>
              <a:buFont typeface="Arial"/>
              <a:buNone/>
              <a:defRPr/>
            </a:pPr>
            <a:endParaRPr lang="pl-PL" dirty="0" smtClean="0"/>
          </a:p>
          <a:p>
            <a:pPr fontAlgn="auto">
              <a:spcAft>
                <a:spcPts val="0"/>
              </a:spcAft>
              <a:buFont typeface="Arial"/>
              <a:buNone/>
              <a:defRPr/>
            </a:pPr>
            <a:r>
              <a:rPr lang="pl-PL" dirty="0" smtClean="0"/>
              <a:t>How </a:t>
            </a:r>
            <a:r>
              <a:rPr lang="pl-PL" dirty="0" err="1"/>
              <a:t>does</a:t>
            </a:r>
            <a:r>
              <a:rPr lang="pl-PL" dirty="0"/>
              <a:t> </a:t>
            </a:r>
            <a:r>
              <a:rPr lang="pl-PL" dirty="0" err="1"/>
              <a:t>it</a:t>
            </a:r>
            <a:r>
              <a:rPr lang="pl-PL" dirty="0"/>
              <a:t> </a:t>
            </a:r>
            <a:r>
              <a:rPr lang="pl-PL" dirty="0" err="1"/>
              <a:t>work</a:t>
            </a:r>
            <a:r>
              <a:rPr lang="pl-PL" dirty="0"/>
              <a:t> </a:t>
            </a:r>
            <a:r>
              <a:rPr lang="pl-PL" dirty="0" err="1"/>
              <a:t>at</a:t>
            </a:r>
            <a:r>
              <a:rPr lang="pl-PL" dirty="0"/>
              <a:t> the </a:t>
            </a:r>
            <a:r>
              <a:rPr lang="pl-PL" dirty="0" err="1"/>
              <a:t>local</a:t>
            </a:r>
            <a:r>
              <a:rPr lang="pl-PL" dirty="0"/>
              <a:t> </a:t>
            </a:r>
            <a:r>
              <a:rPr lang="pl-PL" dirty="0" err="1"/>
              <a:t>scale</a:t>
            </a:r>
            <a:r>
              <a:rPr lang="pl-PL" dirty="0"/>
              <a:t>?</a:t>
            </a:r>
          </a:p>
          <a:p>
            <a:pPr fontAlgn="auto">
              <a:spcAft>
                <a:spcPts val="0"/>
              </a:spcAft>
              <a:buFont typeface="Arial"/>
              <a:buNone/>
              <a:defRPr/>
            </a:pPr>
            <a:r>
              <a:rPr lang="pl-PL" dirty="0" smtClean="0"/>
              <a:t> </a:t>
            </a:r>
            <a:endParaRPr lang="en-US" dirty="0"/>
          </a:p>
        </p:txBody>
      </p:sp>
      <p:sp>
        <p:nvSpPr>
          <p:cNvPr id="14339"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a:solidFill>
                  <a:schemeClr val="accent6">
                    <a:lumMod val="40000"/>
                    <a:lumOff val="60000"/>
                  </a:schemeClr>
                </a:solidFill>
                <a:ea typeface="Gungsuh" panose="02030600000101010101" pitchFamily="18" charset="-127"/>
              </a:rPr>
              <a:t> </a:t>
            </a:r>
            <a:r>
              <a:rPr lang="pl-PL" sz="3200" dirty="0" err="1">
                <a:solidFill>
                  <a:srgbClr val="149A40"/>
                </a:solidFill>
                <a:ea typeface="Gungsuh" panose="02030600000101010101" pitchFamily="18" charset="-127"/>
              </a:rPr>
              <a:t>Introduction</a:t>
            </a:r>
            <a:endParaRPr lang="pl-PL" sz="3200" b="0" dirty="0">
              <a:solidFill>
                <a:srgbClr val="149A40"/>
              </a:solidFill>
              <a:effectLst/>
              <a:ea typeface="Gungsuh" panose="02030600000101010101" pitchFamily="18" charset="-127"/>
            </a:endParaRPr>
          </a:p>
        </p:txBody>
      </p:sp>
      <p:sp>
        <p:nvSpPr>
          <p:cNvPr id="17" name="pole tekstowe 16"/>
          <p:cNvSpPr txBox="1"/>
          <p:nvPr/>
        </p:nvSpPr>
        <p:spPr>
          <a:xfrm rot="16200000">
            <a:off x="-173038" y="1997076"/>
            <a:ext cx="1800225" cy="292100"/>
          </a:xfrm>
          <a:prstGeom prst="rect">
            <a:avLst/>
          </a:prstGeom>
          <a:ln>
            <a:solidFill>
              <a:srgbClr val="053A98"/>
            </a:solidFill>
          </a:ln>
        </p:spPr>
        <p:style>
          <a:lnRef idx="2">
            <a:schemeClr val="accent2"/>
          </a:lnRef>
          <a:fillRef idx="1">
            <a:schemeClr val="lt1"/>
          </a:fillRef>
          <a:effectRef idx="0">
            <a:schemeClr val="accent2"/>
          </a:effectRef>
          <a:fontRef idx="minor">
            <a:schemeClr val="dk1"/>
          </a:fontRef>
        </p:style>
        <p:txBody>
          <a:bodyPr anchor="ctr">
            <a:spAutoFit/>
          </a:bodyPr>
          <a:lstStyle/>
          <a:p>
            <a:pPr algn="ctr" fontAlgn="auto">
              <a:spcBef>
                <a:spcPts val="0"/>
              </a:spcBef>
              <a:spcAft>
                <a:spcPts val="0"/>
              </a:spcAft>
              <a:defRPr/>
            </a:pPr>
            <a:r>
              <a:rPr lang="pl-PL" sz="1300" b="1" dirty="0">
                <a:solidFill>
                  <a:schemeClr val="tx1"/>
                </a:solidFill>
                <a:latin typeface="+mj-lt"/>
              </a:rPr>
              <a:t>Global </a:t>
            </a:r>
            <a:r>
              <a:rPr lang="pl-PL" sz="1300" b="1" dirty="0" err="1">
                <a:solidFill>
                  <a:schemeClr val="tx1"/>
                </a:solidFill>
                <a:latin typeface="+mj-lt"/>
              </a:rPr>
              <a:t>perspective</a:t>
            </a:r>
            <a:endParaRPr lang="pl-PL" sz="1300" b="1" dirty="0">
              <a:solidFill>
                <a:schemeClr val="tx1"/>
              </a:solidFill>
              <a:latin typeface="+mj-lt"/>
            </a:endParaRPr>
          </a:p>
        </p:txBody>
      </p:sp>
      <p:sp>
        <p:nvSpPr>
          <p:cNvPr id="18" name="pole tekstowe 17"/>
          <p:cNvSpPr txBox="1"/>
          <p:nvPr/>
        </p:nvSpPr>
        <p:spPr>
          <a:xfrm rot="16200000">
            <a:off x="-127000" y="3836988"/>
            <a:ext cx="1708150" cy="292100"/>
          </a:xfrm>
          <a:prstGeom prst="rect">
            <a:avLst/>
          </a:prstGeom>
          <a:ln>
            <a:solidFill>
              <a:srgbClr val="053A98"/>
            </a:solidFill>
          </a:ln>
        </p:spPr>
        <p:style>
          <a:lnRef idx="2">
            <a:schemeClr val="accent1"/>
          </a:lnRef>
          <a:fillRef idx="1">
            <a:schemeClr val="lt1"/>
          </a:fillRef>
          <a:effectRef idx="0">
            <a:schemeClr val="accent1"/>
          </a:effectRef>
          <a:fontRef idx="minor">
            <a:schemeClr val="dk1"/>
          </a:fontRef>
        </p:style>
        <p:txBody>
          <a:bodyPr anchor="ctr">
            <a:spAutoFit/>
          </a:bodyPr>
          <a:lstStyle/>
          <a:p>
            <a:pPr algn="ctr" fontAlgn="auto">
              <a:spcBef>
                <a:spcPts val="0"/>
              </a:spcBef>
              <a:spcAft>
                <a:spcPts val="0"/>
              </a:spcAft>
              <a:defRPr/>
            </a:pPr>
            <a:r>
              <a:rPr lang="pl-PL" sz="1300" b="1" dirty="0" err="1">
                <a:solidFill>
                  <a:schemeClr val="tx1"/>
                </a:solidFill>
                <a:latin typeface="+mj-lt"/>
              </a:rPr>
              <a:t>Local</a:t>
            </a:r>
            <a:r>
              <a:rPr lang="pl-PL" sz="1300" b="1" dirty="0">
                <a:solidFill>
                  <a:schemeClr val="tx1"/>
                </a:solidFill>
                <a:latin typeface="+mj-lt"/>
              </a:rPr>
              <a:t> </a:t>
            </a:r>
            <a:r>
              <a:rPr lang="pl-PL" sz="1300" b="1" dirty="0" err="1">
                <a:solidFill>
                  <a:schemeClr val="tx1"/>
                </a:solidFill>
                <a:latin typeface="+mj-lt"/>
              </a:rPr>
              <a:t>perspective</a:t>
            </a:r>
            <a:endParaRPr lang="pl-PL" sz="1300" b="1" dirty="0">
              <a:solidFill>
                <a:schemeClr val="tx1"/>
              </a:solidFill>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a:solidFill>
                  <a:schemeClr val="accent6">
                    <a:lumMod val="40000"/>
                    <a:lumOff val="60000"/>
                  </a:schemeClr>
                </a:solidFill>
                <a:ea typeface="Gungsuh" panose="02030600000101010101" pitchFamily="18" charset="-127"/>
              </a:rPr>
              <a:t> </a:t>
            </a:r>
            <a:r>
              <a:rPr lang="pl-PL" sz="3200" dirty="0" err="1" smtClean="0">
                <a:solidFill>
                  <a:srgbClr val="149A40"/>
                </a:solidFill>
                <a:ea typeface="Gungsuh" panose="02030600000101010101" pitchFamily="18" charset="-127"/>
              </a:rPr>
              <a:t>Conclusion</a:t>
            </a:r>
            <a:endParaRPr lang="pl-PL" sz="3200" b="0" dirty="0">
              <a:solidFill>
                <a:srgbClr val="149A40"/>
              </a:solidFill>
              <a:effectLst/>
              <a:ea typeface="Gungsuh" panose="02030600000101010101" pitchFamily="18" charset="-127"/>
            </a:endParaRPr>
          </a:p>
        </p:txBody>
      </p:sp>
      <p:sp>
        <p:nvSpPr>
          <p:cNvPr id="45061" name="Symbol zastępczy tekstu 3"/>
          <p:cNvSpPr>
            <a:spLocks noGrp="1"/>
          </p:cNvSpPr>
          <p:nvPr>
            <p:ph type="body" sz="quarter" idx="25"/>
          </p:nvPr>
        </p:nvSpPr>
        <p:spPr bwMode="auto">
          <a:xfrm>
            <a:off x="658813" y="1533525"/>
            <a:ext cx="8037512" cy="66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spcBef>
                <a:spcPct val="0"/>
              </a:spcBef>
            </a:pPr>
            <a:r>
              <a:rPr lang="pl-PL" altLang="pl-PL" sz="1800" smtClean="0">
                <a:solidFill>
                  <a:srgbClr val="149A40"/>
                </a:solidFill>
              </a:rPr>
              <a:t>Wicked problems…</a:t>
            </a:r>
          </a:p>
          <a:p>
            <a:pPr>
              <a:spcBef>
                <a:spcPct val="0"/>
              </a:spcBef>
            </a:pPr>
            <a:endParaRPr lang="pl-PL" altLang="pl-PL" sz="1800" smtClean="0"/>
          </a:p>
          <a:p>
            <a:pPr>
              <a:spcBef>
                <a:spcPct val="0"/>
              </a:spcBef>
            </a:pPr>
            <a:r>
              <a:rPr lang="pl-PL" altLang="pl-PL" sz="1800" smtClean="0"/>
              <a:t>Deprived estates experience wicked problems but their appropriate diagnosis could be the starting point for finding solutions.</a:t>
            </a:r>
          </a:p>
        </p:txBody>
      </p:sp>
      <p:sp>
        <p:nvSpPr>
          <p:cNvPr id="8" name="Symbol zastępczy tekstu 3"/>
          <p:cNvSpPr>
            <a:spLocks noGrp="1"/>
          </p:cNvSpPr>
          <p:nvPr>
            <p:ph type="body" sz="quarter" idx="25"/>
          </p:nvPr>
        </p:nvSpPr>
        <p:spPr bwMode="auto">
          <a:xfrm>
            <a:off x="658813" y="3070225"/>
            <a:ext cx="8037512" cy="666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spcBef>
                <a:spcPct val="0"/>
              </a:spcBef>
            </a:pPr>
            <a:r>
              <a:rPr lang="pl-PL" altLang="pl-PL" sz="1800" smtClean="0">
                <a:solidFill>
                  <a:srgbClr val="149A40"/>
                </a:solidFill>
              </a:rPr>
              <a:t>Wicked solutions…</a:t>
            </a:r>
          </a:p>
          <a:p>
            <a:pPr>
              <a:spcBef>
                <a:spcPct val="0"/>
              </a:spcBef>
            </a:pPr>
            <a:endParaRPr lang="pl-PL" altLang="pl-PL" sz="1800" smtClean="0"/>
          </a:p>
          <a:p>
            <a:pPr>
              <a:spcBef>
                <a:spcPct val="0"/>
              </a:spcBef>
            </a:pPr>
            <a:r>
              <a:rPr lang="pl-PL" altLang="pl-PL" sz="1800" smtClean="0"/>
              <a:t>The urban-rural “artificial filter” employed for solving problems in deprived estates is not useful. Moreover, </a:t>
            </a:r>
            <a:r>
              <a:rPr lang="en-US" altLang="pl-PL" sz="1800" smtClean="0"/>
              <a:t>it makes the residents' situation increasingly complicated</a:t>
            </a:r>
            <a:r>
              <a:rPr lang="pl-PL" altLang="pl-PL" sz="1800" smtClean="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120650" y="823913"/>
            <a:ext cx="8183563"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a:solidFill>
                  <a:schemeClr val="accent6">
                    <a:lumMod val="40000"/>
                    <a:lumOff val="60000"/>
                  </a:schemeClr>
                </a:solidFill>
                <a:ea typeface="Gungsuh" panose="02030600000101010101" pitchFamily="18" charset="-127"/>
              </a:rPr>
              <a:t> </a:t>
            </a:r>
            <a:r>
              <a:rPr lang="pl-PL" sz="3200" dirty="0" smtClean="0">
                <a:solidFill>
                  <a:srgbClr val="149A40"/>
                </a:solidFill>
                <a:ea typeface="Gungsuh" panose="02030600000101010101" pitchFamily="18" charset="-127"/>
              </a:rPr>
              <a:t>A </a:t>
            </a:r>
            <a:r>
              <a:rPr lang="pl-PL" sz="3200" dirty="0" err="1" smtClean="0">
                <a:solidFill>
                  <a:srgbClr val="149A40"/>
                </a:solidFill>
                <a:ea typeface="Gungsuh" panose="02030600000101010101" pitchFamily="18" charset="-127"/>
              </a:rPr>
              <a:t>final</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reflection</a:t>
            </a:r>
            <a:endParaRPr lang="pl-PL" sz="3200" b="0" dirty="0">
              <a:solidFill>
                <a:srgbClr val="149A40"/>
              </a:solidFill>
              <a:effectLst/>
              <a:ea typeface="Gungsuh" panose="02030600000101010101" pitchFamily="18" charset="-127"/>
            </a:endParaRPr>
          </a:p>
        </p:txBody>
      </p:sp>
      <p:sp>
        <p:nvSpPr>
          <p:cNvPr id="46085" name="Symbol zastępczy tekstu 3"/>
          <p:cNvSpPr>
            <a:spLocks noGrp="1"/>
          </p:cNvSpPr>
          <p:nvPr>
            <p:ph type="body" sz="quarter" idx="25"/>
          </p:nvPr>
        </p:nvSpPr>
        <p:spPr bwMode="auto">
          <a:xfrm>
            <a:off x="493713" y="1200150"/>
            <a:ext cx="8485187" cy="927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spcBef>
                <a:spcPct val="0"/>
              </a:spcBef>
            </a:pPr>
            <a:r>
              <a:rPr lang="en-US" altLang="pl-PL" sz="2000" smtClean="0"/>
              <a:t>Broadly perceived equal rights policy entrenched in the globally understood sustainability may be differently construed at the local level. </a:t>
            </a:r>
          </a:p>
          <a:p>
            <a:pPr>
              <a:spcBef>
                <a:spcPct val="0"/>
              </a:spcBef>
            </a:pPr>
            <a:r>
              <a:rPr lang="en-US" altLang="pl-PL" sz="2000" smtClean="0">
                <a:solidFill>
                  <a:srgbClr val="149A40"/>
                </a:solidFill>
              </a:rPr>
              <a:t>But is it still sustainability?</a:t>
            </a:r>
          </a:p>
          <a:p>
            <a:pPr algn="ctr">
              <a:spcBef>
                <a:spcPct val="0"/>
              </a:spcBef>
            </a:pPr>
            <a:endParaRPr lang="pl-PL" altLang="pl-PL" sz="1600" smtClean="0"/>
          </a:p>
          <a:p>
            <a:endParaRPr lang="pl-PL" altLang="pl-PL" sz="1600" smtClean="0">
              <a:ea typeface="Gungsuh" pitchFamily="18" charset="-127"/>
            </a:endParaRPr>
          </a:p>
          <a:p>
            <a:endParaRPr lang="pl-PL" altLang="pl-PL" sz="1500" smtClean="0">
              <a:ea typeface="Gungsuh" pitchFamily="18" charset="-127"/>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365" y="1794363"/>
            <a:ext cx="3993718" cy="3416514"/>
          </a:xfrm>
          <a:prstGeom prst="rect">
            <a:avLst/>
          </a:prstGeom>
          <a:noFill/>
          <a:ln>
            <a:noFill/>
          </a:ln>
          <a:effectLst>
            <a:outerShdw dist="35921" dir="2700000" algn="ctr" rotWithShape="0">
              <a:schemeClr val="bg2"/>
            </a:outerShdw>
            <a:softEdge rad="393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246063" y="1622566"/>
            <a:ext cx="9390063"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a:solidFill>
                  <a:schemeClr val="accent6">
                    <a:lumMod val="40000"/>
                    <a:lumOff val="60000"/>
                  </a:schemeClr>
                </a:solidFill>
                <a:ea typeface="Gungsuh" panose="02030600000101010101" pitchFamily="18" charset="-127"/>
              </a:rPr>
              <a:t> </a:t>
            </a:r>
            <a:r>
              <a:rPr lang="pl-PL" sz="3200" dirty="0" err="1" smtClean="0">
                <a:solidFill>
                  <a:srgbClr val="149A40"/>
                </a:solidFill>
                <a:ea typeface="Gungsuh" panose="02030600000101010101" pitchFamily="18" charset="-127"/>
              </a:rPr>
              <a:t>Thank</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you</a:t>
            </a:r>
            <a:r>
              <a:rPr lang="pl-PL" sz="3200" dirty="0" smtClean="0">
                <a:solidFill>
                  <a:srgbClr val="149A40"/>
                </a:solidFill>
                <a:ea typeface="Gungsuh" panose="02030600000101010101" pitchFamily="18" charset="-127"/>
              </a:rPr>
              <a:t> for </a:t>
            </a:r>
            <a:r>
              <a:rPr lang="pl-PL" sz="3200" dirty="0" err="1" smtClean="0">
                <a:solidFill>
                  <a:srgbClr val="149A40"/>
                </a:solidFill>
                <a:ea typeface="Gungsuh" panose="02030600000101010101" pitchFamily="18" charset="-127"/>
              </a:rPr>
              <a:t>your</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listening</a:t>
            </a:r>
            <a:r>
              <a:rPr lang="pl-PL" sz="3200" dirty="0" smtClean="0">
                <a:solidFill>
                  <a:srgbClr val="149A40"/>
                </a:solidFill>
                <a:ea typeface="Gungsuh" panose="02030600000101010101" pitchFamily="18" charset="-127"/>
              </a:rPr>
              <a:t>!</a:t>
            </a:r>
            <a:endParaRPr lang="pl-PL" sz="3200" b="0" dirty="0">
              <a:solidFill>
                <a:srgbClr val="149A40"/>
              </a:solidFill>
              <a:effectLst/>
              <a:ea typeface="Gungsuh" panose="02030600000101010101" pitchFamily="18" charset="-127"/>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8"/>
          <p:cNvSpPr>
            <a:spLocks noGrp="1"/>
          </p:cNvSpPr>
          <p:nvPr>
            <p:ph type="body" sz="quarter" idx="25"/>
          </p:nvPr>
        </p:nvSpPr>
        <p:spPr bwMode="auto">
          <a:xfrm>
            <a:off x="571500" y="1325563"/>
            <a:ext cx="3365500" cy="927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2000" smtClean="0"/>
              <a:t>R</a:t>
            </a:r>
            <a:r>
              <a:rPr lang="en-US" altLang="pl-PL" sz="2000" smtClean="0"/>
              <a:t>ural-urban dichotomy</a:t>
            </a:r>
            <a:r>
              <a:rPr lang="pl-PL" altLang="pl-PL" sz="2000" smtClean="0"/>
              <a:t> </a:t>
            </a:r>
            <a:r>
              <a:rPr lang="pl-PL" altLang="pl-PL" sz="2000" smtClean="0">
                <a:solidFill>
                  <a:schemeClr val="tx1"/>
                </a:solidFill>
              </a:rPr>
              <a:t>as a source of contention that</a:t>
            </a:r>
            <a:r>
              <a:rPr lang="en-US" altLang="pl-PL" sz="2000" smtClean="0">
                <a:solidFill>
                  <a:schemeClr val="tx1"/>
                </a:solidFill>
              </a:rPr>
              <a:t>:</a:t>
            </a:r>
            <a:r>
              <a:rPr lang="pl-PL" altLang="pl-PL" smtClean="0"/>
              <a:t> </a:t>
            </a:r>
            <a:endParaRPr lang="en-US" altLang="pl-PL" smtClean="0"/>
          </a:p>
        </p:txBody>
      </p:sp>
      <p:sp>
        <p:nvSpPr>
          <p:cNvPr id="15363"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a:solidFill>
                  <a:schemeClr val="accent6">
                    <a:lumMod val="40000"/>
                    <a:lumOff val="60000"/>
                  </a:schemeClr>
                </a:solidFill>
                <a:ea typeface="Gungsuh" panose="02030600000101010101" pitchFamily="18" charset="-127"/>
              </a:rPr>
              <a:t> </a:t>
            </a:r>
            <a:r>
              <a:rPr lang="pl-PL" sz="3200" dirty="0" err="1">
                <a:solidFill>
                  <a:srgbClr val="149A40"/>
                </a:solidFill>
                <a:ea typeface="Gungsuh" panose="02030600000101010101" pitchFamily="18" charset="-127"/>
              </a:rPr>
              <a:t>Introduction</a:t>
            </a:r>
            <a:endParaRPr lang="pl-PL" sz="3200" b="0" dirty="0">
              <a:solidFill>
                <a:srgbClr val="149A40"/>
              </a:solidFill>
              <a:effectLst/>
              <a:ea typeface="Gungsuh" panose="02030600000101010101" pitchFamily="18" charset="-127"/>
            </a:endParaRPr>
          </a:p>
        </p:txBody>
      </p:sp>
      <p:sp>
        <p:nvSpPr>
          <p:cNvPr id="15366" name="Text Placeholder 8"/>
          <p:cNvSpPr>
            <a:spLocks noGrp="1"/>
          </p:cNvSpPr>
          <p:nvPr>
            <p:ph type="body" sz="quarter" idx="25"/>
          </p:nvPr>
        </p:nvSpPr>
        <p:spPr bwMode="auto">
          <a:xfrm>
            <a:off x="744538" y="2414588"/>
            <a:ext cx="3365500" cy="52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spcBef>
                <a:spcPct val="0"/>
              </a:spcBef>
            </a:pPr>
            <a:r>
              <a:rPr lang="pl-PL" altLang="pl-PL" sz="2000" smtClean="0">
                <a:solidFill>
                  <a:schemeClr val="tx1"/>
                </a:solidFill>
              </a:rPr>
              <a:t>Example</a:t>
            </a:r>
            <a:r>
              <a:rPr lang="en-US" altLang="pl-PL" sz="2000" smtClean="0">
                <a:solidFill>
                  <a:schemeClr val="tx1"/>
                </a:solidFill>
              </a:rPr>
              <a:t>:</a:t>
            </a:r>
            <a:endParaRPr lang="en-US" altLang="pl-PL" smtClean="0">
              <a:solidFill>
                <a:schemeClr val="tx1"/>
              </a:solidFill>
            </a:endParaRPr>
          </a:p>
        </p:txBody>
      </p:sp>
      <p:sp>
        <p:nvSpPr>
          <p:cNvPr id="15367" name="Text Placeholder 8"/>
          <p:cNvSpPr>
            <a:spLocks noGrp="1"/>
          </p:cNvSpPr>
          <p:nvPr>
            <p:ph type="body" sz="quarter" idx="25"/>
          </p:nvPr>
        </p:nvSpPr>
        <p:spPr bwMode="auto">
          <a:xfrm>
            <a:off x="795338" y="3629025"/>
            <a:ext cx="3365500" cy="520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spcBef>
                <a:spcPct val="0"/>
              </a:spcBef>
            </a:pPr>
            <a:r>
              <a:rPr lang="pl-PL" altLang="pl-PL" sz="2000" smtClean="0">
                <a:solidFill>
                  <a:schemeClr val="tx1"/>
                </a:solidFill>
              </a:rPr>
              <a:t>Phenomena</a:t>
            </a:r>
            <a:r>
              <a:rPr lang="en-US" altLang="pl-PL" sz="2000" smtClean="0">
                <a:solidFill>
                  <a:schemeClr val="tx1"/>
                </a:solidFill>
              </a:rPr>
              <a:t>:</a:t>
            </a:r>
            <a:endParaRPr lang="en-US" altLang="pl-PL" smtClean="0">
              <a:solidFill>
                <a:schemeClr val="tx1"/>
              </a:solidFill>
            </a:endParaRPr>
          </a:p>
        </p:txBody>
      </p:sp>
      <p:sp>
        <p:nvSpPr>
          <p:cNvPr id="14" name="pole tekstowe 13"/>
          <p:cNvSpPr txBox="1"/>
          <p:nvPr/>
        </p:nvSpPr>
        <p:spPr>
          <a:xfrm>
            <a:off x="4943475" y="1779588"/>
            <a:ext cx="3557588" cy="368300"/>
          </a:xfrm>
          <a:prstGeom prst="rect">
            <a:avLst/>
          </a:prstGeom>
          <a:noFill/>
          <a:ln w="57150">
            <a:noFill/>
          </a:ln>
        </p:spPr>
        <p:style>
          <a:lnRef idx="1">
            <a:schemeClr val="dk1"/>
          </a:lnRef>
          <a:fillRef idx="1001">
            <a:schemeClr val="lt1"/>
          </a:fillRef>
          <a:effectRef idx="1">
            <a:schemeClr val="dk1"/>
          </a:effectRef>
          <a:fontRef idx="minor">
            <a:schemeClr val="dk1"/>
          </a:fontRef>
        </p:style>
        <p:txBody>
          <a:bodyPr anchor="ctr">
            <a:spAutoFit/>
          </a:bodyPr>
          <a:lstStyle/>
          <a:p>
            <a:pPr marL="285750" indent="-285750" algn="ctr" fontAlgn="auto">
              <a:spcBef>
                <a:spcPts val="0"/>
              </a:spcBef>
              <a:spcAft>
                <a:spcPts val="0"/>
              </a:spcAft>
              <a:buFont typeface="Arial" panose="020B0604020202020204" pitchFamily="34" charset="0"/>
              <a:buChar char="•"/>
              <a:defRPr/>
            </a:pPr>
            <a:r>
              <a:rPr lang="pl-PL" dirty="0" err="1"/>
              <a:t>reproduces</a:t>
            </a:r>
            <a:r>
              <a:rPr lang="pl-PL" dirty="0"/>
              <a:t> </a:t>
            </a:r>
            <a:r>
              <a:rPr lang="en-US" dirty="0"/>
              <a:t>human suffering</a:t>
            </a:r>
            <a:endParaRPr lang="pl-PL" dirty="0"/>
          </a:p>
        </p:txBody>
      </p:sp>
      <p:sp>
        <p:nvSpPr>
          <p:cNvPr id="15" name="pole tekstowe 14"/>
          <p:cNvSpPr txBox="1"/>
          <p:nvPr/>
        </p:nvSpPr>
        <p:spPr>
          <a:xfrm>
            <a:off x="4932363" y="1130300"/>
            <a:ext cx="3557587" cy="646113"/>
          </a:xfrm>
          <a:prstGeom prst="rect">
            <a:avLst/>
          </a:prstGeom>
          <a:noFill/>
          <a:ln w="57150">
            <a:noFill/>
          </a:ln>
        </p:spPr>
        <p:style>
          <a:lnRef idx="1">
            <a:schemeClr val="dk1"/>
          </a:lnRef>
          <a:fillRef idx="1001">
            <a:schemeClr val="lt1"/>
          </a:fillRef>
          <a:effectRef idx="1">
            <a:schemeClr val="dk1"/>
          </a:effectRef>
          <a:fontRef idx="minor">
            <a:schemeClr val="dk1"/>
          </a:fontRef>
        </p:style>
        <p:txBody>
          <a:bodyPr anchor="ctr">
            <a:spAutoFit/>
          </a:bodyPr>
          <a:lstStyle/>
          <a:p>
            <a:pPr marL="285750" indent="-285750" algn="ctr" fontAlgn="auto">
              <a:spcBef>
                <a:spcPts val="0"/>
              </a:spcBef>
              <a:spcAft>
                <a:spcPts val="0"/>
              </a:spcAft>
              <a:buFont typeface="Arial" panose="020B0604020202020204" pitchFamily="34" charset="0"/>
              <a:buChar char="•"/>
              <a:defRPr/>
            </a:pPr>
            <a:r>
              <a:rPr lang="pl-PL" dirty="0" err="1"/>
              <a:t>gives</a:t>
            </a:r>
            <a:r>
              <a:rPr lang="pl-PL" dirty="0"/>
              <a:t> </a:t>
            </a:r>
            <a:r>
              <a:rPr lang="pl-PL" dirty="0" err="1"/>
              <a:t>rise</a:t>
            </a:r>
            <a:r>
              <a:rPr lang="pl-PL" dirty="0"/>
              <a:t> to </a:t>
            </a:r>
          </a:p>
          <a:p>
            <a:pPr algn="ctr" fontAlgn="auto">
              <a:spcBef>
                <a:spcPts val="0"/>
              </a:spcBef>
              <a:spcAft>
                <a:spcPts val="0"/>
              </a:spcAft>
              <a:defRPr/>
            </a:pPr>
            <a:r>
              <a:rPr lang="en-US" dirty="0"/>
              <a:t>social injustice </a:t>
            </a:r>
            <a:endParaRPr lang="pl-PL" dirty="0"/>
          </a:p>
        </p:txBody>
      </p:sp>
      <p:sp>
        <p:nvSpPr>
          <p:cNvPr id="16" name="pole tekstowe 15"/>
          <p:cNvSpPr txBox="1"/>
          <p:nvPr/>
        </p:nvSpPr>
        <p:spPr>
          <a:xfrm>
            <a:off x="4914900" y="2359025"/>
            <a:ext cx="3575050" cy="368300"/>
          </a:xfrm>
          <a:prstGeom prst="rect">
            <a:avLst/>
          </a:prstGeom>
          <a:noFill/>
          <a:ln w="57150">
            <a:noFill/>
          </a:ln>
        </p:spPr>
        <p:style>
          <a:lnRef idx="1">
            <a:schemeClr val="dk1"/>
          </a:lnRef>
          <a:fillRef idx="1001">
            <a:schemeClr val="lt1"/>
          </a:fillRef>
          <a:effectRef idx="1">
            <a:schemeClr val="dk1"/>
          </a:effectRef>
          <a:fontRef idx="minor">
            <a:schemeClr val="dk1"/>
          </a:fontRef>
        </p:style>
        <p:txBody>
          <a:bodyPr anchor="ctr">
            <a:spAutoFit/>
          </a:bodyPr>
          <a:lstStyle/>
          <a:p>
            <a:pPr algn="ctr" fontAlgn="auto">
              <a:spcBef>
                <a:spcPts val="0"/>
              </a:spcBef>
              <a:spcAft>
                <a:spcPts val="0"/>
              </a:spcAft>
              <a:defRPr/>
            </a:pPr>
            <a:r>
              <a:rPr lang="en-US" dirty="0"/>
              <a:t>Poland</a:t>
            </a:r>
            <a:endParaRPr lang="pl-PL" dirty="0"/>
          </a:p>
        </p:txBody>
      </p:sp>
      <p:sp>
        <p:nvSpPr>
          <p:cNvPr id="19" name="pole tekstowe 18"/>
          <p:cNvSpPr txBox="1"/>
          <p:nvPr/>
        </p:nvSpPr>
        <p:spPr>
          <a:xfrm>
            <a:off x="4932363" y="3122613"/>
            <a:ext cx="3594100" cy="1465262"/>
          </a:xfrm>
          <a:prstGeom prst="rect">
            <a:avLst/>
          </a:prstGeom>
          <a:noFill/>
          <a:ln w="57150">
            <a:noFill/>
          </a:ln>
        </p:spPr>
        <p:style>
          <a:lnRef idx="1">
            <a:schemeClr val="dk1"/>
          </a:lnRef>
          <a:fillRef idx="1001">
            <a:schemeClr val="lt1"/>
          </a:fillRef>
          <a:effectRef idx="1">
            <a:schemeClr val="dk1"/>
          </a:effectRef>
          <a:fontRef idx="minor">
            <a:schemeClr val="dk1"/>
          </a:fontRef>
        </p:style>
        <p:txBody>
          <a:bodyPr anchor="ctr">
            <a:spAutoFit/>
          </a:bodyP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buFont typeface="Arial" charset="0"/>
              <a:buChar char="•"/>
            </a:pPr>
            <a:r>
              <a:rPr lang="pl-PL" altLang="pl-PL">
                <a:solidFill>
                  <a:srgbClr val="000000"/>
                </a:solidFill>
              </a:rPr>
              <a:t>dysfunctionality</a:t>
            </a:r>
          </a:p>
          <a:p>
            <a:pPr algn="ctr">
              <a:buFont typeface="Arial" charset="0"/>
              <a:buChar char="•"/>
            </a:pPr>
            <a:r>
              <a:rPr lang="pl-PL" altLang="pl-PL">
                <a:solidFill>
                  <a:srgbClr val="000000"/>
                </a:solidFill>
              </a:rPr>
              <a:t>landscape perception </a:t>
            </a:r>
          </a:p>
          <a:p>
            <a:pPr algn="ctr"/>
            <a:r>
              <a:rPr lang="pl-PL" altLang="pl-PL">
                <a:solidFill>
                  <a:srgbClr val="000000"/>
                </a:solidFill>
              </a:rPr>
              <a:t>in certain spatial context</a:t>
            </a:r>
          </a:p>
          <a:p>
            <a:pPr algn="ctr">
              <a:buFont typeface="Arial" charset="0"/>
              <a:buChar char="•"/>
            </a:pPr>
            <a:r>
              <a:rPr lang="pl-PL" altLang="pl-PL">
                <a:solidFill>
                  <a:srgbClr val="000000"/>
                </a:solidFill>
              </a:rPr>
              <a:t>construction of aid programs for people with similar needs</a:t>
            </a:r>
          </a:p>
        </p:txBody>
      </p:sp>
      <p:cxnSp>
        <p:nvCxnSpPr>
          <p:cNvPr id="3" name="Łącznik prostoliniowy 2"/>
          <p:cNvCxnSpPr/>
          <p:nvPr/>
        </p:nvCxnSpPr>
        <p:spPr>
          <a:xfrm>
            <a:off x="795338" y="2252663"/>
            <a:ext cx="73691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Łącznik prostoliniowy 19"/>
          <p:cNvCxnSpPr/>
          <p:nvPr/>
        </p:nvCxnSpPr>
        <p:spPr>
          <a:xfrm>
            <a:off x="795338" y="2935288"/>
            <a:ext cx="7369175"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8"/>
          <p:cNvSpPr>
            <a:spLocks noGrp="1"/>
          </p:cNvSpPr>
          <p:nvPr>
            <p:ph type="body" sz="quarter" idx="25"/>
          </p:nvPr>
        </p:nvSpPr>
        <p:spPr bwMode="auto">
          <a:xfrm>
            <a:off x="989013" y="1228725"/>
            <a:ext cx="3365500" cy="43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2000" smtClean="0">
                <a:solidFill>
                  <a:schemeClr val="tx1"/>
                </a:solidFill>
              </a:rPr>
              <a:t>System transition (1989)</a:t>
            </a:r>
            <a:endParaRPr lang="en-US" altLang="pl-PL" smtClean="0">
              <a:solidFill>
                <a:schemeClr val="tx1"/>
              </a:solidFill>
            </a:endParaRPr>
          </a:p>
        </p:txBody>
      </p:sp>
      <p:sp>
        <p:nvSpPr>
          <p:cNvPr id="16387"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a:solidFill>
                  <a:schemeClr val="accent6">
                    <a:lumMod val="40000"/>
                    <a:lumOff val="60000"/>
                  </a:schemeClr>
                </a:solidFill>
                <a:ea typeface="Gungsuh" panose="02030600000101010101" pitchFamily="18" charset="-127"/>
              </a:rPr>
              <a:t> </a:t>
            </a:r>
            <a:r>
              <a:rPr lang="pl-PL" sz="3200" dirty="0" err="1" smtClean="0">
                <a:solidFill>
                  <a:srgbClr val="149A40"/>
                </a:solidFill>
                <a:ea typeface="Gungsuh" panose="02030600000101010101" pitchFamily="18" charset="-127"/>
              </a:rPr>
              <a:t>Background</a:t>
            </a:r>
            <a:r>
              <a:rPr lang="pl-PL" sz="3200" dirty="0">
                <a:solidFill>
                  <a:srgbClr val="149A40"/>
                </a:solidFill>
                <a:ea typeface="Gungsuh" panose="02030600000101010101" pitchFamily="18" charset="-127"/>
              </a:rPr>
              <a:t>,</a:t>
            </a:r>
            <a:r>
              <a:rPr lang="pl-PL" sz="3200" dirty="0" smtClean="0">
                <a:solidFill>
                  <a:srgbClr val="149A40"/>
                </a:solidFill>
                <a:ea typeface="Gungsuh" panose="02030600000101010101" pitchFamily="18" charset="-127"/>
              </a:rPr>
              <a:t> problem </a:t>
            </a:r>
            <a:r>
              <a:rPr lang="pl-PL" sz="3200" dirty="0">
                <a:solidFill>
                  <a:srgbClr val="149A40"/>
                </a:solidFill>
                <a:ea typeface="Gungsuh" panose="02030600000101010101" pitchFamily="18" charset="-127"/>
              </a:rPr>
              <a:t>&amp;</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aim</a:t>
            </a:r>
            <a:endParaRPr lang="pl-PL" sz="3200" b="0" dirty="0">
              <a:solidFill>
                <a:srgbClr val="149A40"/>
              </a:solidFill>
              <a:effectLst/>
              <a:ea typeface="Gungsuh" panose="02030600000101010101" pitchFamily="18" charset="-127"/>
            </a:endParaRPr>
          </a:p>
        </p:txBody>
      </p:sp>
      <p:sp>
        <p:nvSpPr>
          <p:cNvPr id="16390" name="Text Placeholder 8"/>
          <p:cNvSpPr>
            <a:spLocks noGrp="1"/>
          </p:cNvSpPr>
          <p:nvPr>
            <p:ph type="body" sz="quarter" idx="25"/>
          </p:nvPr>
        </p:nvSpPr>
        <p:spPr bwMode="auto">
          <a:xfrm>
            <a:off x="5680075" y="1228725"/>
            <a:ext cx="3365500" cy="43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2000" smtClean="0">
                <a:solidFill>
                  <a:schemeClr val="tx1"/>
                </a:solidFill>
              </a:rPr>
              <a:t>Problem</a:t>
            </a:r>
            <a:endParaRPr lang="en-US" altLang="pl-PL" smtClean="0">
              <a:solidFill>
                <a:schemeClr val="tx1"/>
              </a:solidFill>
            </a:endParaRPr>
          </a:p>
        </p:txBody>
      </p:sp>
      <p:sp>
        <p:nvSpPr>
          <p:cNvPr id="5" name="Prostokąt zaokrąglony 4"/>
          <p:cNvSpPr/>
          <p:nvPr/>
        </p:nvSpPr>
        <p:spPr>
          <a:xfrm>
            <a:off x="914400" y="1811338"/>
            <a:ext cx="3514725" cy="79216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dirty="0">
                <a:solidFill>
                  <a:schemeClr val="tx1"/>
                </a:solidFill>
              </a:rPr>
              <a:t>* </a:t>
            </a:r>
            <a:r>
              <a:rPr lang="pl-PL" dirty="0" err="1">
                <a:solidFill>
                  <a:schemeClr val="tx1"/>
                </a:solidFill>
              </a:rPr>
              <a:t>Turning</a:t>
            </a:r>
            <a:r>
              <a:rPr lang="pl-PL" dirty="0">
                <a:solidFill>
                  <a:schemeClr val="tx1"/>
                </a:solidFill>
              </a:rPr>
              <a:t> point in the </a:t>
            </a:r>
            <a:r>
              <a:rPr lang="pl-PL" dirty="0" err="1">
                <a:solidFill>
                  <a:schemeClr val="tx1"/>
                </a:solidFill>
              </a:rPr>
              <a:t>history</a:t>
            </a:r>
            <a:r>
              <a:rPr lang="pl-PL" dirty="0">
                <a:solidFill>
                  <a:schemeClr val="tx1"/>
                </a:solidFill>
              </a:rPr>
              <a:t> of Poland and </a:t>
            </a:r>
            <a:r>
              <a:rPr lang="pl-PL" dirty="0" err="1">
                <a:solidFill>
                  <a:schemeClr val="tx1"/>
                </a:solidFill>
              </a:rPr>
              <a:t>Eastern</a:t>
            </a:r>
            <a:r>
              <a:rPr lang="pl-PL" dirty="0">
                <a:solidFill>
                  <a:schemeClr val="tx1"/>
                </a:solidFill>
              </a:rPr>
              <a:t> Europe</a:t>
            </a:r>
            <a:endParaRPr lang="pl-PL" dirty="0">
              <a:solidFill>
                <a:schemeClr val="tx1"/>
              </a:solidFill>
            </a:endParaRPr>
          </a:p>
        </p:txBody>
      </p:sp>
      <p:sp>
        <p:nvSpPr>
          <p:cNvPr id="18" name="Prostokąt zaokrąglony 17"/>
          <p:cNvSpPr/>
          <p:nvPr/>
        </p:nvSpPr>
        <p:spPr>
          <a:xfrm>
            <a:off x="914400" y="2776538"/>
            <a:ext cx="3514725" cy="79375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dirty="0">
                <a:solidFill>
                  <a:schemeClr val="tx1"/>
                </a:solidFill>
              </a:rPr>
              <a:t>* </a:t>
            </a:r>
            <a:r>
              <a:rPr lang="pl-PL" dirty="0" err="1">
                <a:solidFill>
                  <a:schemeClr val="tx1"/>
                </a:solidFill>
              </a:rPr>
              <a:t>Affected</a:t>
            </a:r>
            <a:r>
              <a:rPr lang="pl-PL" dirty="0">
                <a:solidFill>
                  <a:schemeClr val="tx1"/>
                </a:solidFill>
              </a:rPr>
              <a:t> </a:t>
            </a:r>
            <a:r>
              <a:rPr lang="pl-PL" dirty="0" err="1">
                <a:solidFill>
                  <a:schemeClr val="tx1"/>
                </a:solidFill>
              </a:rPr>
              <a:t>both</a:t>
            </a:r>
            <a:r>
              <a:rPr lang="pl-PL" dirty="0">
                <a:solidFill>
                  <a:schemeClr val="tx1"/>
                </a:solidFill>
              </a:rPr>
              <a:t> </a:t>
            </a:r>
            <a:r>
              <a:rPr lang="pl-PL" dirty="0" err="1">
                <a:solidFill>
                  <a:schemeClr val="tx1"/>
                </a:solidFill>
              </a:rPr>
              <a:t>urban</a:t>
            </a:r>
            <a:r>
              <a:rPr lang="pl-PL" dirty="0">
                <a:solidFill>
                  <a:schemeClr val="tx1"/>
                </a:solidFill>
              </a:rPr>
              <a:t> and </a:t>
            </a:r>
            <a:r>
              <a:rPr lang="pl-PL" dirty="0" err="1">
                <a:solidFill>
                  <a:schemeClr val="tx1"/>
                </a:solidFill>
              </a:rPr>
              <a:t>rural</a:t>
            </a:r>
            <a:r>
              <a:rPr lang="pl-PL" dirty="0">
                <a:solidFill>
                  <a:schemeClr val="tx1"/>
                </a:solidFill>
              </a:rPr>
              <a:t> </a:t>
            </a:r>
            <a:r>
              <a:rPr lang="pl-PL" dirty="0" err="1">
                <a:solidFill>
                  <a:schemeClr val="tx1"/>
                </a:solidFill>
              </a:rPr>
              <a:t>areas</a:t>
            </a:r>
            <a:endParaRPr lang="pl-PL" dirty="0">
              <a:solidFill>
                <a:schemeClr val="tx1"/>
              </a:solidFill>
            </a:endParaRPr>
          </a:p>
        </p:txBody>
      </p:sp>
      <p:sp>
        <p:nvSpPr>
          <p:cNvPr id="21" name="Prostokąt zaokrąglony 20"/>
          <p:cNvSpPr/>
          <p:nvPr/>
        </p:nvSpPr>
        <p:spPr>
          <a:xfrm>
            <a:off x="914400" y="3752850"/>
            <a:ext cx="3514725" cy="792163"/>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dirty="0">
                <a:solidFill>
                  <a:schemeClr val="tx1"/>
                </a:solidFill>
              </a:rPr>
              <a:t>* </a:t>
            </a:r>
            <a:r>
              <a:rPr lang="pl-PL" dirty="0" err="1">
                <a:solidFill>
                  <a:schemeClr val="tx1"/>
                </a:solidFill>
              </a:rPr>
              <a:t>Caused</a:t>
            </a:r>
            <a:r>
              <a:rPr lang="pl-PL" dirty="0">
                <a:solidFill>
                  <a:schemeClr val="tx1"/>
                </a:solidFill>
              </a:rPr>
              <a:t> </a:t>
            </a:r>
            <a:r>
              <a:rPr lang="en-US" dirty="0">
                <a:solidFill>
                  <a:schemeClr val="tx1"/>
                </a:solidFill>
              </a:rPr>
              <a:t>progressive social polarization and equal prevalence of social problems </a:t>
            </a:r>
            <a:r>
              <a:rPr lang="pl-PL" dirty="0">
                <a:solidFill>
                  <a:schemeClr val="tx1"/>
                </a:solidFill>
              </a:rPr>
              <a:t> </a:t>
            </a:r>
            <a:endParaRPr lang="pl-PL" dirty="0">
              <a:solidFill>
                <a:schemeClr val="tx1"/>
              </a:solidFill>
            </a:endParaRPr>
          </a:p>
        </p:txBody>
      </p:sp>
      <p:sp>
        <p:nvSpPr>
          <p:cNvPr id="6" name="Strzałka w prawo 5"/>
          <p:cNvSpPr/>
          <p:nvPr/>
        </p:nvSpPr>
        <p:spPr>
          <a:xfrm>
            <a:off x="4765675" y="1811338"/>
            <a:ext cx="1042988" cy="679450"/>
          </a:xfrm>
          <a:prstGeom prst="rightArrow">
            <a:avLst/>
          </a:prstGeom>
          <a:gradFill>
            <a:gsLst>
              <a:gs pos="100000">
                <a:srgbClr val="149A40"/>
              </a:gs>
              <a:gs pos="100000">
                <a:schemeClr val="accent1">
                  <a:tint val="50000"/>
                  <a:shade val="100000"/>
                  <a:satMod val="350000"/>
                </a:schemeClr>
              </a:gs>
            </a:gsLst>
          </a:gra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22" name="Prostokąt zaokrąglony 21"/>
          <p:cNvSpPr/>
          <p:nvPr/>
        </p:nvSpPr>
        <p:spPr>
          <a:xfrm>
            <a:off x="5913438" y="1811338"/>
            <a:ext cx="3132137" cy="792162"/>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dirty="0" err="1">
                <a:solidFill>
                  <a:schemeClr val="tx1"/>
                </a:solidFill>
              </a:rPr>
              <a:t>Formal</a:t>
            </a:r>
            <a:r>
              <a:rPr lang="pl-PL" dirty="0">
                <a:solidFill>
                  <a:schemeClr val="tx1"/>
                </a:solidFill>
              </a:rPr>
              <a:t> </a:t>
            </a:r>
            <a:r>
              <a:rPr lang="pl-PL" dirty="0" err="1">
                <a:solidFill>
                  <a:schemeClr val="tx1"/>
                </a:solidFill>
              </a:rPr>
              <a:t>classification</a:t>
            </a:r>
            <a:r>
              <a:rPr lang="pl-PL" dirty="0">
                <a:solidFill>
                  <a:schemeClr val="tx1"/>
                </a:solidFill>
              </a:rPr>
              <a:t> </a:t>
            </a:r>
            <a:r>
              <a:rPr lang="pl-PL" dirty="0" err="1">
                <a:solidFill>
                  <a:schemeClr val="tx1"/>
                </a:solidFill>
              </a:rPr>
              <a:t>is</a:t>
            </a:r>
            <a:r>
              <a:rPr lang="pl-PL" dirty="0">
                <a:solidFill>
                  <a:schemeClr val="tx1"/>
                </a:solidFill>
              </a:rPr>
              <a:t> the </a:t>
            </a:r>
            <a:r>
              <a:rPr lang="pl-PL" dirty="0" err="1">
                <a:solidFill>
                  <a:schemeClr val="tx1"/>
                </a:solidFill>
              </a:rPr>
              <a:t>main</a:t>
            </a:r>
            <a:r>
              <a:rPr lang="pl-PL" dirty="0">
                <a:solidFill>
                  <a:schemeClr val="tx1"/>
                </a:solidFill>
              </a:rPr>
              <a:t> </a:t>
            </a:r>
            <a:r>
              <a:rPr lang="pl-PL" dirty="0" err="1">
                <a:solidFill>
                  <a:schemeClr val="tx1"/>
                </a:solidFill>
              </a:rPr>
              <a:t>criterion</a:t>
            </a:r>
            <a:r>
              <a:rPr lang="pl-PL" dirty="0">
                <a:solidFill>
                  <a:schemeClr val="tx1"/>
                </a:solidFill>
              </a:rPr>
              <a:t> in the </a:t>
            </a:r>
            <a:r>
              <a:rPr lang="pl-PL" dirty="0" err="1">
                <a:solidFill>
                  <a:schemeClr val="tx1"/>
                </a:solidFill>
              </a:rPr>
              <a:t>aid</a:t>
            </a:r>
            <a:r>
              <a:rPr lang="pl-PL" dirty="0">
                <a:solidFill>
                  <a:schemeClr val="tx1"/>
                </a:solidFill>
              </a:rPr>
              <a:t> </a:t>
            </a:r>
            <a:r>
              <a:rPr lang="pl-PL" dirty="0" err="1">
                <a:solidFill>
                  <a:schemeClr val="tx1"/>
                </a:solidFill>
              </a:rPr>
              <a:t>programs</a:t>
            </a:r>
            <a:endParaRPr lang="pl-PL" dirty="0">
              <a:solidFill>
                <a:schemeClr val="tx1"/>
              </a:solidFill>
            </a:endParaRPr>
          </a:p>
        </p:txBody>
      </p:sp>
      <p:sp>
        <p:nvSpPr>
          <p:cNvPr id="23" name="Strzałka w prawo 22"/>
          <p:cNvSpPr/>
          <p:nvPr/>
        </p:nvSpPr>
        <p:spPr>
          <a:xfrm rot="5400000">
            <a:off x="6858000" y="2890838"/>
            <a:ext cx="1042987" cy="681038"/>
          </a:xfrm>
          <a:prstGeom prst="rightArrow">
            <a:avLst/>
          </a:prstGeom>
          <a:gradFill>
            <a:gsLst>
              <a:gs pos="100000">
                <a:srgbClr val="149A40"/>
              </a:gs>
              <a:gs pos="100000">
                <a:schemeClr val="accent1">
                  <a:tint val="50000"/>
                  <a:shade val="100000"/>
                  <a:satMod val="350000"/>
                </a:schemeClr>
              </a:gs>
            </a:gsLst>
          </a:gra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6397" name="Text Placeholder 8"/>
          <p:cNvSpPr>
            <a:spLocks noGrp="1"/>
          </p:cNvSpPr>
          <p:nvPr>
            <p:ph type="body" sz="quarter" idx="25"/>
          </p:nvPr>
        </p:nvSpPr>
        <p:spPr bwMode="auto">
          <a:xfrm>
            <a:off x="5680075" y="3929063"/>
            <a:ext cx="3365500" cy="439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2000" smtClean="0">
                <a:solidFill>
                  <a:schemeClr val="tx1"/>
                </a:solidFill>
              </a:rPr>
              <a:t>Aim</a:t>
            </a:r>
            <a:endParaRPr lang="en-US" altLang="pl-PL" smtClean="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21" name="Prostokąt zaokrąglony 20"/>
          <p:cNvSpPr/>
          <p:nvPr/>
        </p:nvSpPr>
        <p:spPr>
          <a:xfrm>
            <a:off x="396875" y="3376613"/>
            <a:ext cx="4303713" cy="39528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sz="1300" dirty="0">
                <a:solidFill>
                  <a:schemeClr val="tx1"/>
                </a:solidFill>
              </a:rPr>
              <a:t>* No </a:t>
            </a:r>
            <a:r>
              <a:rPr lang="pl-PL" sz="1300" dirty="0" err="1">
                <a:solidFill>
                  <a:schemeClr val="tx1"/>
                </a:solidFill>
              </a:rPr>
              <a:t>institution</a:t>
            </a:r>
            <a:r>
              <a:rPr lang="pl-PL" sz="1300" dirty="0">
                <a:solidFill>
                  <a:schemeClr val="tx1"/>
                </a:solidFill>
              </a:rPr>
              <a:t> </a:t>
            </a:r>
            <a:r>
              <a:rPr lang="pl-PL" sz="1300" dirty="0" err="1">
                <a:solidFill>
                  <a:schemeClr val="tx1"/>
                </a:solidFill>
              </a:rPr>
              <a:t>provides</a:t>
            </a:r>
            <a:r>
              <a:rPr lang="pl-PL" sz="1300" dirty="0">
                <a:solidFill>
                  <a:schemeClr val="tx1"/>
                </a:solidFill>
              </a:rPr>
              <a:t> </a:t>
            </a:r>
            <a:r>
              <a:rPr lang="pl-PL" sz="1300" dirty="0" err="1">
                <a:solidFill>
                  <a:schemeClr val="tx1"/>
                </a:solidFill>
              </a:rPr>
              <a:t>students</a:t>
            </a:r>
            <a:r>
              <a:rPr lang="pl-PL" sz="1300" dirty="0">
                <a:solidFill>
                  <a:schemeClr val="tx1"/>
                </a:solidFill>
              </a:rPr>
              <a:t>’ </a:t>
            </a:r>
            <a:r>
              <a:rPr lang="pl-PL" sz="1300" dirty="0" err="1">
                <a:solidFill>
                  <a:schemeClr val="tx1"/>
                </a:solidFill>
              </a:rPr>
              <a:t>transportation</a:t>
            </a:r>
            <a:r>
              <a:rPr lang="pl-PL" sz="1300" dirty="0">
                <a:solidFill>
                  <a:schemeClr val="tx1"/>
                </a:solidFill>
              </a:rPr>
              <a:t> to </a:t>
            </a:r>
            <a:r>
              <a:rPr lang="pl-PL" sz="1300" dirty="0" err="1">
                <a:solidFill>
                  <a:schemeClr val="tx1"/>
                </a:solidFill>
              </a:rPr>
              <a:t>schools</a:t>
            </a:r>
            <a:r>
              <a:rPr lang="pl-PL" sz="1300" dirty="0">
                <a:solidFill>
                  <a:schemeClr val="tx1"/>
                </a:solidFill>
              </a:rPr>
              <a:t>  </a:t>
            </a:r>
            <a:endParaRPr lang="pl-PL" sz="1300" dirty="0">
              <a:solidFill>
                <a:schemeClr val="tx1"/>
              </a:solidFill>
            </a:endParaRPr>
          </a:p>
        </p:txBody>
      </p:sp>
      <p:sp>
        <p:nvSpPr>
          <p:cNvPr id="25" name="Prostokąt zaokrąglony 24"/>
          <p:cNvSpPr/>
          <p:nvPr/>
        </p:nvSpPr>
        <p:spPr>
          <a:xfrm>
            <a:off x="4992688" y="3376613"/>
            <a:ext cx="4052887" cy="39528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Students</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primary</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level</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are</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transported</a:t>
            </a:r>
            <a:r>
              <a:rPr lang="pl-PL" sz="1300" dirty="0">
                <a:solidFill>
                  <a:schemeClr val="tx1"/>
                </a:solidFill>
                <a:effectLst>
                  <a:outerShdw blurRad="38100" dist="38100" dir="2700000" algn="tl">
                    <a:srgbClr val="000000">
                      <a:alpha val="43137"/>
                    </a:srgbClr>
                  </a:outerShdw>
                </a:effectLst>
              </a:rPr>
              <a:t> to </a:t>
            </a:r>
            <a:r>
              <a:rPr lang="pl-PL" sz="1300" dirty="0" err="1">
                <a:solidFill>
                  <a:schemeClr val="tx1"/>
                </a:solidFill>
                <a:effectLst>
                  <a:outerShdw blurRad="38100" dist="38100" dir="2700000" algn="tl">
                    <a:srgbClr val="000000">
                      <a:alpha val="43137"/>
                    </a:srgbClr>
                  </a:outerShdw>
                </a:effectLst>
              </a:rPr>
              <a:t>schools</a:t>
            </a:r>
            <a:r>
              <a:rPr lang="pl-PL" sz="1300" dirty="0">
                <a:solidFill>
                  <a:schemeClr val="tx1"/>
                </a:solidFill>
                <a:effectLst>
                  <a:outerShdw blurRad="38100" dist="38100" dir="2700000" algn="tl">
                    <a:srgbClr val="000000">
                      <a:alpha val="43137"/>
                    </a:srgbClr>
                  </a:outerShdw>
                </a:effectLst>
              </a:rPr>
              <a:t> </a:t>
            </a:r>
            <a:endParaRPr lang="pl-PL" sz="1300" dirty="0">
              <a:solidFill>
                <a:schemeClr val="tx1"/>
              </a:solidFill>
              <a:effectLst>
                <a:outerShdw blurRad="38100" dist="38100" dir="2700000" algn="tl">
                  <a:srgbClr val="000000">
                    <a:alpha val="43137"/>
                  </a:srgbClr>
                </a:outerShdw>
              </a:effectLst>
            </a:endParaRPr>
          </a:p>
        </p:txBody>
      </p:sp>
      <p:sp>
        <p:nvSpPr>
          <p:cNvPr id="17414" name="Text Placeholder 8"/>
          <p:cNvSpPr>
            <a:spLocks noGrp="1"/>
          </p:cNvSpPr>
          <p:nvPr>
            <p:ph type="body" sz="quarter" idx="25"/>
          </p:nvPr>
        </p:nvSpPr>
        <p:spPr bwMode="auto">
          <a:xfrm>
            <a:off x="989013" y="1190625"/>
            <a:ext cx="3365500" cy="43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2000" smtClean="0">
                <a:solidFill>
                  <a:schemeClr val="tx1"/>
                </a:solidFill>
              </a:rPr>
              <a:t>Urban areas</a:t>
            </a:r>
            <a:endParaRPr lang="en-US" altLang="pl-PL" smtClean="0">
              <a:solidFill>
                <a:schemeClr val="tx1"/>
              </a:solidFill>
            </a:endParaRPr>
          </a:p>
        </p:txBody>
      </p:sp>
      <p:sp>
        <p:nvSpPr>
          <p:cNvPr id="27" name="Tytuł 1"/>
          <p:cNvSpPr txBox="1">
            <a:spLocks/>
          </p:cNvSpPr>
          <p:nvPr/>
        </p:nvSpPr>
        <p:spPr>
          <a:xfrm>
            <a:off x="260350" y="812800"/>
            <a:ext cx="9445625" cy="377825"/>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2200" dirty="0">
                <a:solidFill>
                  <a:schemeClr val="accent6">
                    <a:lumMod val="40000"/>
                    <a:lumOff val="60000"/>
                  </a:schemeClr>
                </a:solidFill>
                <a:ea typeface="Gungsuh" panose="02030600000101010101" pitchFamily="18" charset="-127"/>
              </a:rPr>
              <a:t> </a:t>
            </a:r>
            <a:r>
              <a:rPr lang="pl-PL" sz="2200" dirty="0" smtClean="0">
                <a:solidFill>
                  <a:srgbClr val="149A40"/>
                </a:solidFill>
                <a:ea typeface="Gungsuh" panose="02030600000101010101" pitchFamily="18" charset="-127"/>
              </a:rPr>
              <a:t>Urban vs </a:t>
            </a:r>
            <a:r>
              <a:rPr lang="pl-PL" sz="2200" dirty="0" err="1" smtClean="0">
                <a:solidFill>
                  <a:srgbClr val="149A40"/>
                </a:solidFill>
                <a:ea typeface="Gungsuh" panose="02030600000101010101" pitchFamily="18" charset="-127"/>
              </a:rPr>
              <a:t>rural</a:t>
            </a:r>
            <a:r>
              <a:rPr lang="pl-PL" sz="2200" dirty="0" smtClean="0">
                <a:solidFill>
                  <a:srgbClr val="149A40"/>
                </a:solidFill>
                <a:ea typeface="Gungsuh" panose="02030600000101010101" pitchFamily="18" charset="-127"/>
              </a:rPr>
              <a:t> </a:t>
            </a:r>
            <a:r>
              <a:rPr lang="pl-PL" sz="2200" dirty="0" err="1" smtClean="0">
                <a:solidFill>
                  <a:srgbClr val="149A40"/>
                </a:solidFill>
                <a:ea typeface="Gungsuh" panose="02030600000101010101" pitchFamily="18" charset="-127"/>
              </a:rPr>
              <a:t>areas</a:t>
            </a:r>
            <a:r>
              <a:rPr lang="pl-PL" sz="2200" dirty="0" smtClean="0">
                <a:solidFill>
                  <a:srgbClr val="149A40"/>
                </a:solidFill>
                <a:ea typeface="Gungsuh" panose="02030600000101010101" pitchFamily="18" charset="-127"/>
              </a:rPr>
              <a:t> in Poland: </a:t>
            </a:r>
            <a:r>
              <a:rPr lang="pl-PL" sz="2200" dirty="0" err="1" smtClean="0">
                <a:solidFill>
                  <a:srgbClr val="149A40"/>
                </a:solidFill>
                <a:ea typeface="Gungsuh" panose="02030600000101010101" pitchFamily="18" charset="-127"/>
              </a:rPr>
              <a:t>Formal-legal</a:t>
            </a:r>
            <a:r>
              <a:rPr lang="pl-PL" sz="2200" dirty="0" smtClean="0">
                <a:solidFill>
                  <a:srgbClr val="149A40"/>
                </a:solidFill>
                <a:ea typeface="Gungsuh" panose="02030600000101010101" pitchFamily="18" charset="-127"/>
              </a:rPr>
              <a:t> </a:t>
            </a:r>
            <a:r>
              <a:rPr lang="pl-PL" sz="2200" dirty="0" err="1" smtClean="0">
                <a:solidFill>
                  <a:srgbClr val="149A40"/>
                </a:solidFill>
                <a:ea typeface="Gungsuh" panose="02030600000101010101" pitchFamily="18" charset="-127"/>
              </a:rPr>
              <a:t>regulations</a:t>
            </a:r>
            <a:r>
              <a:rPr lang="pl-PL" sz="2200" dirty="0">
                <a:solidFill>
                  <a:srgbClr val="149A40"/>
                </a:solidFill>
                <a:ea typeface="Gungsuh" panose="02030600000101010101" pitchFamily="18" charset="-127"/>
              </a:rPr>
              <a:t> </a:t>
            </a:r>
            <a:r>
              <a:rPr lang="pl-PL" sz="2200" dirty="0" smtClean="0">
                <a:solidFill>
                  <a:srgbClr val="149A40"/>
                </a:solidFill>
                <a:ea typeface="Gungsuh" panose="02030600000101010101" pitchFamily="18" charset="-127"/>
              </a:rPr>
              <a:t>(</a:t>
            </a:r>
            <a:r>
              <a:rPr lang="pl-PL" sz="2200" dirty="0" err="1" smtClean="0">
                <a:solidFill>
                  <a:srgbClr val="149A40"/>
                </a:solidFill>
                <a:ea typeface="Gungsuh" panose="02030600000101010101" pitchFamily="18" charset="-127"/>
              </a:rPr>
              <a:t>limitations</a:t>
            </a:r>
            <a:r>
              <a:rPr lang="pl-PL" sz="2200" dirty="0" smtClean="0">
                <a:solidFill>
                  <a:srgbClr val="149A40"/>
                </a:solidFill>
                <a:ea typeface="Gungsuh" panose="02030600000101010101" pitchFamily="18" charset="-127"/>
              </a:rPr>
              <a:t>?)</a:t>
            </a:r>
            <a:endParaRPr lang="pl-PL" sz="2200" b="0" dirty="0">
              <a:solidFill>
                <a:srgbClr val="149A40"/>
              </a:solidFill>
              <a:effectLst/>
              <a:ea typeface="Gungsuh" panose="02030600000101010101" pitchFamily="18" charset="-127"/>
            </a:endParaRPr>
          </a:p>
        </p:txBody>
      </p:sp>
      <p:sp>
        <p:nvSpPr>
          <p:cNvPr id="28" name="Prostokąt zaokrąglony 27"/>
          <p:cNvSpPr/>
          <p:nvPr/>
        </p:nvSpPr>
        <p:spPr>
          <a:xfrm>
            <a:off x="396875" y="1958975"/>
            <a:ext cx="4303713" cy="53657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lvl1pPr marL="285750" indent="-2857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buFont typeface="Arial" charset="0"/>
              <a:buChar char="•"/>
            </a:pPr>
            <a:r>
              <a:rPr lang="pl-PL" altLang="pl-PL" sz="1300" b="1">
                <a:effectLst>
                  <a:outerShdw blurRad="38100" dist="38100" dir="2700000" algn="tl">
                    <a:srgbClr val="FFFFFF"/>
                  </a:outerShdw>
                </a:effectLst>
              </a:rPr>
              <a:t>O</a:t>
            </a:r>
            <a:r>
              <a:rPr lang="pl-PL" altLang="pl-PL" sz="1300">
                <a:effectLst>
                  <a:outerShdw blurRad="38100" dist="38100" dir="2700000" algn="tl">
                    <a:srgbClr val="FFFFFF"/>
                  </a:outerShdw>
                </a:effectLst>
              </a:rPr>
              <a:t>pportunities to obtain public funds  for multidimensional revitalization</a:t>
            </a:r>
          </a:p>
        </p:txBody>
      </p:sp>
      <p:sp>
        <p:nvSpPr>
          <p:cNvPr id="29" name="Prostokąt zaokrąglony 28"/>
          <p:cNvSpPr/>
          <p:nvPr/>
        </p:nvSpPr>
        <p:spPr>
          <a:xfrm>
            <a:off x="396875" y="2762250"/>
            <a:ext cx="4303713" cy="3524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sz="1300" dirty="0">
                <a:solidFill>
                  <a:schemeClr val="tx1"/>
                </a:solidFill>
              </a:rPr>
              <a:t>* Total </a:t>
            </a:r>
            <a:r>
              <a:rPr lang="pl-PL" sz="1300" dirty="0" err="1">
                <a:solidFill>
                  <a:schemeClr val="tx1"/>
                </a:solidFill>
              </a:rPr>
              <a:t>ban</a:t>
            </a:r>
            <a:r>
              <a:rPr lang="pl-PL" sz="1300" dirty="0">
                <a:solidFill>
                  <a:schemeClr val="tx1"/>
                </a:solidFill>
              </a:rPr>
              <a:t> on </a:t>
            </a:r>
            <a:r>
              <a:rPr lang="pl-PL" sz="1300" dirty="0" err="1">
                <a:solidFill>
                  <a:schemeClr val="tx1"/>
                </a:solidFill>
              </a:rPr>
              <a:t>livestock</a:t>
            </a:r>
            <a:r>
              <a:rPr lang="pl-PL" sz="1300" dirty="0">
                <a:solidFill>
                  <a:schemeClr val="tx1"/>
                </a:solidFill>
              </a:rPr>
              <a:t> </a:t>
            </a:r>
            <a:r>
              <a:rPr lang="pl-PL" sz="1300" dirty="0" err="1">
                <a:solidFill>
                  <a:schemeClr val="tx1"/>
                </a:solidFill>
              </a:rPr>
              <a:t>maintenance</a:t>
            </a:r>
            <a:endParaRPr lang="pl-PL" sz="1300" dirty="0">
              <a:solidFill>
                <a:schemeClr val="tx1"/>
              </a:solidFill>
            </a:endParaRPr>
          </a:p>
        </p:txBody>
      </p:sp>
      <p:sp>
        <p:nvSpPr>
          <p:cNvPr id="17418" name="Text Placeholder 8"/>
          <p:cNvSpPr>
            <a:spLocks noGrp="1"/>
          </p:cNvSpPr>
          <p:nvPr>
            <p:ph type="body" sz="quarter" idx="25"/>
          </p:nvPr>
        </p:nvSpPr>
        <p:spPr bwMode="auto">
          <a:xfrm>
            <a:off x="5057775" y="1190625"/>
            <a:ext cx="3365500" cy="43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2000" smtClean="0">
                <a:solidFill>
                  <a:schemeClr val="tx1"/>
                </a:solidFill>
              </a:rPr>
              <a:t>Rural areas</a:t>
            </a:r>
            <a:endParaRPr lang="en-US" altLang="pl-PL" smtClean="0">
              <a:solidFill>
                <a:schemeClr val="tx1"/>
              </a:solidFill>
            </a:endParaRPr>
          </a:p>
        </p:txBody>
      </p:sp>
      <p:sp>
        <p:nvSpPr>
          <p:cNvPr id="31" name="Prostokąt zaokrąglony 30"/>
          <p:cNvSpPr/>
          <p:nvPr/>
        </p:nvSpPr>
        <p:spPr>
          <a:xfrm>
            <a:off x="4983163" y="1922463"/>
            <a:ext cx="4051300" cy="573087"/>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sz="1300" dirty="0">
                <a:solidFill>
                  <a:schemeClr val="tx1"/>
                </a:solidFill>
              </a:rPr>
              <a:t>* </a:t>
            </a:r>
            <a:r>
              <a:rPr lang="pl-PL" sz="1300" dirty="0" err="1">
                <a:solidFill>
                  <a:schemeClr val="tx1"/>
                </a:solidFill>
              </a:rPr>
              <a:t>Opportunities</a:t>
            </a:r>
            <a:r>
              <a:rPr lang="pl-PL" sz="1300" dirty="0">
                <a:solidFill>
                  <a:schemeClr val="tx1"/>
                </a:solidFill>
              </a:rPr>
              <a:t> to </a:t>
            </a:r>
            <a:r>
              <a:rPr lang="pl-PL" sz="1300" dirty="0" err="1">
                <a:solidFill>
                  <a:schemeClr val="tx1"/>
                </a:solidFill>
              </a:rPr>
              <a:t>obtain</a:t>
            </a:r>
            <a:r>
              <a:rPr lang="pl-PL" sz="1300" dirty="0">
                <a:solidFill>
                  <a:schemeClr val="tx1"/>
                </a:solidFill>
              </a:rPr>
              <a:t> public </a:t>
            </a:r>
            <a:r>
              <a:rPr lang="pl-PL" sz="1300" dirty="0" err="1">
                <a:solidFill>
                  <a:schemeClr val="tx1"/>
                </a:solidFill>
              </a:rPr>
              <a:t>funds</a:t>
            </a:r>
            <a:r>
              <a:rPr lang="pl-PL" sz="1300" dirty="0">
                <a:solidFill>
                  <a:schemeClr val="tx1"/>
                </a:solidFill>
              </a:rPr>
              <a:t> </a:t>
            </a:r>
            <a:r>
              <a:rPr lang="pl-PL" sz="1300" dirty="0" err="1">
                <a:solidFill>
                  <a:schemeClr val="tx1"/>
                </a:solidFill>
              </a:rPr>
              <a:t>only</a:t>
            </a:r>
            <a:r>
              <a:rPr lang="pl-PL" sz="1300" dirty="0">
                <a:solidFill>
                  <a:schemeClr val="tx1"/>
                </a:solidFill>
              </a:rPr>
              <a:t> for </a:t>
            </a:r>
            <a:r>
              <a:rPr lang="pl-PL" sz="1300" dirty="0" err="1">
                <a:solidFill>
                  <a:schemeClr val="tx1"/>
                </a:solidFill>
              </a:rPr>
              <a:t>modernization</a:t>
            </a:r>
            <a:endParaRPr lang="pl-PL" sz="1300" dirty="0">
              <a:solidFill>
                <a:schemeClr val="tx1"/>
              </a:solidFill>
            </a:endParaRPr>
          </a:p>
        </p:txBody>
      </p:sp>
      <p:sp>
        <p:nvSpPr>
          <p:cNvPr id="32" name="Prostokąt zaokrąglony 31"/>
          <p:cNvSpPr/>
          <p:nvPr/>
        </p:nvSpPr>
        <p:spPr>
          <a:xfrm>
            <a:off x="4983163" y="2762250"/>
            <a:ext cx="4051300" cy="3524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Allowance</a:t>
            </a:r>
            <a:r>
              <a:rPr lang="pl-PL" sz="1300" dirty="0">
                <a:solidFill>
                  <a:schemeClr val="tx1"/>
                </a:solidFill>
                <a:effectLst>
                  <a:outerShdw blurRad="38100" dist="38100" dir="2700000" algn="tl">
                    <a:srgbClr val="000000">
                      <a:alpha val="43137"/>
                    </a:srgbClr>
                  </a:outerShdw>
                </a:effectLst>
              </a:rPr>
              <a:t> to </a:t>
            </a:r>
            <a:r>
              <a:rPr lang="pl-PL" sz="1300" dirty="0" err="1">
                <a:solidFill>
                  <a:schemeClr val="tx1"/>
                </a:solidFill>
                <a:effectLst>
                  <a:outerShdw blurRad="38100" dist="38100" dir="2700000" algn="tl">
                    <a:srgbClr val="000000">
                      <a:alpha val="43137"/>
                    </a:srgbClr>
                  </a:outerShdw>
                </a:effectLst>
              </a:rPr>
              <a:t>maintain</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livestock</a:t>
            </a:r>
            <a:endParaRPr lang="pl-PL" sz="1300" dirty="0">
              <a:solidFill>
                <a:schemeClr val="tx1"/>
              </a:solidFill>
              <a:effectLst>
                <a:outerShdw blurRad="38100" dist="38100" dir="2700000" algn="tl">
                  <a:srgbClr val="000000">
                    <a:alpha val="43137"/>
                  </a:srgbClr>
                </a:outerShdw>
              </a:effectLst>
            </a:endParaRPr>
          </a:p>
        </p:txBody>
      </p:sp>
      <p:sp>
        <p:nvSpPr>
          <p:cNvPr id="17421" name="Text Placeholder 8"/>
          <p:cNvSpPr>
            <a:spLocks noGrp="1"/>
          </p:cNvSpPr>
          <p:nvPr>
            <p:ph type="body" sz="quarter" idx="25"/>
          </p:nvPr>
        </p:nvSpPr>
        <p:spPr bwMode="auto">
          <a:xfrm>
            <a:off x="396875" y="1616075"/>
            <a:ext cx="8389938" cy="43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1500" smtClean="0">
                <a:solidFill>
                  <a:srgbClr val="149A40"/>
                </a:solidFill>
              </a:rPr>
              <a:t>Assumption: The problems in the city are more complex (A)</a:t>
            </a:r>
            <a:endParaRPr lang="en-US" altLang="pl-PL" sz="1500" smtClean="0">
              <a:solidFill>
                <a:srgbClr val="149A40"/>
              </a:solidFill>
            </a:endParaRPr>
          </a:p>
        </p:txBody>
      </p:sp>
      <p:sp>
        <p:nvSpPr>
          <p:cNvPr id="17422" name="Text Placeholder 8"/>
          <p:cNvSpPr>
            <a:spLocks noGrp="1"/>
          </p:cNvSpPr>
          <p:nvPr>
            <p:ph type="body" sz="quarter" idx="25"/>
          </p:nvPr>
        </p:nvSpPr>
        <p:spPr bwMode="auto">
          <a:xfrm>
            <a:off x="506413" y="2498725"/>
            <a:ext cx="8388350" cy="43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lnSpc>
                <a:spcPct val="80000"/>
              </a:lnSpc>
              <a:spcBef>
                <a:spcPct val="0"/>
              </a:spcBef>
            </a:pPr>
            <a:r>
              <a:rPr lang="pl-PL" altLang="pl-PL" sz="1500" smtClean="0">
                <a:solidFill>
                  <a:srgbClr val="149A40"/>
                </a:solidFill>
              </a:rPr>
              <a:t>Assumption: </a:t>
            </a:r>
            <a:r>
              <a:rPr lang="en-US" altLang="pl-PL" sz="1500" smtClean="0">
                <a:solidFill>
                  <a:srgbClr val="149A40"/>
                </a:solidFill>
              </a:rPr>
              <a:t>It is forbbiden to raise animals for consumption in</a:t>
            </a:r>
            <a:r>
              <a:rPr lang="pl-PL" altLang="pl-PL" sz="1500" smtClean="0">
                <a:solidFill>
                  <a:srgbClr val="149A40"/>
                </a:solidFill>
              </a:rPr>
              <a:t> </a:t>
            </a:r>
            <a:r>
              <a:rPr lang="en-US" altLang="pl-PL" sz="1500" smtClean="0">
                <a:solidFill>
                  <a:srgbClr val="149A40"/>
                </a:solidFill>
              </a:rPr>
              <a:t>multi-family blocks of flats</a:t>
            </a:r>
            <a:r>
              <a:rPr lang="pl-PL" altLang="pl-PL" sz="1500" smtClean="0">
                <a:solidFill>
                  <a:srgbClr val="149A40"/>
                </a:solidFill>
              </a:rPr>
              <a:t> in a city (B)</a:t>
            </a:r>
            <a:endParaRPr lang="en-US" altLang="pl-PL" sz="1500" smtClean="0">
              <a:solidFill>
                <a:srgbClr val="149A40"/>
              </a:solidFill>
            </a:endParaRPr>
          </a:p>
        </p:txBody>
      </p:sp>
      <p:sp>
        <p:nvSpPr>
          <p:cNvPr id="17423" name="Text Placeholder 8"/>
          <p:cNvSpPr>
            <a:spLocks noGrp="1"/>
          </p:cNvSpPr>
          <p:nvPr>
            <p:ph type="body" sz="quarter" idx="25"/>
          </p:nvPr>
        </p:nvSpPr>
        <p:spPr bwMode="auto">
          <a:xfrm>
            <a:off x="506413" y="3135313"/>
            <a:ext cx="8388350" cy="43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1500" smtClean="0">
                <a:solidFill>
                  <a:srgbClr val="149A40"/>
                </a:solidFill>
              </a:rPr>
              <a:t>Assumption: </a:t>
            </a:r>
            <a:r>
              <a:rPr lang="en-US" altLang="pl-PL" sz="1500" smtClean="0">
                <a:solidFill>
                  <a:srgbClr val="149A40"/>
                </a:solidFill>
              </a:rPr>
              <a:t>There </a:t>
            </a:r>
            <a:r>
              <a:rPr lang="pl-PL" altLang="pl-PL" sz="1500" smtClean="0">
                <a:solidFill>
                  <a:srgbClr val="149A40"/>
                </a:solidFill>
              </a:rPr>
              <a:t>are</a:t>
            </a:r>
            <a:r>
              <a:rPr lang="en-US" altLang="pl-PL" sz="1500" smtClean="0">
                <a:solidFill>
                  <a:srgbClr val="149A40"/>
                </a:solidFill>
              </a:rPr>
              <a:t> worse</a:t>
            </a:r>
            <a:r>
              <a:rPr lang="pl-PL" altLang="pl-PL" sz="1500" smtClean="0">
                <a:solidFill>
                  <a:srgbClr val="149A40"/>
                </a:solidFill>
              </a:rPr>
              <a:t>-</a:t>
            </a:r>
            <a:r>
              <a:rPr lang="en-US" altLang="pl-PL" sz="1500" smtClean="0">
                <a:solidFill>
                  <a:srgbClr val="149A40"/>
                </a:solidFill>
              </a:rPr>
              <a:t>quality roads in the countryside </a:t>
            </a:r>
            <a:r>
              <a:rPr lang="pl-PL" altLang="pl-PL" sz="1500" smtClean="0">
                <a:solidFill>
                  <a:srgbClr val="149A40"/>
                </a:solidFill>
              </a:rPr>
              <a:t>(C)</a:t>
            </a:r>
            <a:endParaRPr lang="en-US" altLang="pl-PL" sz="1500" smtClean="0">
              <a:solidFill>
                <a:srgbClr val="149A40"/>
              </a:solidFill>
            </a:endParaRPr>
          </a:p>
        </p:txBody>
      </p:sp>
      <p:sp>
        <p:nvSpPr>
          <p:cNvPr id="17424" name="Text Placeholder 8"/>
          <p:cNvSpPr>
            <a:spLocks noGrp="1"/>
          </p:cNvSpPr>
          <p:nvPr>
            <p:ph type="body" sz="quarter" idx="25"/>
          </p:nvPr>
        </p:nvSpPr>
        <p:spPr bwMode="auto">
          <a:xfrm>
            <a:off x="506413" y="3771900"/>
            <a:ext cx="8388350" cy="43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spcBef>
                <a:spcPct val="0"/>
              </a:spcBef>
            </a:pPr>
            <a:r>
              <a:rPr lang="pl-PL" altLang="pl-PL" sz="1500" smtClean="0">
                <a:solidFill>
                  <a:srgbClr val="149A40"/>
                </a:solidFill>
              </a:rPr>
              <a:t>Assumption: The level of education is lower in the countryside (D)</a:t>
            </a:r>
            <a:endParaRPr lang="en-US" altLang="pl-PL" sz="1500" smtClean="0">
              <a:solidFill>
                <a:srgbClr val="149A40"/>
              </a:solidFill>
            </a:endParaRPr>
          </a:p>
        </p:txBody>
      </p:sp>
      <p:sp>
        <p:nvSpPr>
          <p:cNvPr id="39" name="Prostokąt zaokrąglony 38"/>
          <p:cNvSpPr/>
          <p:nvPr/>
        </p:nvSpPr>
        <p:spPr>
          <a:xfrm>
            <a:off x="417513" y="4052888"/>
            <a:ext cx="4303712" cy="39687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sz="1300" dirty="0">
                <a:solidFill>
                  <a:schemeClr val="tx1"/>
                </a:solidFill>
              </a:rPr>
              <a:t>* </a:t>
            </a:r>
            <a:r>
              <a:rPr lang="pl-PL" sz="1300" dirty="0" err="1">
                <a:solidFill>
                  <a:schemeClr val="tx1"/>
                </a:solidFill>
              </a:rPr>
              <a:t>Teachers</a:t>
            </a:r>
            <a:r>
              <a:rPr lang="pl-PL" sz="1300" dirty="0">
                <a:solidFill>
                  <a:schemeClr val="tx1"/>
                </a:solidFill>
              </a:rPr>
              <a:t> in </a:t>
            </a:r>
            <a:r>
              <a:rPr lang="pl-PL" sz="1300" dirty="0" err="1">
                <a:solidFill>
                  <a:schemeClr val="tx1"/>
                </a:solidFill>
              </a:rPr>
              <a:t>urban</a:t>
            </a:r>
            <a:r>
              <a:rPr lang="pl-PL" sz="1300" dirty="0">
                <a:solidFill>
                  <a:schemeClr val="tx1"/>
                </a:solidFill>
              </a:rPr>
              <a:t> </a:t>
            </a:r>
            <a:r>
              <a:rPr lang="pl-PL" sz="1300" dirty="0" err="1">
                <a:solidFill>
                  <a:schemeClr val="tx1"/>
                </a:solidFill>
              </a:rPr>
              <a:t>schools</a:t>
            </a:r>
            <a:r>
              <a:rPr lang="pl-PL" sz="1300" dirty="0">
                <a:solidFill>
                  <a:schemeClr val="tx1"/>
                </a:solidFill>
              </a:rPr>
              <a:t> do not </a:t>
            </a:r>
            <a:r>
              <a:rPr lang="pl-PL" sz="1300" dirty="0" err="1">
                <a:solidFill>
                  <a:schemeClr val="tx1"/>
                </a:solidFill>
              </a:rPr>
              <a:t>receive</a:t>
            </a:r>
            <a:r>
              <a:rPr lang="pl-PL" sz="1300" dirty="0">
                <a:solidFill>
                  <a:schemeClr val="tx1"/>
                </a:solidFill>
              </a:rPr>
              <a:t> extra </a:t>
            </a:r>
            <a:r>
              <a:rPr lang="pl-PL" sz="1300" dirty="0" err="1">
                <a:solidFill>
                  <a:schemeClr val="tx1"/>
                </a:solidFill>
              </a:rPr>
              <a:t>salary</a:t>
            </a:r>
            <a:r>
              <a:rPr lang="pl-PL" sz="1300" dirty="0">
                <a:solidFill>
                  <a:schemeClr val="tx1"/>
                </a:solidFill>
              </a:rPr>
              <a:t> for </a:t>
            </a:r>
            <a:r>
              <a:rPr lang="pl-PL" sz="1300" dirty="0" err="1">
                <a:solidFill>
                  <a:schemeClr val="tx1"/>
                </a:solidFill>
              </a:rPr>
              <a:t>teaching</a:t>
            </a:r>
            <a:r>
              <a:rPr lang="pl-PL" sz="1300" dirty="0">
                <a:solidFill>
                  <a:schemeClr val="tx1"/>
                </a:solidFill>
              </a:rPr>
              <a:t> in </a:t>
            </a:r>
            <a:r>
              <a:rPr lang="pl-PL" sz="1300" dirty="0" err="1">
                <a:solidFill>
                  <a:schemeClr val="tx1"/>
                </a:solidFill>
              </a:rPr>
              <a:t>urban</a:t>
            </a:r>
            <a:r>
              <a:rPr lang="pl-PL" sz="1300" dirty="0">
                <a:solidFill>
                  <a:schemeClr val="tx1"/>
                </a:solidFill>
              </a:rPr>
              <a:t> </a:t>
            </a:r>
            <a:r>
              <a:rPr lang="pl-PL" sz="1300" dirty="0" err="1">
                <a:solidFill>
                  <a:schemeClr val="tx1"/>
                </a:solidFill>
              </a:rPr>
              <a:t>schools</a:t>
            </a:r>
            <a:r>
              <a:rPr lang="pl-PL" sz="1300" dirty="0">
                <a:solidFill>
                  <a:schemeClr val="tx1"/>
                </a:solidFill>
              </a:rPr>
              <a:t>  </a:t>
            </a:r>
            <a:endParaRPr lang="pl-PL" sz="1300" dirty="0">
              <a:solidFill>
                <a:schemeClr val="tx1"/>
              </a:solidFill>
            </a:endParaRPr>
          </a:p>
        </p:txBody>
      </p:sp>
      <p:sp>
        <p:nvSpPr>
          <p:cNvPr id="40" name="Prostokąt zaokrąglony 39"/>
          <p:cNvSpPr/>
          <p:nvPr/>
        </p:nvSpPr>
        <p:spPr>
          <a:xfrm>
            <a:off x="5013325" y="4052888"/>
            <a:ext cx="4051300" cy="39687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Teachers</a:t>
            </a:r>
            <a:r>
              <a:rPr lang="pl-PL" sz="1300" dirty="0">
                <a:solidFill>
                  <a:schemeClr val="tx1"/>
                </a:solidFill>
                <a:effectLst>
                  <a:outerShdw blurRad="38100" dist="38100" dir="2700000" algn="tl">
                    <a:srgbClr val="000000">
                      <a:alpha val="43137"/>
                    </a:srgbClr>
                  </a:outerShdw>
                </a:effectLst>
              </a:rPr>
              <a:t> in </a:t>
            </a:r>
            <a:r>
              <a:rPr lang="pl-PL" sz="1300" dirty="0" err="1">
                <a:solidFill>
                  <a:schemeClr val="tx1"/>
                </a:solidFill>
                <a:effectLst>
                  <a:outerShdw blurRad="38100" dist="38100" dir="2700000" algn="tl">
                    <a:srgbClr val="000000">
                      <a:alpha val="43137"/>
                    </a:srgbClr>
                  </a:outerShdw>
                </a:effectLst>
              </a:rPr>
              <a:t>rural</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schools</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receive</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additional</a:t>
            </a:r>
            <a:r>
              <a:rPr lang="pl-PL" sz="1300" dirty="0">
                <a:solidFill>
                  <a:schemeClr val="tx1"/>
                </a:solidFill>
                <a:effectLst>
                  <a:outerShdw blurRad="38100" dist="38100" dir="2700000" algn="tl">
                    <a:srgbClr val="000000">
                      <a:alpha val="43137"/>
                    </a:srgbClr>
                  </a:outerShdw>
                </a:effectLst>
              </a:rPr>
              <a:t> </a:t>
            </a:r>
            <a:r>
              <a:rPr lang="pl-PL" sz="1300" dirty="0" err="1">
                <a:solidFill>
                  <a:schemeClr val="tx1"/>
                </a:solidFill>
                <a:effectLst>
                  <a:outerShdw blurRad="38100" dist="38100" dir="2700000" algn="tl">
                    <a:srgbClr val="000000">
                      <a:alpha val="43137"/>
                    </a:srgbClr>
                  </a:outerShdw>
                </a:effectLst>
              </a:rPr>
              <a:t>salary</a:t>
            </a:r>
            <a:endParaRPr lang="pl-PL" sz="1300" dirty="0">
              <a:solidFill>
                <a:schemeClr val="tx1"/>
              </a:solidFill>
              <a:effectLst>
                <a:outerShdw blurRad="38100" dist="38100" dir="2700000" algn="tl">
                  <a:srgbClr val="000000">
                    <a:alpha val="43137"/>
                  </a:srgbClr>
                </a:outerShdw>
              </a:effectLst>
            </a:endParaRPr>
          </a:p>
        </p:txBody>
      </p:sp>
      <p:sp>
        <p:nvSpPr>
          <p:cNvPr id="17427" name="Prostokąt 40"/>
          <p:cNvSpPr>
            <a:spLocks noChangeArrowheads="1"/>
          </p:cNvSpPr>
          <p:nvPr/>
        </p:nvSpPr>
        <p:spPr bwMode="auto">
          <a:xfrm>
            <a:off x="249238" y="4470400"/>
            <a:ext cx="8943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pl-PL" sz="1000" dirty="0"/>
              <a:t>Development Strategy of </a:t>
            </a:r>
            <a:r>
              <a:rPr lang="en-US" altLang="pl-PL" sz="1000" dirty="0" err="1"/>
              <a:t>Kujawsko-Pomorskie</a:t>
            </a:r>
            <a:r>
              <a:rPr lang="en-US" altLang="pl-PL" sz="1000" dirty="0"/>
              <a:t> 2007-2020 (2005).</a:t>
            </a:r>
            <a:r>
              <a:rPr lang="pl-PL" altLang="pl-PL" sz="1000" dirty="0"/>
              <a:t>- </a:t>
            </a:r>
            <a:r>
              <a:rPr lang="en-US" altLang="pl-PL" sz="1000" b="1" dirty="0"/>
              <a:t>A </a:t>
            </a:r>
            <a:r>
              <a:rPr lang="pl-PL" altLang="pl-PL" sz="1000" b="1" dirty="0"/>
              <a:t>, </a:t>
            </a:r>
          </a:p>
          <a:p>
            <a:pPr algn="ctr"/>
            <a:r>
              <a:rPr lang="en-US" altLang="pl-PL" sz="1000" dirty="0"/>
              <a:t>Resolution No. 246/03 of the City Council of </a:t>
            </a:r>
            <a:r>
              <a:rPr lang="en-US" altLang="pl-PL" sz="1000" dirty="0" err="1"/>
              <a:t>Toruń</a:t>
            </a:r>
            <a:r>
              <a:rPr lang="en-US" altLang="pl-PL" sz="1000" dirty="0"/>
              <a:t> from 2003-10-30 on establishing rules for maintenance and order in the City of </a:t>
            </a:r>
            <a:r>
              <a:rPr lang="en-US" altLang="pl-PL" sz="1000" dirty="0" err="1"/>
              <a:t>Toruń</a:t>
            </a:r>
            <a:r>
              <a:rPr lang="en-US" altLang="pl-PL" sz="1000" dirty="0"/>
              <a:t>, </a:t>
            </a:r>
            <a:r>
              <a:rPr lang="en-US" altLang="pl-PL" sz="1000" dirty="0" err="1"/>
              <a:t>ch.</a:t>
            </a:r>
            <a:r>
              <a:rPr lang="en-US" altLang="pl-PL" sz="1000" dirty="0"/>
              <a:t> 6, §27. </a:t>
            </a:r>
            <a:r>
              <a:rPr lang="pl-PL" altLang="pl-PL" sz="1000" dirty="0"/>
              <a:t>- </a:t>
            </a:r>
            <a:r>
              <a:rPr lang="en-US" altLang="pl-PL" sz="1000" b="1" dirty="0"/>
              <a:t>B</a:t>
            </a:r>
            <a:r>
              <a:rPr lang="pl-PL" altLang="pl-PL" sz="1000" b="1" dirty="0"/>
              <a:t>, </a:t>
            </a:r>
          </a:p>
          <a:p>
            <a:pPr algn="ctr"/>
            <a:r>
              <a:rPr lang="en-US" altLang="pl-PL" sz="1000" dirty="0"/>
              <a:t>Decree from 1991-09-07 on the educational system (Journal of Law of 2004, No. 256, item 2572) </a:t>
            </a:r>
            <a:r>
              <a:rPr lang="pl-PL" altLang="pl-PL" sz="1000" dirty="0"/>
              <a:t> </a:t>
            </a:r>
            <a:r>
              <a:rPr lang="pl-PL" altLang="pl-PL" sz="1000" dirty="0" smtClean="0"/>
              <a:t>- </a:t>
            </a:r>
            <a:r>
              <a:rPr lang="en-US" altLang="pl-PL" sz="1000" b="1" dirty="0" smtClean="0"/>
              <a:t>C</a:t>
            </a:r>
            <a:r>
              <a:rPr lang="pl-PL" altLang="pl-PL" sz="1000" b="1" dirty="0"/>
              <a:t>, </a:t>
            </a:r>
          </a:p>
          <a:p>
            <a:pPr algn="ctr"/>
            <a:r>
              <a:rPr lang="en-US" altLang="pl-PL" sz="1000" dirty="0"/>
              <a:t>Decree from 1990-03-08 on local government (Journal of Law of 1998, No. 162, item 1126)</a:t>
            </a:r>
            <a:r>
              <a:rPr lang="pl-PL" altLang="pl-PL" sz="1000" dirty="0"/>
              <a:t> - </a:t>
            </a:r>
            <a:r>
              <a:rPr lang="en-US" altLang="pl-PL" sz="1000" b="1" dirty="0"/>
              <a:t>D </a:t>
            </a:r>
            <a:endParaRPr lang="pl-PL" altLang="pl-PL" sz="1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a:solidFill>
                  <a:schemeClr val="accent6">
                    <a:lumMod val="40000"/>
                    <a:lumOff val="60000"/>
                  </a:schemeClr>
                </a:solidFill>
                <a:ea typeface="Gungsuh" panose="02030600000101010101" pitchFamily="18" charset="-127"/>
              </a:rPr>
              <a:t> </a:t>
            </a:r>
            <a:r>
              <a:rPr lang="pl-PL" sz="3200" dirty="0" err="1" smtClean="0">
                <a:solidFill>
                  <a:srgbClr val="149A40"/>
                </a:solidFill>
                <a:ea typeface="Gungsuh" panose="02030600000101010101" pitchFamily="18" charset="-127"/>
              </a:rPr>
              <a:t>Main</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questions</a:t>
            </a:r>
            <a:endParaRPr lang="pl-PL" sz="3200" b="0" dirty="0">
              <a:solidFill>
                <a:srgbClr val="149A40"/>
              </a:solidFill>
              <a:effectLst/>
              <a:ea typeface="Gungsuh" panose="02030600000101010101" pitchFamily="18" charset="-127"/>
            </a:endParaRPr>
          </a:p>
        </p:txBody>
      </p:sp>
      <p:sp>
        <p:nvSpPr>
          <p:cNvPr id="18437" name="Symbol zastępczy tekstu 3"/>
          <p:cNvSpPr>
            <a:spLocks noGrp="1"/>
          </p:cNvSpPr>
          <p:nvPr>
            <p:ph type="body" sz="quarter" idx="25"/>
          </p:nvPr>
        </p:nvSpPr>
        <p:spPr bwMode="auto">
          <a:xfrm>
            <a:off x="493713" y="1328738"/>
            <a:ext cx="8485187" cy="927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pl-PL" altLang="pl-PL" sz="2300" smtClean="0">
                <a:ea typeface="Gungsuh" pitchFamily="18" charset="-127"/>
              </a:rPr>
              <a:t>1. </a:t>
            </a:r>
            <a:r>
              <a:rPr lang="en-US" altLang="pl-PL" sz="2300" smtClean="0">
                <a:ea typeface="Gungsuh" pitchFamily="18" charset="-127"/>
              </a:rPr>
              <a:t>What are the real problems of people inhabiting </a:t>
            </a:r>
            <a:r>
              <a:rPr lang="pl-PL" altLang="pl-PL" sz="2300" smtClean="0">
                <a:ea typeface="Gungsuh" pitchFamily="18" charset="-127"/>
              </a:rPr>
              <a:t>these </a:t>
            </a:r>
            <a:r>
              <a:rPr lang="en-US" altLang="pl-PL" sz="2300" smtClean="0">
                <a:ea typeface="Gungsuh" pitchFamily="18" charset="-127"/>
              </a:rPr>
              <a:t>de </a:t>
            </a:r>
            <a:r>
              <a:rPr lang="pl-PL" altLang="pl-PL" sz="2300" smtClean="0">
                <a:ea typeface="Gungsuh" pitchFamily="18" charset="-127"/>
              </a:rPr>
              <a:t>i</a:t>
            </a:r>
            <a:r>
              <a:rPr lang="en-US" altLang="pl-PL" sz="2300" smtClean="0">
                <a:ea typeface="Gungsuh" pitchFamily="18" charset="-127"/>
              </a:rPr>
              <a:t>ure “rural”</a:t>
            </a:r>
            <a:r>
              <a:rPr lang="pl-PL" altLang="pl-PL" sz="2300" smtClean="0">
                <a:ea typeface="Gungsuh" pitchFamily="18" charset="-127"/>
              </a:rPr>
              <a:t> and “urban”</a:t>
            </a:r>
            <a:r>
              <a:rPr lang="en-US" altLang="pl-PL" sz="2300" smtClean="0">
                <a:ea typeface="Gungsuh" pitchFamily="18" charset="-127"/>
              </a:rPr>
              <a:t> areas?</a:t>
            </a:r>
            <a:r>
              <a:rPr lang="pl-PL" altLang="pl-PL" sz="2300" smtClean="0">
                <a:ea typeface="Gungsuh" pitchFamily="18" charset="-127"/>
              </a:rPr>
              <a:t> Are there </a:t>
            </a:r>
            <a:r>
              <a:rPr lang="en-US" altLang="pl-PL" sz="2300" smtClean="0">
                <a:ea typeface="Gungsuh" pitchFamily="18" charset="-127"/>
              </a:rPr>
              <a:t>“</a:t>
            </a:r>
            <a:r>
              <a:rPr lang="pl-PL" altLang="pl-PL" sz="2300" smtClean="0">
                <a:ea typeface="Gungsuh" pitchFamily="18" charset="-127"/>
              </a:rPr>
              <a:t>rural” and </a:t>
            </a:r>
            <a:r>
              <a:rPr lang="en-US" altLang="pl-PL" sz="2300" smtClean="0">
                <a:ea typeface="Gungsuh" pitchFamily="18" charset="-127"/>
              </a:rPr>
              <a:t>“</a:t>
            </a:r>
            <a:r>
              <a:rPr lang="pl-PL" altLang="pl-PL" sz="2300" smtClean="0">
                <a:ea typeface="Gungsuh" pitchFamily="18" charset="-127"/>
              </a:rPr>
              <a:t>urban” problems?</a:t>
            </a:r>
          </a:p>
          <a:p>
            <a:endParaRPr lang="pl-PL" altLang="pl-PL" sz="2300" smtClean="0">
              <a:ea typeface="Gungsuh" pitchFamily="18" charset="-127"/>
            </a:endParaRPr>
          </a:p>
          <a:p>
            <a:r>
              <a:rPr lang="pl-PL" altLang="pl-PL" sz="2300" smtClean="0">
                <a:ea typeface="Gungsuh" pitchFamily="18" charset="-127"/>
              </a:rPr>
              <a:t>2. H</a:t>
            </a:r>
            <a:r>
              <a:rPr lang="en-US" altLang="pl-PL" sz="2300" smtClean="0">
                <a:ea typeface="Gungsuh" pitchFamily="18" charset="-127"/>
              </a:rPr>
              <a:t>ow do inhabitants perceive rurality and urbanity?</a:t>
            </a:r>
            <a:endParaRPr lang="pl-PL" altLang="pl-PL" sz="2300" smtClean="0">
              <a:ea typeface="Gungsuh" pitchFamily="18" charset="-127"/>
            </a:endParaRPr>
          </a:p>
          <a:p>
            <a:endParaRPr lang="pl-PL" altLang="pl-PL" sz="2300" smtClean="0">
              <a:ea typeface="Gungsuh" pitchFamily="18" charset="-127"/>
            </a:endParaRPr>
          </a:p>
          <a:p>
            <a:r>
              <a:rPr lang="pl-PL" altLang="pl-PL" sz="2300" smtClean="0">
                <a:ea typeface="Gungsuh" pitchFamily="18" charset="-127"/>
              </a:rPr>
              <a:t>3. </a:t>
            </a:r>
            <a:r>
              <a:rPr lang="en-US" altLang="pl-PL" sz="2300" smtClean="0">
                <a:ea typeface="Gungsuh" pitchFamily="18" charset="-127"/>
              </a:rPr>
              <a:t>Are the </a:t>
            </a:r>
            <a:r>
              <a:rPr lang="pl-PL" altLang="pl-PL" sz="2300" smtClean="0">
                <a:ea typeface="Gungsuh" pitchFamily="18" charset="-127"/>
              </a:rPr>
              <a:t>aid programs </a:t>
            </a:r>
            <a:r>
              <a:rPr lang="en-US" altLang="pl-PL" sz="2300" smtClean="0">
                <a:ea typeface="Gungsuh" pitchFamily="18" charset="-127"/>
              </a:rPr>
              <a:t>targeting the right needs?</a:t>
            </a:r>
            <a:r>
              <a:rPr lang="pl-PL" altLang="pl-PL" sz="2300" smtClean="0">
                <a:ea typeface="Gungsuh" pitchFamily="18" charset="-127"/>
              </a:rPr>
              <a:t> Does the fact of formal classification affect the possible aid?</a:t>
            </a:r>
            <a:endParaRPr lang="pl-PL" altLang="pl-PL" sz="23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smtClean="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smtClean="0">
                <a:solidFill>
                  <a:schemeClr val="accent6">
                    <a:lumMod val="40000"/>
                    <a:lumOff val="60000"/>
                  </a:schemeClr>
                </a:solidFill>
                <a:ea typeface="Gungsuh" panose="02030600000101010101" pitchFamily="18" charset="-127"/>
              </a:rPr>
              <a:t> </a:t>
            </a:r>
            <a:r>
              <a:rPr lang="pl-PL" sz="3200" dirty="0" err="1">
                <a:solidFill>
                  <a:srgbClr val="149A40"/>
                </a:solidFill>
                <a:ea typeface="Gungsuh" panose="02030600000101010101" pitchFamily="18" charset="-127"/>
              </a:rPr>
              <a:t>Theoretical</a:t>
            </a:r>
            <a:r>
              <a:rPr lang="pl-PL" sz="3200" dirty="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framework</a:t>
            </a:r>
            <a:endParaRPr lang="pl-PL" sz="3200" b="0" dirty="0">
              <a:solidFill>
                <a:srgbClr val="149A40"/>
              </a:solidFill>
              <a:effectLst/>
              <a:ea typeface="Gungsuh" panose="02030600000101010101" pitchFamily="18" charset="-127"/>
            </a:endParaRPr>
          </a:p>
        </p:txBody>
      </p:sp>
      <p:pic>
        <p:nvPicPr>
          <p:cNvPr id="7" name="Picture 1" descr="C:\Users\mirdym\Desktop\Säkerhetskopia Dropbox 2013-08-29\DOKTORAND PHD\Kurser\INTRODUKTIONSKURS KULTURGEOGRAFI\Figurer\Halfacree 2006 rural model.jpg"/>
          <p:cNvPicPr/>
          <p:nvPr/>
        </p:nvPicPr>
        <p:blipFill rotWithShape="1">
          <a:blip r:embed="rId3"/>
          <a:srcRect b="19689"/>
          <a:stretch/>
        </p:blipFill>
        <p:spPr bwMode="auto">
          <a:xfrm>
            <a:off x="819150" y="1360488"/>
            <a:ext cx="3371850" cy="30019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9462" name="TextBox 5"/>
          <p:cNvSpPr txBox="1">
            <a:spLocks noChangeArrowheads="1"/>
          </p:cNvSpPr>
          <p:nvPr/>
        </p:nvSpPr>
        <p:spPr bwMode="auto">
          <a:xfrm>
            <a:off x="265374" y="4459287"/>
            <a:ext cx="44794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sv-SE" altLang="pl-PL" sz="1200" dirty="0"/>
              <a:t>Halfacree (2006</a:t>
            </a:r>
            <a:r>
              <a:rPr lang="sv-SE" altLang="pl-PL" sz="1200" dirty="0" smtClean="0"/>
              <a:t>)</a:t>
            </a:r>
            <a:r>
              <a:rPr lang="pl-PL" altLang="pl-PL" sz="1200" dirty="0" smtClean="0"/>
              <a:t>, </a:t>
            </a:r>
            <a:r>
              <a:rPr lang="en-US" sz="1200" dirty="0"/>
              <a:t>Rural Space: Constructing a Three-Told Architecture. </a:t>
            </a:r>
            <a:r>
              <a:rPr lang="en-US" sz="1200" i="1" dirty="0"/>
              <a:t>In: </a:t>
            </a:r>
            <a:r>
              <a:rPr lang="en-US" sz="1200" dirty="0"/>
              <a:t>P. CLOKE, T. MARSDEN, &amp; P. H. MOONEY, eds., </a:t>
            </a:r>
            <a:r>
              <a:rPr lang="en-US" sz="1200" i="1" dirty="0"/>
              <a:t>Handbook of Rural Studies, </a:t>
            </a:r>
            <a:r>
              <a:rPr lang="en-US" sz="1200" dirty="0"/>
              <a:t>pp. 44–62. London: Sage. </a:t>
            </a:r>
            <a:endParaRPr lang="sv-SE" altLang="pl-PL" sz="1200" dirty="0"/>
          </a:p>
        </p:txBody>
      </p:sp>
      <p:sp>
        <p:nvSpPr>
          <p:cNvPr id="9" name="Prostokąt zaokrąglony 8"/>
          <p:cNvSpPr/>
          <p:nvPr/>
        </p:nvSpPr>
        <p:spPr>
          <a:xfrm>
            <a:off x="4379913" y="1244600"/>
            <a:ext cx="4699000" cy="519113"/>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500" dirty="0">
                <a:solidFill>
                  <a:schemeClr val="tx1"/>
                </a:solidFill>
              </a:rPr>
              <a:t>‘Rural’ and ‘urban’ </a:t>
            </a:r>
            <a:r>
              <a:rPr lang="pl-PL" sz="1500" dirty="0">
                <a:solidFill>
                  <a:schemeClr val="tx1"/>
                </a:solidFill>
              </a:rPr>
              <a:t>as</a:t>
            </a:r>
            <a:r>
              <a:rPr lang="en-US" sz="1500" dirty="0">
                <a:solidFill>
                  <a:schemeClr val="tx1"/>
                </a:solidFill>
              </a:rPr>
              <a:t> </a:t>
            </a:r>
            <a:r>
              <a:rPr lang="en-US" sz="1500" dirty="0">
                <a:solidFill>
                  <a:schemeClr val="tx1"/>
                </a:solidFill>
              </a:rPr>
              <a:t>socially produced sets of </a:t>
            </a:r>
            <a:r>
              <a:rPr lang="en-US" sz="1500" dirty="0">
                <a:solidFill>
                  <a:schemeClr val="tx1"/>
                </a:solidFill>
              </a:rPr>
              <a:t>manifolds</a:t>
            </a:r>
            <a:endParaRPr lang="en-US" sz="1500" dirty="0">
              <a:solidFill>
                <a:schemeClr val="tx1"/>
              </a:solidFill>
            </a:endParaRPr>
          </a:p>
        </p:txBody>
      </p:sp>
      <p:sp>
        <p:nvSpPr>
          <p:cNvPr id="13" name="Prostokąt zaokrąglony 12"/>
          <p:cNvSpPr/>
          <p:nvPr/>
        </p:nvSpPr>
        <p:spPr>
          <a:xfrm>
            <a:off x="4379913" y="1901825"/>
            <a:ext cx="4699000" cy="5556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500" dirty="0">
                <a:solidFill>
                  <a:schemeClr val="tx1"/>
                </a:solidFill>
              </a:rPr>
              <a:t>Status of any place (rural or urban) </a:t>
            </a:r>
            <a:r>
              <a:rPr lang="en-US" sz="1500" dirty="0">
                <a:solidFill>
                  <a:schemeClr val="tx1"/>
                </a:solidFill>
              </a:rPr>
              <a:t>always determined </a:t>
            </a:r>
            <a:r>
              <a:rPr lang="en-US" sz="1500" dirty="0">
                <a:solidFill>
                  <a:schemeClr val="tx1"/>
                </a:solidFill>
              </a:rPr>
              <a:t>on ‘the ground</a:t>
            </a:r>
            <a:r>
              <a:rPr lang="en-US" sz="1500" dirty="0">
                <a:solidFill>
                  <a:schemeClr val="tx1"/>
                </a:solidFill>
              </a:rPr>
              <a:t>’</a:t>
            </a:r>
            <a:r>
              <a:rPr lang="pl-PL" sz="1500" dirty="0">
                <a:solidFill>
                  <a:schemeClr val="tx1"/>
                </a:solidFill>
              </a:rPr>
              <a:t> </a:t>
            </a:r>
            <a:r>
              <a:rPr lang="en-US" sz="1500" dirty="0">
                <a:solidFill>
                  <a:schemeClr val="tx1"/>
                </a:solidFill>
              </a:rPr>
              <a:t>or </a:t>
            </a:r>
            <a:r>
              <a:rPr lang="en-US" sz="1500" dirty="0">
                <a:solidFill>
                  <a:schemeClr val="tx1"/>
                </a:solidFill>
              </a:rPr>
              <a:t>‘in place</a:t>
            </a:r>
            <a:r>
              <a:rPr lang="en-US" sz="1500" dirty="0">
                <a:solidFill>
                  <a:schemeClr val="tx1"/>
                </a:solidFill>
              </a:rPr>
              <a:t>’</a:t>
            </a:r>
            <a:endParaRPr lang="en-US" sz="1500" dirty="0">
              <a:solidFill>
                <a:schemeClr val="tx1"/>
              </a:solidFill>
            </a:endParaRPr>
          </a:p>
        </p:txBody>
      </p:sp>
      <p:sp>
        <p:nvSpPr>
          <p:cNvPr id="14" name="Prostokąt zaokrąglony 13"/>
          <p:cNvSpPr/>
          <p:nvPr/>
        </p:nvSpPr>
        <p:spPr>
          <a:xfrm>
            <a:off x="4379913" y="2597150"/>
            <a:ext cx="4699000" cy="5461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pl-PL" sz="1500" dirty="0">
                <a:solidFill>
                  <a:schemeClr val="tx1"/>
                </a:solidFill>
              </a:rPr>
              <a:t>F</a:t>
            </a:r>
            <a:r>
              <a:rPr lang="en-US" sz="1500" dirty="0" err="1">
                <a:solidFill>
                  <a:schemeClr val="tx1"/>
                </a:solidFill>
              </a:rPr>
              <a:t>irst</a:t>
            </a:r>
            <a:r>
              <a:rPr lang="en-US" sz="1500" dirty="0">
                <a:solidFill>
                  <a:schemeClr val="tx1"/>
                </a:solidFill>
              </a:rPr>
              <a:t>-hand </a:t>
            </a:r>
            <a:r>
              <a:rPr lang="en-US" sz="1500" dirty="0">
                <a:solidFill>
                  <a:schemeClr val="tx1"/>
                </a:solidFill>
              </a:rPr>
              <a:t>stories of people’s everyday lives </a:t>
            </a:r>
            <a:r>
              <a:rPr lang="pl-PL" sz="1500" dirty="0">
                <a:solidFill>
                  <a:schemeClr val="tx1"/>
                </a:solidFill>
              </a:rPr>
              <a:t>as the </a:t>
            </a:r>
            <a:r>
              <a:rPr lang="pl-PL" sz="1500" dirty="0" err="1">
                <a:solidFill>
                  <a:schemeClr val="tx1"/>
                </a:solidFill>
              </a:rPr>
              <a:t>main</a:t>
            </a:r>
            <a:r>
              <a:rPr lang="pl-PL" sz="1500" dirty="0">
                <a:solidFill>
                  <a:schemeClr val="tx1"/>
                </a:solidFill>
              </a:rPr>
              <a:t> re</a:t>
            </a:r>
            <a:r>
              <a:rPr lang="en-US" sz="1500" dirty="0">
                <a:solidFill>
                  <a:schemeClr val="tx1"/>
                </a:solidFill>
              </a:rPr>
              <a:t>presentation </a:t>
            </a:r>
            <a:r>
              <a:rPr lang="en-US" sz="1500" dirty="0">
                <a:solidFill>
                  <a:schemeClr val="tx1"/>
                </a:solidFill>
              </a:rPr>
              <a:t>in understanding spatial concepts </a:t>
            </a:r>
          </a:p>
        </p:txBody>
      </p:sp>
      <p:sp>
        <p:nvSpPr>
          <p:cNvPr id="15" name="Prostokąt zaokrąglony 14"/>
          <p:cNvSpPr/>
          <p:nvPr/>
        </p:nvSpPr>
        <p:spPr>
          <a:xfrm>
            <a:off x="4379913" y="3565525"/>
            <a:ext cx="4699000" cy="103187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500" dirty="0">
                <a:solidFill>
                  <a:schemeClr val="tx1"/>
                </a:solidFill>
              </a:rPr>
              <a:t>Localities can be:</a:t>
            </a:r>
            <a:br>
              <a:rPr lang="en-US" sz="1500" dirty="0">
                <a:solidFill>
                  <a:schemeClr val="tx1"/>
                </a:solidFill>
              </a:rPr>
            </a:br>
            <a:r>
              <a:rPr lang="en-US" sz="1500" dirty="0">
                <a:solidFill>
                  <a:schemeClr val="tx1"/>
                </a:solidFill>
              </a:rPr>
              <a:t>a) congruent and unified; </a:t>
            </a:r>
            <a:br>
              <a:rPr lang="en-US" sz="1500" dirty="0">
                <a:solidFill>
                  <a:schemeClr val="tx1"/>
                </a:solidFill>
              </a:rPr>
            </a:br>
            <a:r>
              <a:rPr lang="en-US" sz="1500" dirty="0">
                <a:solidFill>
                  <a:schemeClr val="tx1"/>
                </a:solidFill>
              </a:rPr>
              <a:t>b) contradictory and  </a:t>
            </a:r>
            <a:r>
              <a:rPr lang="en-US" sz="1500" dirty="0">
                <a:solidFill>
                  <a:schemeClr val="tx1"/>
                </a:solidFill>
              </a:rPr>
              <a:t>disjointed</a:t>
            </a:r>
            <a:r>
              <a:rPr lang="en-US" sz="1500" dirty="0">
                <a:solidFill>
                  <a:schemeClr val="tx1"/>
                </a:solidFill>
              </a:rPr>
              <a:t>;</a:t>
            </a:r>
            <a:br>
              <a:rPr lang="en-US" sz="1500" dirty="0">
                <a:solidFill>
                  <a:schemeClr val="tx1"/>
                </a:solidFill>
              </a:rPr>
            </a:br>
            <a:r>
              <a:rPr lang="en-US" sz="1500" dirty="0">
                <a:solidFill>
                  <a:schemeClr val="tx1"/>
                </a:solidFill>
              </a:rPr>
              <a:t>c) chaotic and </a:t>
            </a:r>
            <a:r>
              <a:rPr lang="en-US" sz="1500" dirty="0">
                <a:solidFill>
                  <a:schemeClr val="tx1"/>
                </a:solidFill>
              </a:rPr>
              <a:t>incoherent</a:t>
            </a:r>
            <a:r>
              <a:rPr lang="pl-PL" sz="1500" dirty="0">
                <a:solidFill>
                  <a:schemeClr val="tx1"/>
                </a:solidFill>
              </a:rPr>
              <a:t> (</a:t>
            </a:r>
            <a:r>
              <a:rPr lang="en-US" sz="1500" b="1" dirty="0" err="1">
                <a:solidFill>
                  <a:schemeClr val="tx1"/>
                </a:solidFill>
              </a:rPr>
              <a:t>Chotel</a:t>
            </a:r>
            <a:r>
              <a:rPr lang="en-US" sz="1500" b="1" dirty="0">
                <a:solidFill>
                  <a:schemeClr val="tx1"/>
                </a:solidFill>
              </a:rPr>
              <a:t>/</a:t>
            </a:r>
            <a:r>
              <a:rPr lang="en-US" sz="1500" b="1" dirty="0" err="1">
                <a:solidFill>
                  <a:schemeClr val="tx1"/>
                </a:solidFill>
              </a:rPr>
              <a:t>Rolnicza</a:t>
            </a:r>
            <a:r>
              <a:rPr lang="en-US" sz="1500" dirty="0">
                <a:solidFill>
                  <a:schemeClr val="tx1"/>
                </a:solidFill>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17"/>
          <p:cNvSpPr>
            <a:spLocks noGrp="1"/>
          </p:cNvSpPr>
          <p:nvPr>
            <p:ph type="body" sz="quarter" idx="19"/>
          </p:nvPr>
        </p:nvSpPr>
        <p:spPr bwMode="auto">
          <a:xfrm>
            <a:off x="52388" y="98425"/>
            <a:ext cx="5878512" cy="25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pl-PL" smtClean="0"/>
              <a:t>Dysfunctionality vs. urban-rural solutions: Can it work?</a:t>
            </a:r>
          </a:p>
        </p:txBody>
      </p:sp>
      <p:sp>
        <p:nvSpPr>
          <p:cNvPr id="11" name="Text Placeholder 18"/>
          <p:cNvSpPr>
            <a:spLocks noGrp="1"/>
          </p:cNvSpPr>
          <p:nvPr>
            <p:ph type="body" sz="quarter" idx="20"/>
          </p:nvPr>
        </p:nvSpPr>
        <p:spPr>
          <a:xfrm>
            <a:off x="53975" y="293688"/>
            <a:ext cx="7132638" cy="271462"/>
          </a:xfrm>
        </p:spPr>
        <p:txBody>
          <a:bodyPr/>
          <a:lstStyle/>
          <a:p>
            <a:pPr fontAlgn="auto">
              <a:spcAft>
                <a:spcPts val="0"/>
              </a:spcAft>
              <a:buFont typeface="Arial"/>
              <a:buNone/>
              <a:defRPr/>
            </a:pPr>
            <a:r>
              <a:rPr lang="en-US" sz="1050" dirty="0" err="1"/>
              <a:t>Mistra</a:t>
            </a:r>
            <a:r>
              <a:rPr lang="en-US" sz="1050" dirty="0"/>
              <a:t> Urban Futures </a:t>
            </a:r>
            <a:r>
              <a:rPr lang="pl-PL" sz="1050" dirty="0" smtClean="0"/>
              <a:t>, Urban </a:t>
            </a:r>
            <a:r>
              <a:rPr lang="pl-PL" sz="1050" dirty="0" err="1" smtClean="0"/>
              <a:t>Research</a:t>
            </a:r>
            <a:r>
              <a:rPr lang="pl-PL" sz="1050" dirty="0" smtClean="0"/>
              <a:t> </a:t>
            </a:r>
            <a:r>
              <a:rPr lang="pl-PL" sz="1050" dirty="0" err="1" smtClean="0"/>
              <a:t>Seminar</a:t>
            </a:r>
            <a:r>
              <a:rPr lang="pl-PL" sz="1050" dirty="0" smtClean="0"/>
              <a:t>, </a:t>
            </a:r>
            <a:r>
              <a:rPr lang="en-US" sz="1050" dirty="0" smtClean="0"/>
              <a:t>“</a:t>
            </a:r>
            <a:r>
              <a:rPr lang="en-US" sz="1050" dirty="0"/>
              <a:t>Wicked problems or wicked solutions? </a:t>
            </a:r>
            <a:r>
              <a:rPr lang="en-US" sz="1050" dirty="0" smtClean="0"/>
              <a:t>Sustainability–differently”</a:t>
            </a:r>
            <a:endParaRPr lang="en-US" sz="1050" dirty="0"/>
          </a:p>
        </p:txBody>
      </p:sp>
      <p:sp>
        <p:nvSpPr>
          <p:cNvPr id="12" name="Tytuł 1"/>
          <p:cNvSpPr txBox="1">
            <a:spLocks/>
          </p:cNvSpPr>
          <p:nvPr/>
        </p:nvSpPr>
        <p:spPr>
          <a:xfrm>
            <a:off x="795338" y="823913"/>
            <a:ext cx="8183562" cy="376237"/>
          </a:xfrm>
          <a:prstGeom prst="rect">
            <a:avLst/>
          </a:prstGeom>
          <a:ln>
            <a:noFill/>
          </a:ln>
        </p:spPr>
        <p:txBody>
          <a:bodyPr anchor="b"/>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fontAlgn="auto">
              <a:spcAft>
                <a:spcPts val="0"/>
              </a:spcAft>
              <a:defRPr/>
            </a:pPr>
            <a:r>
              <a:rPr lang="pl-PL" sz="3200" dirty="0" smtClean="0">
                <a:solidFill>
                  <a:schemeClr val="accent6">
                    <a:lumMod val="20000"/>
                    <a:lumOff val="80000"/>
                  </a:schemeClr>
                </a:solidFill>
                <a:effectLst>
                  <a:outerShdw blurRad="38100" dist="38100" dir="2700000" algn="tl">
                    <a:srgbClr val="000000">
                      <a:alpha val="43137"/>
                    </a:srgbClr>
                  </a:outerShdw>
                </a:effectLst>
                <a:ea typeface="Gungsuh" panose="02030600000101010101" pitchFamily="18" charset="-127"/>
              </a:rPr>
              <a:t>	</a:t>
            </a:r>
            <a:r>
              <a:rPr lang="pl-PL" sz="3200" dirty="0" smtClean="0">
                <a:solidFill>
                  <a:schemeClr val="accent6">
                    <a:lumMod val="40000"/>
                    <a:lumOff val="60000"/>
                  </a:schemeClr>
                </a:solidFill>
                <a:ea typeface="Gungsuh" panose="02030600000101010101" pitchFamily="18" charset="-127"/>
              </a:rPr>
              <a:t> </a:t>
            </a:r>
            <a:r>
              <a:rPr lang="pl-PL" sz="3200" dirty="0" err="1" smtClean="0">
                <a:solidFill>
                  <a:srgbClr val="149A40"/>
                </a:solidFill>
                <a:ea typeface="Gungsuh" panose="02030600000101010101" pitchFamily="18" charset="-127"/>
              </a:rPr>
              <a:t>Research</a:t>
            </a:r>
            <a:r>
              <a:rPr lang="pl-PL" sz="3200" dirty="0" smtClean="0">
                <a:solidFill>
                  <a:srgbClr val="149A40"/>
                </a:solidFill>
                <a:ea typeface="Gungsuh" panose="02030600000101010101" pitchFamily="18" charset="-127"/>
              </a:rPr>
              <a:t> </a:t>
            </a:r>
            <a:r>
              <a:rPr lang="pl-PL" sz="3200" dirty="0" err="1" smtClean="0">
                <a:solidFill>
                  <a:srgbClr val="149A40"/>
                </a:solidFill>
                <a:ea typeface="Gungsuh" panose="02030600000101010101" pitchFamily="18" charset="-127"/>
              </a:rPr>
              <a:t>areas</a:t>
            </a:r>
            <a:endParaRPr lang="pl-PL" sz="3200" b="0" dirty="0">
              <a:solidFill>
                <a:srgbClr val="149A40"/>
              </a:solidFill>
              <a:effectLst/>
              <a:ea typeface="Gungsuh" panose="02030600000101010101" pitchFamily="18" charset="-127"/>
            </a:endParaRPr>
          </a:p>
        </p:txBody>
      </p:sp>
      <p:sp>
        <p:nvSpPr>
          <p:cNvPr id="2" name="Prostokąt 1"/>
          <p:cNvSpPr/>
          <p:nvPr/>
        </p:nvSpPr>
        <p:spPr>
          <a:xfrm>
            <a:off x="2987675" y="1208088"/>
            <a:ext cx="968375" cy="341312"/>
          </a:xfrm>
          <a:prstGeom prst="rect">
            <a:avLst/>
          </a:prstGeom>
        </p:spPr>
        <p:txBody>
          <a:bodyPr wrap="none">
            <a:spAutoFit/>
          </a:bodyPr>
          <a:lstStyle/>
          <a:p>
            <a:pPr defTabSz="1066800" fontAlgn="auto">
              <a:lnSpc>
                <a:spcPct val="90000"/>
              </a:lnSpc>
              <a:spcAft>
                <a:spcPct val="35000"/>
              </a:spcAft>
              <a:defRPr/>
            </a:pPr>
            <a:r>
              <a:rPr lang="pl-PL" b="1" dirty="0">
                <a:solidFill>
                  <a:srgbClr val="053A98"/>
                </a:solidFill>
                <a:latin typeface="+mj-lt"/>
                <a:ea typeface="Gungsuh" panose="02030600000101010101" pitchFamily="18" charset="-127"/>
                <a:cs typeface="+mn-cs"/>
              </a:rPr>
              <a:t>Rolnicza</a:t>
            </a:r>
          </a:p>
        </p:txBody>
      </p:sp>
      <p:sp>
        <p:nvSpPr>
          <p:cNvPr id="20486" name="Prostokąt 3"/>
          <p:cNvSpPr>
            <a:spLocks noChangeArrowheads="1"/>
          </p:cNvSpPr>
          <p:nvPr/>
        </p:nvSpPr>
        <p:spPr bwMode="auto">
          <a:xfrm>
            <a:off x="3101975" y="1449388"/>
            <a:ext cx="589121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pl-PL" altLang="pl-PL" sz="1300" b="1"/>
              <a:t>Location:           </a:t>
            </a:r>
            <a:r>
              <a:rPr lang="pl-PL" altLang="pl-PL" sz="1300"/>
              <a:t>the city of Toruń in Northern Poland</a:t>
            </a:r>
          </a:p>
          <a:p>
            <a:r>
              <a:rPr lang="pl-PL" altLang="pl-PL" sz="1300" b="1"/>
              <a:t>Type of estate: </a:t>
            </a:r>
            <a:r>
              <a:rPr lang="pl-PL" altLang="pl-PL" sz="1300"/>
              <a:t>post-military </a:t>
            </a:r>
            <a:r>
              <a:rPr lang="sv-SE" altLang="pl-PL" sz="1300"/>
              <a:t>estate </a:t>
            </a:r>
            <a:endParaRPr lang="pl-PL" altLang="pl-PL" sz="1300"/>
          </a:p>
          <a:p>
            <a:r>
              <a:rPr lang="pl-PL" altLang="pl-PL" sz="1300" b="1"/>
              <a:t>History:</a:t>
            </a:r>
          </a:p>
          <a:p>
            <a:r>
              <a:rPr lang="pl-PL" altLang="pl-PL" sz="1300"/>
              <a:t>                           - 1945-1993 – Unit of Soviet Army</a:t>
            </a:r>
          </a:p>
          <a:p>
            <a:r>
              <a:rPr lang="pl-PL" altLang="pl-PL" sz="1300"/>
              <a:t>                           - 1993-now -  </a:t>
            </a:r>
            <a:r>
              <a:rPr lang="en-US" altLang="pl-PL" sz="1300"/>
              <a:t>communal flat estate populated by the poor residents </a:t>
            </a:r>
            <a:endParaRPr lang="pl-PL" altLang="pl-PL" sz="1300"/>
          </a:p>
          <a:p>
            <a:r>
              <a:rPr lang="pl-PL" altLang="pl-PL" sz="1300" b="1"/>
              <a:t>Formal classification: </a:t>
            </a:r>
            <a:r>
              <a:rPr lang="pl-PL" altLang="pl-PL" sz="1300" b="1">
                <a:solidFill>
                  <a:srgbClr val="053A98"/>
                </a:solidFill>
              </a:rPr>
              <a:t>urban</a:t>
            </a:r>
            <a:r>
              <a:rPr lang="en-US" altLang="pl-PL" sz="1300" b="1">
                <a:solidFill>
                  <a:srgbClr val="053A98"/>
                </a:solidFill>
              </a:rPr>
              <a:t> </a:t>
            </a:r>
            <a:endParaRPr lang="pl-PL" altLang="pl-PL" sz="1300" b="1">
              <a:solidFill>
                <a:srgbClr val="053A98"/>
              </a:solidFill>
            </a:endParaRPr>
          </a:p>
        </p:txBody>
      </p:sp>
      <p:sp>
        <p:nvSpPr>
          <p:cNvPr id="25" name="Prostokąt 24"/>
          <p:cNvSpPr/>
          <p:nvPr/>
        </p:nvSpPr>
        <p:spPr>
          <a:xfrm>
            <a:off x="2987675" y="3108325"/>
            <a:ext cx="801688" cy="341313"/>
          </a:xfrm>
          <a:prstGeom prst="rect">
            <a:avLst/>
          </a:prstGeom>
        </p:spPr>
        <p:txBody>
          <a:bodyPr wrap="none">
            <a:spAutoFit/>
          </a:bodyPr>
          <a:lstStyle/>
          <a:p>
            <a:pPr defTabSz="1066800" fontAlgn="auto">
              <a:lnSpc>
                <a:spcPct val="90000"/>
              </a:lnSpc>
              <a:spcAft>
                <a:spcPct val="35000"/>
              </a:spcAft>
              <a:defRPr/>
            </a:pPr>
            <a:r>
              <a:rPr lang="pl-PL" b="1" dirty="0">
                <a:solidFill>
                  <a:srgbClr val="053A98"/>
                </a:solidFill>
                <a:latin typeface="+mj-lt"/>
                <a:ea typeface="Gungsuh" panose="02030600000101010101" pitchFamily="18" charset="-127"/>
                <a:cs typeface="+mn-cs"/>
              </a:rPr>
              <a:t>Chotel</a:t>
            </a:r>
            <a:endParaRPr lang="pl-PL" b="1" dirty="0">
              <a:solidFill>
                <a:srgbClr val="053A98"/>
              </a:solidFill>
              <a:latin typeface="+mj-lt"/>
              <a:ea typeface="Gungsuh" panose="02030600000101010101" pitchFamily="18" charset="-127"/>
              <a:cs typeface="+mn-cs"/>
            </a:endParaRPr>
          </a:p>
        </p:txBody>
      </p:sp>
      <p:sp>
        <p:nvSpPr>
          <p:cNvPr id="20488" name="Prostokąt 25"/>
          <p:cNvSpPr>
            <a:spLocks noChangeArrowheads="1"/>
          </p:cNvSpPr>
          <p:nvPr/>
        </p:nvSpPr>
        <p:spPr bwMode="auto">
          <a:xfrm>
            <a:off x="3101975" y="3348038"/>
            <a:ext cx="5891213"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pl-PL" altLang="pl-PL" sz="1300" b="1"/>
              <a:t>Location:           </a:t>
            </a:r>
            <a:r>
              <a:rPr lang="pl-PL" altLang="pl-PL" sz="1300"/>
              <a:t>the village of Kazanki in Central Poland</a:t>
            </a:r>
          </a:p>
          <a:p>
            <a:r>
              <a:rPr lang="pl-PL" altLang="pl-PL" sz="1300" b="1"/>
              <a:t>Type of estate: </a:t>
            </a:r>
            <a:r>
              <a:rPr lang="pl-PL" altLang="pl-PL" sz="1300"/>
              <a:t>post-State Agricultural Farm estate </a:t>
            </a:r>
          </a:p>
          <a:p>
            <a:r>
              <a:rPr lang="pl-PL" altLang="pl-PL" sz="1300" b="1"/>
              <a:t>History:</a:t>
            </a:r>
          </a:p>
          <a:p>
            <a:r>
              <a:rPr lang="pl-PL" altLang="pl-PL" sz="1300"/>
              <a:t>                           - 1945-1991 – functioned as State Agricultural Farm (SAF) and the                    </a:t>
            </a:r>
          </a:p>
          <a:p>
            <a:r>
              <a:rPr lang="pl-PL" altLang="pl-PL" sz="1300"/>
              <a:t>                                                     only employer for residents</a:t>
            </a:r>
          </a:p>
          <a:p>
            <a:r>
              <a:rPr lang="pl-PL" altLang="pl-PL" sz="1300"/>
              <a:t>                           - 1991-now -  SAF collapsed</a:t>
            </a:r>
          </a:p>
          <a:p>
            <a:r>
              <a:rPr lang="pl-PL" altLang="pl-PL" sz="1300" b="1"/>
              <a:t>Formal classification: </a:t>
            </a:r>
            <a:r>
              <a:rPr lang="pl-PL" altLang="pl-PL" sz="1300" b="1">
                <a:solidFill>
                  <a:srgbClr val="053A98"/>
                </a:solidFill>
              </a:rPr>
              <a:t>rural</a:t>
            </a:r>
            <a:r>
              <a:rPr lang="en-US" altLang="pl-PL" sz="1300" b="1">
                <a:solidFill>
                  <a:srgbClr val="053A98"/>
                </a:solidFill>
              </a:rPr>
              <a:t> </a:t>
            </a:r>
            <a:endParaRPr lang="pl-PL" altLang="pl-PL" sz="1300" b="1">
              <a:solidFill>
                <a:srgbClr val="053A98"/>
              </a:solidFill>
            </a:endParaRPr>
          </a:p>
        </p:txBody>
      </p:sp>
      <p:pic>
        <p:nvPicPr>
          <p:cNvPr id="1026" name="Picture 2" descr="F:\Szwecja - prezentacja\foto\chotel\IMG_1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05" y="3089818"/>
            <a:ext cx="2777714" cy="20536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F:\Szwecja - prezentacja\foto\rolnicza\DSC024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05" y="1054211"/>
            <a:ext cx="2714144" cy="2035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13773</TotalTime>
  <Words>2800</Words>
  <Application>Microsoft Office PowerPoint</Application>
  <PresentationFormat>Pokaz na ekranie (16:9)</PresentationFormat>
  <Paragraphs>286</Paragraphs>
  <Slides>32</Slides>
  <Notes>16</Notes>
  <HiddenSlides>0</HiddenSlides>
  <MMClips>0</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1</vt:i4>
      </vt:variant>
      <vt:variant>
        <vt:lpstr>Tytuły slajdów</vt:lpstr>
      </vt:variant>
      <vt:variant>
        <vt:i4>32</vt:i4>
      </vt:variant>
    </vt:vector>
  </HeadingPairs>
  <TitlesOfParts>
    <vt:vector size="40" baseType="lpstr">
      <vt:lpstr>Calibri</vt:lpstr>
      <vt:lpstr>Arial</vt:lpstr>
      <vt:lpstr>宋体</vt:lpstr>
      <vt:lpstr>Gungsuh</vt:lpstr>
      <vt:lpstr>Verdana</vt:lpstr>
      <vt:lpstr>Gill Sans MT</vt:lpstr>
      <vt:lpstr>Office Theme</vt:lpstr>
      <vt:lpstr>Wykres programu Microsoft Excel</vt:lpstr>
      <vt:lpstr>Jadwiga Biegańska, PhD jadwigab@umk.pl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Slidetorial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Slidetorial</dc:creator>
  <cp:lastModifiedBy>aaa</cp:lastModifiedBy>
  <cp:revision>208</cp:revision>
  <dcterms:created xsi:type="dcterms:W3CDTF">2016-12-06T12:50:57Z</dcterms:created>
  <dcterms:modified xsi:type="dcterms:W3CDTF">2018-09-24T22:01:50Z</dcterms:modified>
</cp:coreProperties>
</file>